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0" r:id="rId4"/>
    <p:sldMasterId id="2147483941" r:id="rId5"/>
  </p:sldMasterIdLst>
  <p:notesMasterIdLst>
    <p:notesMasterId r:id="rId47"/>
  </p:notesMasterIdLst>
  <p:handoutMasterIdLst>
    <p:handoutMasterId r:id="rId48"/>
  </p:handoutMasterIdLst>
  <p:sldIdLst>
    <p:sldId id="256" r:id="rId6"/>
    <p:sldId id="273" r:id="rId7"/>
    <p:sldId id="274" r:id="rId8"/>
    <p:sldId id="276" r:id="rId9"/>
    <p:sldId id="275" r:id="rId10"/>
    <p:sldId id="280" r:id="rId11"/>
    <p:sldId id="308" r:id="rId12"/>
    <p:sldId id="282" r:id="rId13"/>
    <p:sldId id="281" r:id="rId14"/>
    <p:sldId id="283" r:id="rId15"/>
    <p:sldId id="284" r:id="rId16"/>
    <p:sldId id="285" r:id="rId17"/>
    <p:sldId id="286" r:id="rId18"/>
    <p:sldId id="287" r:id="rId19"/>
    <p:sldId id="288" r:id="rId20"/>
    <p:sldId id="289" r:id="rId21"/>
    <p:sldId id="290" r:id="rId22"/>
    <p:sldId id="293" r:id="rId23"/>
    <p:sldId id="292" r:id="rId24"/>
    <p:sldId id="294" r:id="rId25"/>
    <p:sldId id="295" r:id="rId26"/>
    <p:sldId id="296" r:id="rId27"/>
    <p:sldId id="297" r:id="rId28"/>
    <p:sldId id="309" r:id="rId29"/>
    <p:sldId id="305" r:id="rId30"/>
    <p:sldId id="300" r:id="rId31"/>
    <p:sldId id="301" r:id="rId32"/>
    <p:sldId id="302" r:id="rId33"/>
    <p:sldId id="303" r:id="rId34"/>
    <p:sldId id="304" r:id="rId35"/>
    <p:sldId id="311" r:id="rId36"/>
    <p:sldId id="312" r:id="rId37"/>
    <p:sldId id="298" r:id="rId38"/>
    <p:sldId id="271" r:id="rId39"/>
    <p:sldId id="278" r:id="rId40"/>
    <p:sldId id="306" r:id="rId41"/>
    <p:sldId id="277" r:id="rId42"/>
    <p:sldId id="307" r:id="rId43"/>
    <p:sldId id="272" r:id="rId44"/>
    <p:sldId id="291" r:id="rId45"/>
    <p:sldId id="27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7" userDrawn="1">
          <p15:clr>
            <a:srgbClr val="A4A3A4"/>
          </p15:clr>
        </p15:guide>
        <p15:guide id="2" pos="59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256"/>
    <a:srgbClr val="00B050"/>
    <a:srgbClr val="B2B2B2"/>
    <a:srgbClr val="E7E7E7"/>
    <a:srgbClr val="CCCCCC"/>
    <a:srgbClr val="161C2E"/>
    <a:srgbClr val="AC171F"/>
    <a:srgbClr val="648CB7"/>
    <a:srgbClr val="30364B"/>
    <a:srgbClr val="1316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1452" autoAdjust="0"/>
  </p:normalViewPr>
  <p:slideViewPr>
    <p:cSldViewPr snapToGrid="0" showGuides="1">
      <p:cViewPr varScale="1">
        <p:scale>
          <a:sx n="114" d="100"/>
          <a:sy n="114" d="100"/>
        </p:scale>
        <p:origin x="474" y="108"/>
      </p:cViewPr>
      <p:guideLst>
        <p:guide orient="horz" pos="4247"/>
        <p:guide pos="597"/>
      </p:guideLst>
    </p:cSldViewPr>
  </p:slideViewPr>
  <p:outlineViewPr>
    <p:cViewPr>
      <p:scale>
        <a:sx n="33" d="100"/>
        <a:sy n="33" d="100"/>
      </p:scale>
      <p:origin x="0" y="-37952"/>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5" d="100"/>
          <a:sy n="75" d="100"/>
        </p:scale>
        <p:origin x="180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t>5/9/2023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1929677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E16B4-3FB2-4CDC-BEBF-CD70C72EF480}" type="datetimeFigureOut">
              <a:rPr lang="en-US" smtClean="0"/>
              <a:t>5/9/2023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42829-8409-4711-B36D-25AE5703B863}" type="slidenum">
              <a:rPr lang="en-US" smtClean="0"/>
              <a:t>‹#›</a:t>
            </a:fld>
            <a:endParaRPr lang="en-US"/>
          </a:p>
        </p:txBody>
      </p:sp>
    </p:spTree>
    <p:extLst>
      <p:ext uri="{BB962C8B-B14F-4D97-AF65-F5344CB8AC3E}">
        <p14:creationId xmlns:p14="http://schemas.microsoft.com/office/powerpoint/2010/main" val="3364622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节封面">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850180-75A2-4433-8A30-A552900310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32"/>
            <a:ext cx="12192000" cy="6852536"/>
          </a:xfrm>
          <a:prstGeom prst="rect">
            <a:avLst/>
          </a:prstGeom>
        </p:spPr>
      </p:pic>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B0604020202020204" pitchFamily="34" charset="0"/>
                <a:ea typeface="楷体" panose="02010609060101010101" pitchFamily="49" charset="-122"/>
                <a:cs typeface="Arial" panose="020B0604020202020204" pitchFamily="34" charset="0"/>
              </a:defRPr>
            </a:lvl1pPr>
          </a:lstStyle>
          <a:p>
            <a:r>
              <a:rPr lang="zh-CN" altLang="en-US"/>
              <a:t>插入节标题</a:t>
            </a:r>
            <a:endParaRPr lang="en-US" dirty="0"/>
          </a:p>
        </p:txBody>
      </p:sp>
      <p:sp>
        <p:nvSpPr>
          <p:cNvPr id="4" name="Slide Number Placeholder 7">
            <a:extLst>
              <a:ext uri="{FF2B5EF4-FFF2-40B4-BE49-F238E27FC236}">
                <a16:creationId xmlns:a16="http://schemas.microsoft.com/office/drawing/2014/main" id="{B3447A36-D57C-4DD3-A6C7-3FE3E5FD5373}"/>
              </a:ext>
            </a:extLst>
          </p:cNvPr>
          <p:cNvSpPr>
            <a:spLocks noGrp="1"/>
          </p:cNvSpPr>
          <p:nvPr>
            <p:ph type="sldNum" sz="quarter" idx="10"/>
          </p:nvPr>
        </p:nvSpPr>
        <p:spPr>
          <a:xfrm>
            <a:off x="647700" y="6356350"/>
            <a:ext cx="903514" cy="365125"/>
          </a:xfrm>
        </p:spPr>
        <p:txBody>
          <a:bodyPr/>
          <a:lstStyle/>
          <a:p>
            <a:r>
              <a:rPr lang="en-US"/>
              <a:t>&gt;&gt; </a:t>
            </a:r>
            <a:fld id="{626C978B-826E-438C-909A-E9C381D3FF04}" type="slidenum">
              <a:rPr lang="en-US" smtClean="0"/>
              <a:pPr/>
              <a:t>‹#›</a:t>
            </a:fld>
            <a:endParaRPr lang="en-US" dirty="0"/>
          </a:p>
        </p:txBody>
      </p:sp>
    </p:spTree>
    <p:extLst>
      <p:ext uri="{BB962C8B-B14F-4D97-AF65-F5344CB8AC3E}">
        <p14:creationId xmlns:p14="http://schemas.microsoft.com/office/powerpoint/2010/main" val="27054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246" y="136525"/>
            <a:ext cx="10541508" cy="502920"/>
          </a:xfrm>
        </p:spPr>
        <p:txBody>
          <a:bodyPr/>
          <a:lstStyle>
            <a:lvl1pPr algn="l">
              <a:defRPr sz="3200" b="0" baseline="0">
                <a:solidFill>
                  <a:srgbClr val="161C2E"/>
                </a:solidFill>
                <a:latin typeface="Arial" panose="020B0604020202020204" pitchFamily="34" charset="0"/>
                <a:ea typeface="楷体" panose="02010609060101010101" pitchFamily="49" charset="-122"/>
                <a:cs typeface="Arial" panose="020B0604020202020204" pitchFamily="34" charset="0"/>
              </a:defRPr>
            </a:lvl1pPr>
          </a:lstStyle>
          <a:p>
            <a:r>
              <a:rPr lang="zh-CN" altLang="en-US"/>
              <a:t>单击此处编辑母版标题样式</a:t>
            </a:r>
            <a:endParaRPr lang="en-US"/>
          </a:p>
        </p:txBody>
      </p:sp>
      <p:sp>
        <p:nvSpPr>
          <p:cNvPr id="3" name="矩形 2">
            <a:extLst>
              <a:ext uri="{FF2B5EF4-FFF2-40B4-BE49-F238E27FC236}">
                <a16:creationId xmlns:a16="http://schemas.microsoft.com/office/drawing/2014/main" id="{D30CCE66-EB0A-465F-A17A-DA7698DCCC93}"/>
              </a:ext>
            </a:extLst>
          </p:cNvPr>
          <p:cNvSpPr/>
          <p:nvPr userDrawn="1"/>
        </p:nvSpPr>
        <p:spPr>
          <a:xfrm>
            <a:off x="647700" y="656071"/>
            <a:ext cx="11015056" cy="3600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04008159-6065-49E1-AC6F-E81B7F41A6AE}"/>
              </a:ext>
            </a:extLst>
          </p:cNvPr>
          <p:cNvSpPr>
            <a:spLocks noGrp="1"/>
          </p:cNvSpPr>
          <p:nvPr>
            <p:ph type="body" sz="quarter" idx="11"/>
          </p:nvPr>
        </p:nvSpPr>
        <p:spPr>
          <a:xfrm>
            <a:off x="997528" y="1425175"/>
            <a:ext cx="6916188" cy="4270018"/>
          </a:xfrm>
        </p:spPr>
        <p:txBody>
          <a:bodyPr/>
          <a:lstStyle>
            <a:lvl1pPr marL="228600" indent="-288000">
              <a:spcAft>
                <a:spcPts val="1200"/>
              </a:spcAft>
              <a:buClr>
                <a:schemeClr val="tx1"/>
              </a:buClr>
              <a:buFont typeface="Wingdings" panose="05000000000000000000" pitchFamily="2" charset="2"/>
              <a:buChar char="n"/>
              <a:defRPr sz="2400">
                <a:solidFill>
                  <a:schemeClr val="tx1"/>
                </a:solidFill>
                <a:latin typeface="楷体" panose="02010609060101010101" pitchFamily="49" charset="-122"/>
                <a:ea typeface="楷体" panose="02010609060101010101" pitchFamily="49" charset="-122"/>
              </a:defRPr>
            </a:lvl1pPr>
            <a:lvl2pPr marL="742950" indent="-288000">
              <a:spcAft>
                <a:spcPts val="600"/>
              </a:spcAft>
              <a:buFont typeface="Wingdings" panose="05000000000000000000" pitchFamily="2" charset="2"/>
              <a:buChar char="l"/>
              <a:defRPr sz="2000">
                <a:latin typeface="楷体" panose="02010609060101010101" pitchFamily="49" charset="-122"/>
                <a:ea typeface="楷体" panose="02010609060101010101" pitchFamily="49" charset="-122"/>
              </a:defRPr>
            </a:lvl2pPr>
            <a:lvl3pPr marL="1143000" indent="-288000">
              <a:spcAft>
                <a:spcPts val="600"/>
              </a:spcAft>
              <a:buFont typeface="Arial" panose="020B0604020202020204" pitchFamily="34" charset="0"/>
              <a:buChar char="•"/>
              <a:defRPr sz="1800">
                <a:latin typeface="楷体" panose="02010609060101010101" pitchFamily="49" charset="-122"/>
                <a:ea typeface="楷体" panose="02010609060101010101" pitchFamily="49" charset="-122"/>
              </a:defRPr>
            </a:lvl3pPr>
          </a:lstStyle>
          <a:p>
            <a:pPr lvl="0"/>
            <a:r>
              <a:rPr lang="zh-CN" altLang="en-US"/>
              <a:t>单击此处编辑母版文本样式</a:t>
            </a:r>
          </a:p>
          <a:p>
            <a:pPr lvl="1"/>
            <a:r>
              <a:rPr lang="zh-CN" altLang="en-US"/>
              <a:t>二级</a:t>
            </a:r>
          </a:p>
          <a:p>
            <a:pPr lvl="2"/>
            <a:r>
              <a:rPr lang="zh-CN" altLang="en-US"/>
              <a:t>三级</a:t>
            </a:r>
          </a:p>
        </p:txBody>
      </p:sp>
    </p:spTree>
    <p:extLst>
      <p:ext uri="{BB962C8B-B14F-4D97-AF65-F5344CB8AC3E}">
        <p14:creationId xmlns:p14="http://schemas.microsoft.com/office/powerpoint/2010/main" val="3524612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封面">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850180-75A2-4433-8A30-A552900310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32"/>
            <a:ext cx="12192000" cy="6852536"/>
          </a:xfrm>
          <a:prstGeom prst="rect">
            <a:avLst/>
          </a:prstGeom>
        </p:spPr>
      </p:pic>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B0604020202020204" pitchFamily="34" charset="0"/>
                <a:ea typeface="楷体" panose="02010609060101010101" pitchFamily="49" charset="-122"/>
                <a:cs typeface="Arial" panose="020B0604020202020204" pitchFamily="34" charset="0"/>
              </a:defRPr>
            </a:lvl1pPr>
          </a:lstStyle>
          <a:p>
            <a:r>
              <a:rPr lang="en-US" dirty="0"/>
              <a:t>Insert Section Title Here</a:t>
            </a:r>
          </a:p>
        </p:txBody>
      </p:sp>
    </p:spTree>
    <p:extLst>
      <p:ext uri="{BB962C8B-B14F-4D97-AF65-F5344CB8AC3E}">
        <p14:creationId xmlns:p14="http://schemas.microsoft.com/office/powerpoint/2010/main" val="4027899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正文">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5246" y="136525"/>
            <a:ext cx="10541508" cy="502920"/>
          </a:xfrm>
        </p:spPr>
        <p:txBody>
          <a:bodyPr/>
          <a:lstStyle>
            <a:lvl1pPr algn="ctr">
              <a:defRPr sz="3200" baseline="0">
                <a:solidFill>
                  <a:srgbClr val="161C2E"/>
                </a:solidFill>
                <a:latin typeface="Arial" panose="020B0604020202020204" pitchFamily="34" charset="0"/>
                <a:ea typeface="楷体" panose="02010609060101010101" pitchFamily="49" charset="-122"/>
                <a:cs typeface="Arial" panose="020B0604020202020204" pitchFamily="34" charset="0"/>
              </a:defRPr>
            </a:lvl1pPr>
          </a:lstStyle>
          <a:p>
            <a:r>
              <a:rPr lang="en-US"/>
              <a:t>Click to edit Master title style</a:t>
            </a:r>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pPr/>
              <a:t>‹#›</a:t>
            </a:fld>
            <a:endParaRPr lang="en-US" dirty="0"/>
          </a:p>
        </p:txBody>
      </p:sp>
      <p:sp>
        <p:nvSpPr>
          <p:cNvPr id="3" name="矩形 2">
            <a:extLst>
              <a:ext uri="{FF2B5EF4-FFF2-40B4-BE49-F238E27FC236}">
                <a16:creationId xmlns:a16="http://schemas.microsoft.com/office/drawing/2014/main" id="{D30CCE66-EB0A-465F-A17A-DA7698DCCC93}"/>
              </a:ext>
            </a:extLst>
          </p:cNvPr>
          <p:cNvSpPr/>
          <p:nvPr userDrawn="1"/>
        </p:nvSpPr>
        <p:spPr>
          <a:xfrm>
            <a:off x="647700" y="656071"/>
            <a:ext cx="11015056" cy="3600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629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01530"/>
            <a:ext cx="11017956" cy="530352"/>
          </a:xfrm>
        </p:spPr>
        <p:txBody>
          <a:bodyPr/>
          <a:lstStyle>
            <a:lvl1pPr>
              <a:defRPr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pPr>
              <a:defRPr/>
            </a:pPr>
            <a:r>
              <a:rPr lang="en-US" dirty="0">
                <a:solidFill>
                  <a:srgbClr val="000000"/>
                </a:solidFill>
              </a:rPr>
              <a:t>&gt;&gt; </a:t>
            </a:r>
            <a:fld id="{060BD193-E118-4B16-863C-C8C12C675E3E}" type="slidenum">
              <a:rPr smtClean="0">
                <a:solidFill>
                  <a:srgbClr val="000000"/>
                </a:solidFill>
              </a:rPr>
              <a:pPr>
                <a:defRPr/>
              </a:pPr>
              <a:t>‹#›</a:t>
            </a:fld>
            <a:endParaRPr dirty="0">
              <a:solidFill>
                <a:srgbClr val="000000"/>
              </a:solidFill>
            </a:endParaRPr>
          </a:p>
        </p:txBody>
      </p:sp>
    </p:spTree>
    <p:extLst>
      <p:ext uri="{BB962C8B-B14F-4D97-AF65-F5344CB8AC3E}">
        <p14:creationId xmlns:p14="http://schemas.microsoft.com/office/powerpoint/2010/main" val="181302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CDCE1B-1FC0-4483-B069-64475759EEE7}" type="slidenum">
              <a:rPr lang="zh-CN" altLang="en-US" smtClean="0"/>
              <a:t>‹#›</a:t>
            </a:fld>
            <a:endParaRPr lang="zh-CN" altLang="en-US"/>
          </a:p>
        </p:txBody>
      </p:sp>
    </p:spTree>
    <p:extLst>
      <p:ext uri="{BB962C8B-B14F-4D97-AF65-F5344CB8AC3E}">
        <p14:creationId xmlns:p14="http://schemas.microsoft.com/office/powerpoint/2010/main" val="3058205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pPr/>
              <a:t>‹#›</a:t>
            </a:fld>
            <a:endParaRPr lang="en-US" dirty="0"/>
          </a:p>
        </p:txBody>
      </p:sp>
    </p:spTree>
    <p:extLst>
      <p:ext uri="{BB962C8B-B14F-4D97-AF65-F5344CB8AC3E}">
        <p14:creationId xmlns:p14="http://schemas.microsoft.com/office/powerpoint/2010/main" val="3868898160"/>
      </p:ext>
    </p:extLst>
  </p:cSld>
  <p:clrMap bg1="lt1" tx1="dk1" bg2="lt2" tx2="dk2" accent1="accent1" accent2="accent2" accent3="accent3" accent4="accent4" accent5="accent5" accent6="accent6" hlink="hlink" folHlink="folHlink"/>
  <p:sldLayoutIdLst>
    <p:sldLayoutId id="2147483936" r:id="rId1"/>
    <p:sldLayoutId id="2147483940" r:id="rId2"/>
  </p:sldLayoutIdLst>
  <p:hf hdr="0" ftr="0" dt="0"/>
  <p:txStyles>
    <p:titleStyle>
      <a:lvl1pPr algn="l" defTabSz="914400" rtl="0" eaLnBrk="1" latinLnBrk="0" hangingPunct="1">
        <a:lnSpc>
          <a:spcPct val="90000"/>
        </a:lnSpc>
        <a:spcBef>
          <a:spcPct val="0"/>
        </a:spcBef>
        <a:buNone/>
        <a:defRPr lang="en-US" sz="3200" b="1" i="0" kern="1200" baseline="0" dirty="0" smtClean="0">
          <a:solidFill>
            <a:schemeClr val="tx1"/>
          </a:solidFill>
          <a:latin typeface="Arial" charset="0"/>
          <a:ea typeface="楷体" panose="02010609060101010101" pitchFamily="49" charset="-122"/>
          <a:cs typeface="Arial"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FontTx/>
        <a:buBlip>
          <a:blip r:embed="rId4"/>
        </a:buBlip>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pPr/>
              <a:t>‹#›</a:t>
            </a:fld>
            <a:endParaRPr lang="en-US" dirty="0"/>
          </a:p>
        </p:txBody>
      </p:sp>
    </p:spTree>
    <p:extLst>
      <p:ext uri="{BB962C8B-B14F-4D97-AF65-F5344CB8AC3E}">
        <p14:creationId xmlns:p14="http://schemas.microsoft.com/office/powerpoint/2010/main" val="339323507"/>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Lst>
  <p:hf hdr="0" ftr="0" dt="0"/>
  <p:txStyles>
    <p:titleStyle>
      <a:lvl1pPr algn="l" defTabSz="914400" rtl="0" eaLnBrk="1" latinLnBrk="0" hangingPunct="1">
        <a:lnSpc>
          <a:spcPct val="90000"/>
        </a:lnSpc>
        <a:spcBef>
          <a:spcPct val="0"/>
        </a:spcBef>
        <a:buNone/>
        <a:defRPr lang="en-US" sz="3200" b="1" i="0" kern="1200" baseline="0" dirty="0" smtClean="0">
          <a:solidFill>
            <a:schemeClr val="tx1"/>
          </a:solidFill>
          <a:latin typeface="Arial" charset="0"/>
          <a:ea typeface="楷体" panose="02010609060101010101" pitchFamily="49" charset="-122"/>
          <a:cs typeface="Arial"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90000"/>
        </a:lnSpc>
        <a:spcBef>
          <a:spcPts val="500"/>
        </a:spcBef>
        <a:buFontTx/>
        <a:buBlip>
          <a:blip r:embed="rId6"/>
        </a:buBlip>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habr.com/en/articles/572926/" TargetMode="External"/><Relationship Id="rId7" Type="http://schemas.openxmlformats.org/officeDocument/2006/relationships/hyperlink" Target="https://zhuanlan.zhihu.com/p/161077476" TargetMode="External"/><Relationship Id="rId2" Type="http://schemas.openxmlformats.org/officeDocument/2006/relationships/hyperlink" Target="https://zhuanlan.zhihu.com/p/145936888" TargetMode="External"/><Relationship Id="rId1" Type="http://schemas.openxmlformats.org/officeDocument/2006/relationships/slideLayout" Target="../slideLayouts/slideLayout2.xml"/><Relationship Id="rId6" Type="http://schemas.openxmlformats.org/officeDocument/2006/relationships/hyperlink" Target="https://www.allaboutcircuits.com/technical-articles/what-are-axi-interconnects-tutorial-master-slave-digital-logic/" TargetMode="External"/><Relationship Id="rId5" Type="http://schemas.openxmlformats.org/officeDocument/2006/relationships/hyperlink" Target="https://zipcpu.com/blog/2020/06/16/axiaddr-limits.html" TargetMode="External"/><Relationship Id="rId4" Type="http://schemas.openxmlformats.org/officeDocument/2006/relationships/hyperlink" Target="http://zipcpu.com/blog/2022/05/07/learning-axi.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aijishu.com/a/1060000000130716" TargetMode="External"/><Relationship Id="rId2" Type="http://schemas.openxmlformats.org/officeDocument/2006/relationships/hyperlink" Target="https://zhuanlan.zhihu.com/p/623221493" TargetMode="External"/><Relationship Id="rId1" Type="http://schemas.openxmlformats.org/officeDocument/2006/relationships/slideLayout" Target="../slideLayouts/slideLayout2.xml"/><Relationship Id="rId5" Type="http://schemas.openxmlformats.org/officeDocument/2006/relationships/hyperlink" Target="https://zhuanlan.zhihu.com/p/161077476" TargetMode="External"/><Relationship Id="rId4" Type="http://schemas.openxmlformats.org/officeDocument/2006/relationships/hyperlink" Target="https://aijishu.com/a/1060000000207840"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9" name="组合 38"/>
          <p:cNvGrpSpPr/>
          <p:nvPr/>
        </p:nvGrpSpPr>
        <p:grpSpPr>
          <a:xfrm>
            <a:off x="9771993" y="260606"/>
            <a:ext cx="1703523" cy="1706783"/>
            <a:chOff x="4438650" y="1768475"/>
            <a:chExt cx="3317875" cy="3324225"/>
          </a:xfrm>
          <a:solidFill>
            <a:srgbClr val="002060"/>
          </a:solidFill>
        </p:grpSpPr>
        <p:sp>
          <p:nvSpPr>
            <p:cNvPr id="7" name="Freeform 5"/>
            <p:cNvSpPr>
              <a:spLocks noEditPoints="1"/>
            </p:cNvSpPr>
            <p:nvPr/>
          </p:nvSpPr>
          <p:spPr bwMode="auto">
            <a:xfrm>
              <a:off x="4713288" y="2043113"/>
              <a:ext cx="2768600" cy="2773363"/>
            </a:xfrm>
            <a:custGeom>
              <a:avLst/>
              <a:gdLst>
                <a:gd name="T0" fmla="*/ 509 w 1017"/>
                <a:gd name="T1" fmla="*/ 0 h 1017"/>
                <a:gd name="T2" fmla="*/ 1017 w 1017"/>
                <a:gd name="T3" fmla="*/ 508 h 1017"/>
                <a:gd name="T4" fmla="*/ 509 w 1017"/>
                <a:gd name="T5" fmla="*/ 1017 h 1017"/>
                <a:gd name="T6" fmla="*/ 0 w 1017"/>
                <a:gd name="T7" fmla="*/ 508 h 1017"/>
                <a:gd name="T8" fmla="*/ 509 w 1017"/>
                <a:gd name="T9" fmla="*/ 0 h 1017"/>
                <a:gd name="T10" fmla="*/ 509 w 1017"/>
                <a:gd name="T11" fmla="*/ 14 h 1017"/>
                <a:gd name="T12" fmla="*/ 14 w 1017"/>
                <a:gd name="T13" fmla="*/ 508 h 1017"/>
                <a:gd name="T14" fmla="*/ 509 w 1017"/>
                <a:gd name="T15" fmla="*/ 1003 h 1017"/>
                <a:gd name="T16" fmla="*/ 1003 w 1017"/>
                <a:gd name="T17" fmla="*/ 508 h 1017"/>
                <a:gd name="T18" fmla="*/ 509 w 1017"/>
                <a:gd name="T19" fmla="*/ 1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7" h="1017">
                  <a:moveTo>
                    <a:pt x="509" y="0"/>
                  </a:moveTo>
                  <a:cubicBezTo>
                    <a:pt x="789" y="0"/>
                    <a:pt x="1017" y="228"/>
                    <a:pt x="1017" y="508"/>
                  </a:cubicBezTo>
                  <a:cubicBezTo>
                    <a:pt x="1017" y="788"/>
                    <a:pt x="789" y="1017"/>
                    <a:pt x="509" y="1017"/>
                  </a:cubicBezTo>
                  <a:cubicBezTo>
                    <a:pt x="229" y="1017"/>
                    <a:pt x="0" y="788"/>
                    <a:pt x="0" y="508"/>
                  </a:cubicBezTo>
                  <a:cubicBezTo>
                    <a:pt x="0" y="228"/>
                    <a:pt x="229" y="0"/>
                    <a:pt x="509" y="0"/>
                  </a:cubicBezTo>
                  <a:close/>
                  <a:moveTo>
                    <a:pt x="509" y="14"/>
                  </a:moveTo>
                  <a:cubicBezTo>
                    <a:pt x="236" y="14"/>
                    <a:pt x="14" y="236"/>
                    <a:pt x="14" y="508"/>
                  </a:cubicBezTo>
                  <a:cubicBezTo>
                    <a:pt x="14" y="781"/>
                    <a:pt x="236" y="1003"/>
                    <a:pt x="509" y="1003"/>
                  </a:cubicBezTo>
                  <a:cubicBezTo>
                    <a:pt x="781" y="1003"/>
                    <a:pt x="1003" y="781"/>
                    <a:pt x="1003" y="508"/>
                  </a:cubicBezTo>
                  <a:cubicBezTo>
                    <a:pt x="1003" y="236"/>
                    <a:pt x="781" y="14"/>
                    <a:pt x="50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8" name="Freeform 6"/>
            <p:cNvSpPr>
              <a:spLocks noEditPoints="1"/>
            </p:cNvSpPr>
            <p:nvPr/>
          </p:nvSpPr>
          <p:spPr bwMode="auto">
            <a:xfrm>
              <a:off x="4438650" y="1768475"/>
              <a:ext cx="3317875" cy="3324225"/>
            </a:xfrm>
            <a:custGeom>
              <a:avLst/>
              <a:gdLst>
                <a:gd name="T0" fmla="*/ 413 w 1219"/>
                <a:gd name="T1" fmla="*/ 1106 h 1219"/>
                <a:gd name="T2" fmla="*/ 275 w 1219"/>
                <a:gd name="T3" fmla="*/ 1080 h 1219"/>
                <a:gd name="T4" fmla="*/ 139 w 1219"/>
                <a:gd name="T5" fmla="*/ 929 h 1219"/>
                <a:gd name="T6" fmla="*/ 127 w 1219"/>
                <a:gd name="T7" fmla="*/ 843 h 1219"/>
                <a:gd name="T8" fmla="*/ 0 w 1219"/>
                <a:gd name="T9" fmla="*/ 609 h 1219"/>
                <a:gd name="T10" fmla="*/ 51 w 1219"/>
                <a:gd name="T11" fmla="*/ 503 h 1219"/>
                <a:gd name="T12" fmla="*/ 113 w 1219"/>
                <a:gd name="T13" fmla="*/ 414 h 1219"/>
                <a:gd name="T14" fmla="*/ 119 w 1219"/>
                <a:gd name="T15" fmla="*/ 399 h 1219"/>
                <a:gd name="T16" fmla="*/ 262 w 1219"/>
                <a:gd name="T17" fmla="*/ 139 h 1219"/>
                <a:gd name="T18" fmla="*/ 359 w 1219"/>
                <a:gd name="T19" fmla="*/ 131 h 1219"/>
                <a:gd name="T20" fmla="*/ 610 w 1219"/>
                <a:gd name="T21" fmla="*/ 0 h 1219"/>
                <a:gd name="T22" fmla="*/ 716 w 1219"/>
                <a:gd name="T23" fmla="*/ 50 h 1219"/>
                <a:gd name="T24" fmla="*/ 721 w 1219"/>
                <a:gd name="T25" fmla="*/ 55 h 1219"/>
                <a:gd name="T26" fmla="*/ 944 w 1219"/>
                <a:gd name="T27" fmla="*/ 138 h 1219"/>
                <a:gd name="T28" fmla="*/ 1080 w 1219"/>
                <a:gd name="T29" fmla="*/ 275 h 1219"/>
                <a:gd name="T30" fmla="*/ 1097 w 1219"/>
                <a:gd name="T31" fmla="*/ 391 h 1219"/>
                <a:gd name="T32" fmla="*/ 1179 w 1219"/>
                <a:gd name="T33" fmla="*/ 513 h 1219"/>
                <a:gd name="T34" fmla="*/ 1179 w 1219"/>
                <a:gd name="T35" fmla="*/ 706 h 1219"/>
                <a:gd name="T36" fmla="*/ 1116 w 1219"/>
                <a:gd name="T37" fmla="*/ 786 h 1219"/>
                <a:gd name="T38" fmla="*/ 1041 w 1219"/>
                <a:gd name="T39" fmla="*/ 1040 h 1219"/>
                <a:gd name="T40" fmla="*/ 930 w 1219"/>
                <a:gd name="T41" fmla="*/ 1080 h 1219"/>
                <a:gd name="T42" fmla="*/ 921 w 1219"/>
                <a:gd name="T43" fmla="*/ 1080 h 1219"/>
                <a:gd name="T44" fmla="*/ 830 w 1219"/>
                <a:gd name="T45" fmla="*/ 1096 h 1219"/>
                <a:gd name="T46" fmla="*/ 808 w 1219"/>
                <a:gd name="T47" fmla="*/ 1105 h 1219"/>
                <a:gd name="T48" fmla="*/ 518 w 1219"/>
                <a:gd name="T49" fmla="*/ 1183 h 1219"/>
                <a:gd name="T50" fmla="*/ 816 w 1219"/>
                <a:gd name="T51" fmla="*/ 131 h 1219"/>
                <a:gd name="T52" fmla="*/ 718 w 1219"/>
                <a:gd name="T53" fmla="*/ 70 h 1219"/>
                <a:gd name="T54" fmla="*/ 520 w 1219"/>
                <a:gd name="T55" fmla="*/ 51 h 1219"/>
                <a:gd name="T56" fmla="*/ 406 w 1219"/>
                <a:gd name="T57" fmla="*/ 130 h 1219"/>
                <a:gd name="T58" fmla="*/ 263 w 1219"/>
                <a:gd name="T59" fmla="*/ 152 h 1219"/>
                <a:gd name="T60" fmla="*/ 152 w 1219"/>
                <a:gd name="T61" fmla="*/ 293 h 1219"/>
                <a:gd name="T62" fmla="*/ 123 w 1219"/>
                <a:gd name="T63" fmla="*/ 424 h 1219"/>
                <a:gd name="T64" fmla="*/ 68 w 1219"/>
                <a:gd name="T65" fmla="*/ 503 h 1219"/>
                <a:gd name="T66" fmla="*/ 14 w 1219"/>
                <a:gd name="T67" fmla="*/ 609 h 1219"/>
                <a:gd name="T68" fmla="*/ 62 w 1219"/>
                <a:gd name="T69" fmla="*/ 709 h 1219"/>
                <a:gd name="T70" fmla="*/ 152 w 1219"/>
                <a:gd name="T71" fmla="*/ 914 h 1219"/>
                <a:gd name="T72" fmla="*/ 151 w 1219"/>
                <a:gd name="T73" fmla="*/ 941 h 1219"/>
                <a:gd name="T74" fmla="*/ 293 w 1219"/>
                <a:gd name="T75" fmla="*/ 1067 h 1219"/>
                <a:gd name="T76" fmla="*/ 424 w 1219"/>
                <a:gd name="T77" fmla="*/ 1096 h 1219"/>
                <a:gd name="T78" fmla="*/ 700 w 1219"/>
                <a:gd name="T79" fmla="*/ 1167 h 1219"/>
                <a:gd name="T80" fmla="*/ 815 w 1219"/>
                <a:gd name="T81" fmla="*/ 1088 h 1219"/>
                <a:gd name="T82" fmla="*/ 915 w 1219"/>
                <a:gd name="T83" fmla="*/ 1067 h 1219"/>
                <a:gd name="T84" fmla="*/ 919 w 1219"/>
                <a:gd name="T85" fmla="*/ 1067 h 1219"/>
                <a:gd name="T86" fmla="*/ 1068 w 1219"/>
                <a:gd name="T87" fmla="*/ 926 h 1219"/>
                <a:gd name="T88" fmla="*/ 1149 w 1219"/>
                <a:gd name="T89" fmla="*/ 718 h 1219"/>
                <a:gd name="T90" fmla="*/ 1168 w 1219"/>
                <a:gd name="T91" fmla="*/ 699 h 1219"/>
                <a:gd name="T92" fmla="*/ 1157 w 1219"/>
                <a:gd name="T93" fmla="*/ 509 h 1219"/>
                <a:gd name="T94" fmla="*/ 1089 w 1219"/>
                <a:gd name="T95" fmla="*/ 405 h 1219"/>
                <a:gd name="T96" fmla="*/ 941 w 1219"/>
                <a:gd name="T97" fmla="*/ 151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9" h="1219">
                  <a:moveTo>
                    <a:pt x="482" y="1149"/>
                  </a:moveTo>
                  <a:cubicBezTo>
                    <a:pt x="462" y="1132"/>
                    <a:pt x="439" y="1117"/>
                    <a:pt x="414" y="1106"/>
                  </a:cubicBezTo>
                  <a:cubicBezTo>
                    <a:pt x="414" y="1106"/>
                    <a:pt x="414" y="1106"/>
                    <a:pt x="414" y="1106"/>
                  </a:cubicBezTo>
                  <a:cubicBezTo>
                    <a:pt x="414" y="1106"/>
                    <a:pt x="413" y="1106"/>
                    <a:pt x="413" y="1106"/>
                  </a:cubicBezTo>
                  <a:cubicBezTo>
                    <a:pt x="413" y="1106"/>
                    <a:pt x="413" y="1106"/>
                    <a:pt x="413" y="1106"/>
                  </a:cubicBezTo>
                  <a:cubicBezTo>
                    <a:pt x="408" y="1104"/>
                    <a:pt x="404" y="1102"/>
                    <a:pt x="399" y="1100"/>
                  </a:cubicBezTo>
                  <a:cubicBezTo>
                    <a:pt x="360" y="1085"/>
                    <a:pt x="317" y="1078"/>
                    <a:pt x="275" y="1080"/>
                  </a:cubicBezTo>
                  <a:cubicBezTo>
                    <a:pt x="275" y="1080"/>
                    <a:pt x="275" y="1080"/>
                    <a:pt x="275" y="1080"/>
                  </a:cubicBezTo>
                  <a:cubicBezTo>
                    <a:pt x="238" y="1080"/>
                    <a:pt x="204" y="1065"/>
                    <a:pt x="179" y="1040"/>
                  </a:cubicBezTo>
                  <a:cubicBezTo>
                    <a:pt x="154" y="1016"/>
                    <a:pt x="139" y="982"/>
                    <a:pt x="139" y="944"/>
                  </a:cubicBezTo>
                  <a:cubicBezTo>
                    <a:pt x="139" y="944"/>
                    <a:pt x="139" y="944"/>
                    <a:pt x="139" y="944"/>
                  </a:cubicBezTo>
                  <a:cubicBezTo>
                    <a:pt x="139" y="939"/>
                    <a:pt x="139" y="934"/>
                    <a:pt x="139" y="929"/>
                  </a:cubicBezTo>
                  <a:cubicBezTo>
                    <a:pt x="139" y="929"/>
                    <a:pt x="139" y="929"/>
                    <a:pt x="139" y="929"/>
                  </a:cubicBezTo>
                  <a:cubicBezTo>
                    <a:pt x="139" y="928"/>
                    <a:pt x="139" y="927"/>
                    <a:pt x="139" y="925"/>
                  </a:cubicBezTo>
                  <a:cubicBezTo>
                    <a:pt x="139" y="925"/>
                    <a:pt x="139" y="924"/>
                    <a:pt x="139" y="924"/>
                  </a:cubicBezTo>
                  <a:cubicBezTo>
                    <a:pt x="139" y="897"/>
                    <a:pt x="135" y="869"/>
                    <a:pt x="127" y="843"/>
                  </a:cubicBezTo>
                  <a:cubicBezTo>
                    <a:pt x="123" y="831"/>
                    <a:pt x="119" y="819"/>
                    <a:pt x="114" y="807"/>
                  </a:cubicBezTo>
                  <a:cubicBezTo>
                    <a:pt x="97" y="768"/>
                    <a:pt x="71" y="734"/>
                    <a:pt x="40" y="706"/>
                  </a:cubicBezTo>
                  <a:cubicBezTo>
                    <a:pt x="40" y="706"/>
                    <a:pt x="40" y="706"/>
                    <a:pt x="40" y="706"/>
                  </a:cubicBezTo>
                  <a:cubicBezTo>
                    <a:pt x="14" y="679"/>
                    <a:pt x="0" y="644"/>
                    <a:pt x="0" y="609"/>
                  </a:cubicBezTo>
                  <a:cubicBezTo>
                    <a:pt x="0" y="575"/>
                    <a:pt x="14" y="540"/>
                    <a:pt x="40" y="513"/>
                  </a:cubicBezTo>
                  <a:cubicBezTo>
                    <a:pt x="40" y="513"/>
                    <a:pt x="40" y="513"/>
                    <a:pt x="40" y="513"/>
                  </a:cubicBezTo>
                  <a:cubicBezTo>
                    <a:pt x="44" y="510"/>
                    <a:pt x="47" y="506"/>
                    <a:pt x="51" y="503"/>
                  </a:cubicBezTo>
                  <a:cubicBezTo>
                    <a:pt x="51" y="503"/>
                    <a:pt x="51" y="503"/>
                    <a:pt x="51" y="503"/>
                  </a:cubicBezTo>
                  <a:cubicBezTo>
                    <a:pt x="52" y="502"/>
                    <a:pt x="53" y="501"/>
                    <a:pt x="54" y="500"/>
                  </a:cubicBezTo>
                  <a:cubicBezTo>
                    <a:pt x="54" y="500"/>
                    <a:pt x="54" y="500"/>
                    <a:pt x="54" y="500"/>
                  </a:cubicBezTo>
                  <a:cubicBezTo>
                    <a:pt x="54" y="500"/>
                    <a:pt x="54" y="500"/>
                    <a:pt x="54" y="499"/>
                  </a:cubicBezTo>
                  <a:cubicBezTo>
                    <a:pt x="79" y="475"/>
                    <a:pt x="98" y="446"/>
                    <a:pt x="113" y="414"/>
                  </a:cubicBezTo>
                  <a:cubicBezTo>
                    <a:pt x="113" y="414"/>
                    <a:pt x="113" y="413"/>
                    <a:pt x="113" y="413"/>
                  </a:cubicBezTo>
                  <a:cubicBezTo>
                    <a:pt x="113" y="413"/>
                    <a:pt x="113" y="413"/>
                    <a:pt x="113" y="413"/>
                  </a:cubicBezTo>
                  <a:cubicBezTo>
                    <a:pt x="113" y="413"/>
                    <a:pt x="113" y="413"/>
                    <a:pt x="113" y="413"/>
                  </a:cubicBezTo>
                  <a:cubicBezTo>
                    <a:pt x="115" y="408"/>
                    <a:pt x="117" y="403"/>
                    <a:pt x="119" y="399"/>
                  </a:cubicBezTo>
                  <a:cubicBezTo>
                    <a:pt x="134" y="359"/>
                    <a:pt x="141" y="317"/>
                    <a:pt x="139" y="275"/>
                  </a:cubicBezTo>
                  <a:cubicBezTo>
                    <a:pt x="139" y="275"/>
                    <a:pt x="139" y="275"/>
                    <a:pt x="139" y="275"/>
                  </a:cubicBezTo>
                  <a:cubicBezTo>
                    <a:pt x="139" y="237"/>
                    <a:pt x="154" y="203"/>
                    <a:pt x="179" y="179"/>
                  </a:cubicBezTo>
                  <a:cubicBezTo>
                    <a:pt x="200" y="157"/>
                    <a:pt x="229" y="142"/>
                    <a:pt x="262" y="139"/>
                  </a:cubicBezTo>
                  <a:cubicBezTo>
                    <a:pt x="271" y="138"/>
                    <a:pt x="280" y="139"/>
                    <a:pt x="290" y="139"/>
                  </a:cubicBezTo>
                  <a:cubicBezTo>
                    <a:pt x="290" y="139"/>
                    <a:pt x="290" y="139"/>
                    <a:pt x="290" y="139"/>
                  </a:cubicBezTo>
                  <a:cubicBezTo>
                    <a:pt x="294" y="139"/>
                    <a:pt x="298" y="139"/>
                    <a:pt x="302" y="139"/>
                  </a:cubicBezTo>
                  <a:cubicBezTo>
                    <a:pt x="321" y="138"/>
                    <a:pt x="340" y="135"/>
                    <a:pt x="359" y="131"/>
                  </a:cubicBezTo>
                  <a:cubicBezTo>
                    <a:pt x="377" y="127"/>
                    <a:pt x="395" y="121"/>
                    <a:pt x="412" y="114"/>
                  </a:cubicBezTo>
                  <a:cubicBezTo>
                    <a:pt x="450" y="96"/>
                    <a:pt x="485" y="71"/>
                    <a:pt x="513" y="40"/>
                  </a:cubicBezTo>
                  <a:cubicBezTo>
                    <a:pt x="513" y="40"/>
                    <a:pt x="513" y="40"/>
                    <a:pt x="513" y="40"/>
                  </a:cubicBezTo>
                  <a:cubicBezTo>
                    <a:pt x="540" y="13"/>
                    <a:pt x="575" y="0"/>
                    <a:pt x="610" y="0"/>
                  </a:cubicBezTo>
                  <a:cubicBezTo>
                    <a:pt x="644" y="0"/>
                    <a:pt x="679" y="13"/>
                    <a:pt x="706" y="40"/>
                  </a:cubicBezTo>
                  <a:cubicBezTo>
                    <a:pt x="706" y="40"/>
                    <a:pt x="706" y="40"/>
                    <a:pt x="706" y="40"/>
                  </a:cubicBezTo>
                  <a:cubicBezTo>
                    <a:pt x="709" y="44"/>
                    <a:pt x="713" y="47"/>
                    <a:pt x="716" y="51"/>
                  </a:cubicBezTo>
                  <a:cubicBezTo>
                    <a:pt x="716" y="50"/>
                    <a:pt x="716" y="50"/>
                    <a:pt x="716" y="50"/>
                  </a:cubicBezTo>
                  <a:cubicBezTo>
                    <a:pt x="717" y="51"/>
                    <a:pt x="718" y="52"/>
                    <a:pt x="719" y="53"/>
                  </a:cubicBezTo>
                  <a:cubicBezTo>
                    <a:pt x="719" y="54"/>
                    <a:pt x="719" y="54"/>
                    <a:pt x="720" y="54"/>
                  </a:cubicBezTo>
                  <a:cubicBezTo>
                    <a:pt x="720" y="54"/>
                    <a:pt x="720" y="54"/>
                    <a:pt x="720" y="54"/>
                  </a:cubicBezTo>
                  <a:cubicBezTo>
                    <a:pt x="720" y="54"/>
                    <a:pt x="720" y="55"/>
                    <a:pt x="721" y="55"/>
                  </a:cubicBezTo>
                  <a:cubicBezTo>
                    <a:pt x="721" y="55"/>
                    <a:pt x="721" y="56"/>
                    <a:pt x="721" y="56"/>
                  </a:cubicBezTo>
                  <a:cubicBezTo>
                    <a:pt x="742" y="76"/>
                    <a:pt x="766" y="93"/>
                    <a:pt x="793" y="106"/>
                  </a:cubicBezTo>
                  <a:cubicBezTo>
                    <a:pt x="802" y="111"/>
                    <a:pt x="811" y="115"/>
                    <a:pt x="820" y="119"/>
                  </a:cubicBezTo>
                  <a:cubicBezTo>
                    <a:pt x="860" y="134"/>
                    <a:pt x="902" y="141"/>
                    <a:pt x="944" y="138"/>
                  </a:cubicBezTo>
                  <a:cubicBezTo>
                    <a:pt x="944" y="138"/>
                    <a:pt x="944" y="138"/>
                    <a:pt x="944" y="138"/>
                  </a:cubicBezTo>
                  <a:cubicBezTo>
                    <a:pt x="982" y="138"/>
                    <a:pt x="1016" y="154"/>
                    <a:pt x="1040" y="178"/>
                  </a:cubicBezTo>
                  <a:cubicBezTo>
                    <a:pt x="1065" y="203"/>
                    <a:pt x="1080" y="237"/>
                    <a:pt x="1080" y="275"/>
                  </a:cubicBezTo>
                  <a:cubicBezTo>
                    <a:pt x="1080" y="275"/>
                    <a:pt x="1080" y="275"/>
                    <a:pt x="1080" y="275"/>
                  </a:cubicBezTo>
                  <a:cubicBezTo>
                    <a:pt x="1080" y="288"/>
                    <a:pt x="1080" y="301"/>
                    <a:pt x="1081" y="315"/>
                  </a:cubicBezTo>
                  <a:cubicBezTo>
                    <a:pt x="1083" y="340"/>
                    <a:pt x="1088" y="365"/>
                    <a:pt x="1096" y="389"/>
                  </a:cubicBezTo>
                  <a:cubicBezTo>
                    <a:pt x="1097" y="389"/>
                    <a:pt x="1097" y="390"/>
                    <a:pt x="1097" y="390"/>
                  </a:cubicBezTo>
                  <a:cubicBezTo>
                    <a:pt x="1097" y="390"/>
                    <a:pt x="1097" y="391"/>
                    <a:pt x="1097" y="391"/>
                  </a:cubicBezTo>
                  <a:cubicBezTo>
                    <a:pt x="1097" y="391"/>
                    <a:pt x="1098" y="392"/>
                    <a:pt x="1098" y="392"/>
                  </a:cubicBezTo>
                  <a:cubicBezTo>
                    <a:pt x="1098" y="392"/>
                    <a:pt x="1098" y="392"/>
                    <a:pt x="1098" y="392"/>
                  </a:cubicBezTo>
                  <a:cubicBezTo>
                    <a:pt x="1100" y="399"/>
                    <a:pt x="1103" y="405"/>
                    <a:pt x="1105" y="411"/>
                  </a:cubicBezTo>
                  <a:cubicBezTo>
                    <a:pt x="1123" y="450"/>
                    <a:pt x="1148" y="485"/>
                    <a:pt x="1179" y="513"/>
                  </a:cubicBezTo>
                  <a:cubicBezTo>
                    <a:pt x="1179" y="513"/>
                    <a:pt x="1179" y="513"/>
                    <a:pt x="1179" y="513"/>
                  </a:cubicBezTo>
                  <a:cubicBezTo>
                    <a:pt x="1206" y="539"/>
                    <a:pt x="1219" y="574"/>
                    <a:pt x="1219" y="609"/>
                  </a:cubicBezTo>
                  <a:cubicBezTo>
                    <a:pt x="1219" y="644"/>
                    <a:pt x="1206" y="679"/>
                    <a:pt x="1179" y="706"/>
                  </a:cubicBezTo>
                  <a:cubicBezTo>
                    <a:pt x="1179" y="706"/>
                    <a:pt x="1179" y="706"/>
                    <a:pt x="1179" y="706"/>
                  </a:cubicBezTo>
                  <a:cubicBezTo>
                    <a:pt x="1175" y="709"/>
                    <a:pt x="1172" y="712"/>
                    <a:pt x="1168" y="716"/>
                  </a:cubicBezTo>
                  <a:cubicBezTo>
                    <a:pt x="1168" y="716"/>
                    <a:pt x="1168" y="716"/>
                    <a:pt x="1168" y="716"/>
                  </a:cubicBezTo>
                  <a:cubicBezTo>
                    <a:pt x="1168" y="717"/>
                    <a:pt x="1167" y="717"/>
                    <a:pt x="1166" y="718"/>
                  </a:cubicBezTo>
                  <a:cubicBezTo>
                    <a:pt x="1146" y="738"/>
                    <a:pt x="1129" y="761"/>
                    <a:pt x="1116" y="786"/>
                  </a:cubicBezTo>
                  <a:cubicBezTo>
                    <a:pt x="1110" y="797"/>
                    <a:pt x="1105" y="808"/>
                    <a:pt x="1100" y="820"/>
                  </a:cubicBezTo>
                  <a:cubicBezTo>
                    <a:pt x="1085" y="859"/>
                    <a:pt x="1078" y="902"/>
                    <a:pt x="1081" y="944"/>
                  </a:cubicBezTo>
                  <a:cubicBezTo>
                    <a:pt x="1081" y="944"/>
                    <a:pt x="1081" y="944"/>
                    <a:pt x="1081" y="944"/>
                  </a:cubicBezTo>
                  <a:cubicBezTo>
                    <a:pt x="1081" y="981"/>
                    <a:pt x="1065" y="1015"/>
                    <a:pt x="1041" y="1040"/>
                  </a:cubicBezTo>
                  <a:cubicBezTo>
                    <a:pt x="1016" y="1065"/>
                    <a:pt x="982" y="1080"/>
                    <a:pt x="944" y="1080"/>
                  </a:cubicBezTo>
                  <a:cubicBezTo>
                    <a:pt x="944" y="1080"/>
                    <a:pt x="944" y="1080"/>
                    <a:pt x="944" y="1080"/>
                  </a:cubicBezTo>
                  <a:cubicBezTo>
                    <a:pt x="939" y="1080"/>
                    <a:pt x="934" y="1080"/>
                    <a:pt x="930" y="1080"/>
                  </a:cubicBezTo>
                  <a:cubicBezTo>
                    <a:pt x="930" y="1080"/>
                    <a:pt x="930" y="1080"/>
                    <a:pt x="930" y="1080"/>
                  </a:cubicBezTo>
                  <a:cubicBezTo>
                    <a:pt x="928" y="1080"/>
                    <a:pt x="925" y="1080"/>
                    <a:pt x="923" y="1080"/>
                  </a:cubicBezTo>
                  <a:cubicBezTo>
                    <a:pt x="923" y="1080"/>
                    <a:pt x="923" y="1080"/>
                    <a:pt x="922" y="1080"/>
                  </a:cubicBezTo>
                  <a:cubicBezTo>
                    <a:pt x="922" y="1080"/>
                    <a:pt x="922" y="1080"/>
                    <a:pt x="922" y="1080"/>
                  </a:cubicBezTo>
                  <a:cubicBezTo>
                    <a:pt x="922" y="1080"/>
                    <a:pt x="921" y="1080"/>
                    <a:pt x="921" y="1080"/>
                  </a:cubicBezTo>
                  <a:cubicBezTo>
                    <a:pt x="921" y="1080"/>
                    <a:pt x="921" y="1080"/>
                    <a:pt x="921" y="1080"/>
                  </a:cubicBezTo>
                  <a:cubicBezTo>
                    <a:pt x="920" y="1080"/>
                    <a:pt x="920" y="1080"/>
                    <a:pt x="919" y="1080"/>
                  </a:cubicBezTo>
                  <a:cubicBezTo>
                    <a:pt x="919" y="1080"/>
                    <a:pt x="919" y="1080"/>
                    <a:pt x="919" y="1080"/>
                  </a:cubicBezTo>
                  <a:cubicBezTo>
                    <a:pt x="889" y="1081"/>
                    <a:pt x="859" y="1086"/>
                    <a:pt x="830" y="1096"/>
                  </a:cubicBezTo>
                  <a:cubicBezTo>
                    <a:pt x="830" y="1096"/>
                    <a:pt x="830" y="1096"/>
                    <a:pt x="830" y="1096"/>
                  </a:cubicBezTo>
                  <a:cubicBezTo>
                    <a:pt x="829" y="1096"/>
                    <a:pt x="829" y="1097"/>
                    <a:pt x="829" y="1097"/>
                  </a:cubicBezTo>
                  <a:cubicBezTo>
                    <a:pt x="829" y="1097"/>
                    <a:pt x="829" y="1097"/>
                    <a:pt x="829" y="1097"/>
                  </a:cubicBezTo>
                  <a:cubicBezTo>
                    <a:pt x="822" y="1099"/>
                    <a:pt x="815" y="1102"/>
                    <a:pt x="808" y="1105"/>
                  </a:cubicBezTo>
                  <a:cubicBezTo>
                    <a:pt x="769" y="1122"/>
                    <a:pt x="734" y="1148"/>
                    <a:pt x="706" y="1179"/>
                  </a:cubicBezTo>
                  <a:cubicBezTo>
                    <a:pt x="706" y="1179"/>
                    <a:pt x="706" y="1179"/>
                    <a:pt x="706" y="1179"/>
                  </a:cubicBezTo>
                  <a:cubicBezTo>
                    <a:pt x="680" y="1205"/>
                    <a:pt x="645" y="1219"/>
                    <a:pt x="610" y="1219"/>
                  </a:cubicBezTo>
                  <a:cubicBezTo>
                    <a:pt x="577" y="1219"/>
                    <a:pt x="544" y="1207"/>
                    <a:pt x="518" y="1183"/>
                  </a:cubicBezTo>
                  <a:cubicBezTo>
                    <a:pt x="506" y="1172"/>
                    <a:pt x="495" y="1160"/>
                    <a:pt x="482" y="1149"/>
                  </a:cubicBezTo>
                  <a:close/>
                  <a:moveTo>
                    <a:pt x="926" y="151"/>
                  </a:moveTo>
                  <a:cubicBezTo>
                    <a:pt x="926" y="151"/>
                    <a:pt x="926" y="151"/>
                    <a:pt x="926" y="151"/>
                  </a:cubicBezTo>
                  <a:cubicBezTo>
                    <a:pt x="887" y="152"/>
                    <a:pt x="850" y="145"/>
                    <a:pt x="816" y="131"/>
                  </a:cubicBezTo>
                  <a:cubicBezTo>
                    <a:pt x="806" y="127"/>
                    <a:pt x="795" y="123"/>
                    <a:pt x="785" y="117"/>
                  </a:cubicBezTo>
                  <a:cubicBezTo>
                    <a:pt x="761" y="105"/>
                    <a:pt x="739" y="90"/>
                    <a:pt x="719" y="71"/>
                  </a:cubicBezTo>
                  <a:cubicBezTo>
                    <a:pt x="719" y="71"/>
                    <a:pt x="719" y="70"/>
                    <a:pt x="718" y="70"/>
                  </a:cubicBezTo>
                  <a:cubicBezTo>
                    <a:pt x="718" y="70"/>
                    <a:pt x="718" y="70"/>
                    <a:pt x="718" y="70"/>
                  </a:cubicBezTo>
                  <a:cubicBezTo>
                    <a:pt x="712" y="64"/>
                    <a:pt x="705" y="58"/>
                    <a:pt x="699" y="51"/>
                  </a:cubicBezTo>
                  <a:cubicBezTo>
                    <a:pt x="675" y="26"/>
                    <a:pt x="642" y="14"/>
                    <a:pt x="610" y="14"/>
                  </a:cubicBezTo>
                  <a:cubicBezTo>
                    <a:pt x="577" y="14"/>
                    <a:pt x="544" y="26"/>
                    <a:pt x="520" y="51"/>
                  </a:cubicBezTo>
                  <a:cubicBezTo>
                    <a:pt x="520" y="51"/>
                    <a:pt x="520" y="51"/>
                    <a:pt x="520" y="51"/>
                  </a:cubicBezTo>
                  <a:cubicBezTo>
                    <a:pt x="517" y="55"/>
                    <a:pt x="513" y="58"/>
                    <a:pt x="510" y="62"/>
                  </a:cubicBezTo>
                  <a:cubicBezTo>
                    <a:pt x="510" y="62"/>
                    <a:pt x="510" y="62"/>
                    <a:pt x="510" y="62"/>
                  </a:cubicBezTo>
                  <a:cubicBezTo>
                    <a:pt x="479" y="92"/>
                    <a:pt x="444" y="115"/>
                    <a:pt x="406" y="130"/>
                  </a:cubicBezTo>
                  <a:cubicBezTo>
                    <a:pt x="406" y="130"/>
                    <a:pt x="406" y="130"/>
                    <a:pt x="406" y="130"/>
                  </a:cubicBezTo>
                  <a:cubicBezTo>
                    <a:pt x="406" y="130"/>
                    <a:pt x="406" y="130"/>
                    <a:pt x="405" y="130"/>
                  </a:cubicBezTo>
                  <a:cubicBezTo>
                    <a:pt x="391" y="136"/>
                    <a:pt x="375" y="141"/>
                    <a:pt x="360" y="145"/>
                  </a:cubicBezTo>
                  <a:cubicBezTo>
                    <a:pt x="341" y="149"/>
                    <a:pt x="321" y="151"/>
                    <a:pt x="302" y="151"/>
                  </a:cubicBezTo>
                  <a:cubicBezTo>
                    <a:pt x="289" y="152"/>
                    <a:pt x="276" y="150"/>
                    <a:pt x="263" y="152"/>
                  </a:cubicBezTo>
                  <a:cubicBezTo>
                    <a:pt x="234" y="155"/>
                    <a:pt x="208" y="169"/>
                    <a:pt x="189" y="188"/>
                  </a:cubicBezTo>
                  <a:cubicBezTo>
                    <a:pt x="166" y="211"/>
                    <a:pt x="151" y="243"/>
                    <a:pt x="151" y="278"/>
                  </a:cubicBezTo>
                  <a:cubicBezTo>
                    <a:pt x="152" y="283"/>
                    <a:pt x="152" y="288"/>
                    <a:pt x="152" y="293"/>
                  </a:cubicBezTo>
                  <a:cubicBezTo>
                    <a:pt x="152" y="293"/>
                    <a:pt x="152" y="293"/>
                    <a:pt x="152" y="293"/>
                  </a:cubicBezTo>
                  <a:cubicBezTo>
                    <a:pt x="152" y="337"/>
                    <a:pt x="143" y="379"/>
                    <a:pt x="126" y="417"/>
                  </a:cubicBezTo>
                  <a:cubicBezTo>
                    <a:pt x="125" y="419"/>
                    <a:pt x="124" y="421"/>
                    <a:pt x="123" y="423"/>
                  </a:cubicBezTo>
                  <a:cubicBezTo>
                    <a:pt x="123" y="423"/>
                    <a:pt x="123" y="423"/>
                    <a:pt x="123" y="423"/>
                  </a:cubicBezTo>
                  <a:cubicBezTo>
                    <a:pt x="123" y="424"/>
                    <a:pt x="123" y="424"/>
                    <a:pt x="123" y="424"/>
                  </a:cubicBezTo>
                  <a:cubicBezTo>
                    <a:pt x="109" y="452"/>
                    <a:pt x="92" y="478"/>
                    <a:pt x="70" y="502"/>
                  </a:cubicBezTo>
                  <a:cubicBezTo>
                    <a:pt x="70" y="502"/>
                    <a:pt x="69" y="502"/>
                    <a:pt x="69" y="502"/>
                  </a:cubicBezTo>
                  <a:cubicBezTo>
                    <a:pt x="69" y="502"/>
                    <a:pt x="69" y="502"/>
                    <a:pt x="69" y="502"/>
                  </a:cubicBezTo>
                  <a:cubicBezTo>
                    <a:pt x="69" y="503"/>
                    <a:pt x="68" y="503"/>
                    <a:pt x="68" y="503"/>
                  </a:cubicBezTo>
                  <a:cubicBezTo>
                    <a:pt x="68" y="504"/>
                    <a:pt x="68" y="504"/>
                    <a:pt x="68" y="504"/>
                  </a:cubicBezTo>
                  <a:cubicBezTo>
                    <a:pt x="68" y="504"/>
                    <a:pt x="67" y="504"/>
                    <a:pt x="67" y="504"/>
                  </a:cubicBezTo>
                  <a:cubicBezTo>
                    <a:pt x="62" y="510"/>
                    <a:pt x="57" y="515"/>
                    <a:pt x="51" y="520"/>
                  </a:cubicBezTo>
                  <a:cubicBezTo>
                    <a:pt x="27" y="544"/>
                    <a:pt x="14" y="577"/>
                    <a:pt x="14" y="609"/>
                  </a:cubicBezTo>
                  <a:cubicBezTo>
                    <a:pt x="14" y="642"/>
                    <a:pt x="27" y="675"/>
                    <a:pt x="52" y="699"/>
                  </a:cubicBezTo>
                  <a:cubicBezTo>
                    <a:pt x="51" y="699"/>
                    <a:pt x="51" y="699"/>
                    <a:pt x="51" y="699"/>
                  </a:cubicBezTo>
                  <a:cubicBezTo>
                    <a:pt x="55" y="702"/>
                    <a:pt x="59" y="706"/>
                    <a:pt x="62" y="709"/>
                  </a:cubicBezTo>
                  <a:cubicBezTo>
                    <a:pt x="62" y="709"/>
                    <a:pt x="62" y="709"/>
                    <a:pt x="62" y="709"/>
                  </a:cubicBezTo>
                  <a:cubicBezTo>
                    <a:pt x="93" y="740"/>
                    <a:pt x="116" y="775"/>
                    <a:pt x="131" y="813"/>
                  </a:cubicBezTo>
                  <a:cubicBezTo>
                    <a:pt x="131" y="813"/>
                    <a:pt x="131" y="813"/>
                    <a:pt x="131" y="813"/>
                  </a:cubicBezTo>
                  <a:cubicBezTo>
                    <a:pt x="131" y="813"/>
                    <a:pt x="131" y="814"/>
                    <a:pt x="131" y="814"/>
                  </a:cubicBezTo>
                  <a:cubicBezTo>
                    <a:pt x="143" y="845"/>
                    <a:pt x="150" y="879"/>
                    <a:pt x="152" y="914"/>
                  </a:cubicBezTo>
                  <a:cubicBezTo>
                    <a:pt x="152" y="915"/>
                    <a:pt x="152" y="915"/>
                    <a:pt x="152" y="915"/>
                  </a:cubicBezTo>
                  <a:cubicBezTo>
                    <a:pt x="152" y="916"/>
                    <a:pt x="152" y="916"/>
                    <a:pt x="152" y="916"/>
                  </a:cubicBezTo>
                  <a:cubicBezTo>
                    <a:pt x="152" y="916"/>
                    <a:pt x="152" y="916"/>
                    <a:pt x="152" y="917"/>
                  </a:cubicBezTo>
                  <a:cubicBezTo>
                    <a:pt x="152" y="925"/>
                    <a:pt x="152" y="933"/>
                    <a:pt x="151" y="941"/>
                  </a:cubicBezTo>
                  <a:cubicBezTo>
                    <a:pt x="151" y="976"/>
                    <a:pt x="166" y="1007"/>
                    <a:pt x="189" y="1030"/>
                  </a:cubicBezTo>
                  <a:cubicBezTo>
                    <a:pt x="212" y="1053"/>
                    <a:pt x="243" y="1068"/>
                    <a:pt x="278" y="1068"/>
                  </a:cubicBezTo>
                  <a:cubicBezTo>
                    <a:pt x="283" y="1067"/>
                    <a:pt x="288" y="1067"/>
                    <a:pt x="293" y="1067"/>
                  </a:cubicBezTo>
                  <a:cubicBezTo>
                    <a:pt x="293" y="1067"/>
                    <a:pt x="293" y="1067"/>
                    <a:pt x="293" y="1067"/>
                  </a:cubicBezTo>
                  <a:cubicBezTo>
                    <a:pt x="337" y="1067"/>
                    <a:pt x="379" y="1076"/>
                    <a:pt x="417" y="1093"/>
                  </a:cubicBezTo>
                  <a:cubicBezTo>
                    <a:pt x="419" y="1094"/>
                    <a:pt x="421" y="1095"/>
                    <a:pt x="423" y="1096"/>
                  </a:cubicBezTo>
                  <a:cubicBezTo>
                    <a:pt x="424" y="1096"/>
                    <a:pt x="424" y="1096"/>
                    <a:pt x="424" y="1096"/>
                  </a:cubicBezTo>
                  <a:cubicBezTo>
                    <a:pt x="424" y="1096"/>
                    <a:pt x="424" y="1096"/>
                    <a:pt x="424" y="1096"/>
                  </a:cubicBezTo>
                  <a:cubicBezTo>
                    <a:pt x="447" y="1107"/>
                    <a:pt x="468" y="1120"/>
                    <a:pt x="488" y="1137"/>
                  </a:cubicBezTo>
                  <a:cubicBezTo>
                    <a:pt x="499" y="1146"/>
                    <a:pt x="510" y="1157"/>
                    <a:pt x="520" y="1168"/>
                  </a:cubicBezTo>
                  <a:cubicBezTo>
                    <a:pt x="545" y="1192"/>
                    <a:pt x="577" y="1205"/>
                    <a:pt x="610" y="1205"/>
                  </a:cubicBezTo>
                  <a:cubicBezTo>
                    <a:pt x="642" y="1205"/>
                    <a:pt x="675" y="1192"/>
                    <a:pt x="700" y="1167"/>
                  </a:cubicBezTo>
                  <a:cubicBezTo>
                    <a:pt x="700" y="1168"/>
                    <a:pt x="700" y="1168"/>
                    <a:pt x="700" y="1168"/>
                  </a:cubicBezTo>
                  <a:cubicBezTo>
                    <a:pt x="703" y="1164"/>
                    <a:pt x="706" y="1160"/>
                    <a:pt x="710" y="1157"/>
                  </a:cubicBezTo>
                  <a:cubicBezTo>
                    <a:pt x="710" y="1157"/>
                    <a:pt x="710" y="1157"/>
                    <a:pt x="710" y="1157"/>
                  </a:cubicBezTo>
                  <a:cubicBezTo>
                    <a:pt x="741" y="1126"/>
                    <a:pt x="777" y="1102"/>
                    <a:pt x="815" y="1088"/>
                  </a:cubicBezTo>
                  <a:cubicBezTo>
                    <a:pt x="816" y="1087"/>
                    <a:pt x="816" y="1087"/>
                    <a:pt x="816" y="1087"/>
                  </a:cubicBezTo>
                  <a:cubicBezTo>
                    <a:pt x="816" y="1087"/>
                    <a:pt x="817" y="1087"/>
                    <a:pt x="817" y="1087"/>
                  </a:cubicBezTo>
                  <a:cubicBezTo>
                    <a:pt x="817" y="1087"/>
                    <a:pt x="817" y="1087"/>
                    <a:pt x="817" y="1087"/>
                  </a:cubicBezTo>
                  <a:cubicBezTo>
                    <a:pt x="848" y="1075"/>
                    <a:pt x="881" y="1068"/>
                    <a:pt x="915" y="1067"/>
                  </a:cubicBezTo>
                  <a:cubicBezTo>
                    <a:pt x="915" y="1067"/>
                    <a:pt x="916" y="1067"/>
                    <a:pt x="916" y="1067"/>
                  </a:cubicBezTo>
                  <a:cubicBezTo>
                    <a:pt x="916" y="1067"/>
                    <a:pt x="917" y="1067"/>
                    <a:pt x="917" y="1067"/>
                  </a:cubicBezTo>
                  <a:cubicBezTo>
                    <a:pt x="917" y="1067"/>
                    <a:pt x="918" y="1067"/>
                    <a:pt x="918" y="1067"/>
                  </a:cubicBezTo>
                  <a:cubicBezTo>
                    <a:pt x="918" y="1067"/>
                    <a:pt x="919" y="1067"/>
                    <a:pt x="919" y="1067"/>
                  </a:cubicBezTo>
                  <a:cubicBezTo>
                    <a:pt x="926" y="1067"/>
                    <a:pt x="934" y="1067"/>
                    <a:pt x="941" y="1068"/>
                  </a:cubicBezTo>
                  <a:cubicBezTo>
                    <a:pt x="976" y="1068"/>
                    <a:pt x="1008" y="1053"/>
                    <a:pt x="1031" y="1030"/>
                  </a:cubicBezTo>
                  <a:cubicBezTo>
                    <a:pt x="1054" y="1007"/>
                    <a:pt x="1068" y="975"/>
                    <a:pt x="1068" y="941"/>
                  </a:cubicBezTo>
                  <a:cubicBezTo>
                    <a:pt x="1068" y="936"/>
                    <a:pt x="1068" y="931"/>
                    <a:pt x="1068" y="926"/>
                  </a:cubicBezTo>
                  <a:cubicBezTo>
                    <a:pt x="1067" y="926"/>
                    <a:pt x="1067" y="926"/>
                    <a:pt x="1067" y="926"/>
                  </a:cubicBezTo>
                  <a:cubicBezTo>
                    <a:pt x="1067" y="882"/>
                    <a:pt x="1077" y="840"/>
                    <a:pt x="1093" y="802"/>
                  </a:cubicBezTo>
                  <a:cubicBezTo>
                    <a:pt x="1097" y="793"/>
                    <a:pt x="1102" y="784"/>
                    <a:pt x="1107" y="775"/>
                  </a:cubicBezTo>
                  <a:cubicBezTo>
                    <a:pt x="1119" y="754"/>
                    <a:pt x="1133" y="735"/>
                    <a:pt x="1149" y="718"/>
                  </a:cubicBezTo>
                  <a:cubicBezTo>
                    <a:pt x="1149" y="717"/>
                    <a:pt x="1149" y="717"/>
                    <a:pt x="1150" y="717"/>
                  </a:cubicBezTo>
                  <a:cubicBezTo>
                    <a:pt x="1150" y="717"/>
                    <a:pt x="1150" y="717"/>
                    <a:pt x="1150" y="717"/>
                  </a:cubicBezTo>
                  <a:cubicBezTo>
                    <a:pt x="1150" y="717"/>
                    <a:pt x="1150" y="717"/>
                    <a:pt x="1150" y="716"/>
                  </a:cubicBezTo>
                  <a:cubicBezTo>
                    <a:pt x="1156" y="710"/>
                    <a:pt x="1162" y="705"/>
                    <a:pt x="1168" y="699"/>
                  </a:cubicBezTo>
                  <a:cubicBezTo>
                    <a:pt x="1193" y="674"/>
                    <a:pt x="1205" y="642"/>
                    <a:pt x="1205" y="609"/>
                  </a:cubicBezTo>
                  <a:cubicBezTo>
                    <a:pt x="1205" y="577"/>
                    <a:pt x="1193" y="544"/>
                    <a:pt x="1168" y="519"/>
                  </a:cubicBezTo>
                  <a:cubicBezTo>
                    <a:pt x="1168" y="519"/>
                    <a:pt x="1168" y="519"/>
                    <a:pt x="1168" y="519"/>
                  </a:cubicBezTo>
                  <a:cubicBezTo>
                    <a:pt x="1164" y="516"/>
                    <a:pt x="1161" y="513"/>
                    <a:pt x="1157" y="509"/>
                  </a:cubicBezTo>
                  <a:cubicBezTo>
                    <a:pt x="1157" y="509"/>
                    <a:pt x="1157" y="509"/>
                    <a:pt x="1157" y="509"/>
                  </a:cubicBezTo>
                  <a:cubicBezTo>
                    <a:pt x="1127" y="479"/>
                    <a:pt x="1104" y="444"/>
                    <a:pt x="1089" y="406"/>
                  </a:cubicBezTo>
                  <a:cubicBezTo>
                    <a:pt x="1089" y="406"/>
                    <a:pt x="1089" y="405"/>
                    <a:pt x="1089" y="405"/>
                  </a:cubicBezTo>
                  <a:cubicBezTo>
                    <a:pt x="1089" y="405"/>
                    <a:pt x="1089" y="405"/>
                    <a:pt x="1089" y="405"/>
                  </a:cubicBezTo>
                  <a:cubicBezTo>
                    <a:pt x="1078" y="378"/>
                    <a:pt x="1071" y="349"/>
                    <a:pt x="1068" y="319"/>
                  </a:cubicBezTo>
                  <a:cubicBezTo>
                    <a:pt x="1067" y="305"/>
                    <a:pt x="1067" y="292"/>
                    <a:pt x="1068" y="278"/>
                  </a:cubicBezTo>
                  <a:cubicBezTo>
                    <a:pt x="1068" y="243"/>
                    <a:pt x="1054" y="211"/>
                    <a:pt x="1031" y="188"/>
                  </a:cubicBezTo>
                  <a:cubicBezTo>
                    <a:pt x="1008" y="165"/>
                    <a:pt x="976" y="151"/>
                    <a:pt x="941" y="151"/>
                  </a:cubicBezTo>
                  <a:cubicBezTo>
                    <a:pt x="936" y="151"/>
                    <a:pt x="931" y="151"/>
                    <a:pt x="926"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9" name="Oval 7"/>
            <p:cNvSpPr>
              <a:spLocks noChangeArrowheads="1"/>
            </p:cNvSpPr>
            <p:nvPr/>
          </p:nvSpPr>
          <p:spPr bwMode="auto">
            <a:xfrm>
              <a:off x="5559425" y="2573338"/>
              <a:ext cx="209550" cy="209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0" name="Freeform 8"/>
            <p:cNvSpPr>
              <a:spLocks noEditPoints="1"/>
            </p:cNvSpPr>
            <p:nvPr/>
          </p:nvSpPr>
          <p:spPr bwMode="auto">
            <a:xfrm>
              <a:off x="5326063" y="2333625"/>
              <a:ext cx="263525" cy="288925"/>
            </a:xfrm>
            <a:custGeom>
              <a:avLst/>
              <a:gdLst>
                <a:gd name="T0" fmla="*/ 44 w 97"/>
                <a:gd name="T1" fmla="*/ 91 h 106"/>
                <a:gd name="T2" fmla="*/ 49 w 97"/>
                <a:gd name="T3" fmla="*/ 74 h 106"/>
                <a:gd name="T4" fmla="*/ 43 w 97"/>
                <a:gd name="T5" fmla="*/ 85 h 106"/>
                <a:gd name="T6" fmla="*/ 48 w 97"/>
                <a:gd name="T7" fmla="*/ 78 h 106"/>
                <a:gd name="T8" fmla="*/ 77 w 97"/>
                <a:gd name="T9" fmla="*/ 55 h 106"/>
                <a:gd name="T10" fmla="*/ 31 w 97"/>
                <a:gd name="T11" fmla="*/ 80 h 106"/>
                <a:gd name="T12" fmla="*/ 35 w 97"/>
                <a:gd name="T13" fmla="*/ 65 h 106"/>
                <a:gd name="T14" fmla="*/ 35 w 97"/>
                <a:gd name="T15" fmla="*/ 65 h 106"/>
                <a:gd name="T16" fmla="*/ 28 w 97"/>
                <a:gd name="T17" fmla="*/ 44 h 106"/>
                <a:gd name="T18" fmla="*/ 28 w 97"/>
                <a:gd name="T19" fmla="*/ 45 h 106"/>
                <a:gd name="T20" fmla="*/ 28 w 97"/>
                <a:gd name="T21" fmla="*/ 50 h 106"/>
                <a:gd name="T22" fmla="*/ 31 w 97"/>
                <a:gd name="T23" fmla="*/ 38 h 106"/>
                <a:gd name="T24" fmla="*/ 36 w 97"/>
                <a:gd name="T25" fmla="*/ 3 h 106"/>
                <a:gd name="T26" fmla="*/ 26 w 97"/>
                <a:gd name="T27" fmla="*/ 20 h 106"/>
                <a:gd name="T28" fmla="*/ 20 w 97"/>
                <a:gd name="T29" fmla="*/ 30 h 106"/>
                <a:gd name="T30" fmla="*/ 19 w 97"/>
                <a:gd name="T31" fmla="*/ 49 h 106"/>
                <a:gd name="T32" fmla="*/ 27 w 97"/>
                <a:gd name="T33" fmla="*/ 38 h 106"/>
                <a:gd name="T34" fmla="*/ 34 w 97"/>
                <a:gd name="T35" fmla="*/ 29 h 106"/>
                <a:gd name="T36" fmla="*/ 38 w 97"/>
                <a:gd name="T37" fmla="*/ 45 h 106"/>
                <a:gd name="T38" fmla="*/ 30 w 97"/>
                <a:gd name="T39" fmla="*/ 62 h 106"/>
                <a:gd name="T40" fmla="*/ 43 w 97"/>
                <a:gd name="T41" fmla="*/ 59 h 106"/>
                <a:gd name="T42" fmla="*/ 39 w 97"/>
                <a:gd name="T43" fmla="*/ 73 h 106"/>
                <a:gd name="T44" fmla="*/ 35 w 97"/>
                <a:gd name="T45" fmla="*/ 85 h 106"/>
                <a:gd name="T46" fmla="*/ 39 w 97"/>
                <a:gd name="T47" fmla="*/ 83 h 106"/>
                <a:gd name="T48" fmla="*/ 45 w 97"/>
                <a:gd name="T49" fmla="*/ 73 h 106"/>
                <a:gd name="T50" fmla="*/ 59 w 97"/>
                <a:gd name="T51" fmla="*/ 72 h 106"/>
                <a:gd name="T52" fmla="*/ 56 w 97"/>
                <a:gd name="T53" fmla="*/ 85 h 106"/>
                <a:gd name="T54" fmla="*/ 55 w 97"/>
                <a:gd name="T55" fmla="*/ 97 h 106"/>
                <a:gd name="T56" fmla="*/ 66 w 97"/>
                <a:gd name="T57" fmla="*/ 97 h 106"/>
                <a:gd name="T58" fmla="*/ 76 w 97"/>
                <a:gd name="T59" fmla="*/ 90 h 106"/>
                <a:gd name="T60" fmla="*/ 86 w 97"/>
                <a:gd name="T61" fmla="*/ 79 h 106"/>
                <a:gd name="T62" fmla="*/ 81 w 97"/>
                <a:gd name="T63" fmla="*/ 65 h 106"/>
                <a:gd name="T64" fmla="*/ 73 w 97"/>
                <a:gd name="T65" fmla="*/ 53 h 106"/>
                <a:gd name="T66" fmla="*/ 79 w 97"/>
                <a:gd name="T67" fmla="*/ 58 h 106"/>
                <a:gd name="T68" fmla="*/ 84 w 97"/>
                <a:gd name="T69" fmla="*/ 64 h 106"/>
                <a:gd name="T70" fmla="*/ 91 w 97"/>
                <a:gd name="T71" fmla="*/ 71 h 106"/>
                <a:gd name="T72" fmla="*/ 96 w 97"/>
                <a:gd name="T73" fmla="*/ 80 h 106"/>
                <a:gd name="T74" fmla="*/ 84 w 97"/>
                <a:gd name="T75" fmla="*/ 91 h 106"/>
                <a:gd name="T76" fmla="*/ 73 w 97"/>
                <a:gd name="T77" fmla="*/ 98 h 106"/>
                <a:gd name="T78" fmla="*/ 57 w 97"/>
                <a:gd name="T79" fmla="*/ 106 h 106"/>
                <a:gd name="T80" fmla="*/ 46 w 97"/>
                <a:gd name="T81" fmla="*/ 97 h 106"/>
                <a:gd name="T82" fmla="*/ 39 w 97"/>
                <a:gd name="T83" fmla="*/ 97 h 106"/>
                <a:gd name="T84" fmla="*/ 30 w 97"/>
                <a:gd name="T85" fmla="*/ 97 h 106"/>
                <a:gd name="T86" fmla="*/ 31 w 97"/>
                <a:gd name="T87" fmla="*/ 84 h 106"/>
                <a:gd name="T88" fmla="*/ 26 w 97"/>
                <a:gd name="T89" fmla="*/ 73 h 106"/>
                <a:gd name="T90" fmla="*/ 19 w 97"/>
                <a:gd name="T91" fmla="*/ 76 h 106"/>
                <a:gd name="T92" fmla="*/ 7 w 97"/>
                <a:gd name="T93" fmla="*/ 87 h 106"/>
                <a:gd name="T94" fmla="*/ 6 w 97"/>
                <a:gd name="T95" fmla="*/ 77 h 106"/>
                <a:gd name="T96" fmla="*/ 17 w 97"/>
                <a:gd name="T97" fmla="*/ 57 h 106"/>
                <a:gd name="T98" fmla="*/ 10 w 97"/>
                <a:gd name="T99" fmla="*/ 46 h 106"/>
                <a:gd name="T100" fmla="*/ 9 w 97"/>
                <a:gd name="T101" fmla="*/ 33 h 106"/>
                <a:gd name="T102" fmla="*/ 0 w 97"/>
                <a:gd name="T103" fmla="*/ 33 h 106"/>
                <a:gd name="T104" fmla="*/ 14 w 97"/>
                <a:gd name="T10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06">
                  <a:moveTo>
                    <a:pt x="44" y="91"/>
                  </a:moveTo>
                  <a:cubicBezTo>
                    <a:pt x="44" y="93"/>
                    <a:pt x="44" y="93"/>
                    <a:pt x="45" y="94"/>
                  </a:cubicBezTo>
                  <a:cubicBezTo>
                    <a:pt x="45" y="94"/>
                    <a:pt x="46" y="94"/>
                    <a:pt x="46" y="94"/>
                  </a:cubicBezTo>
                  <a:cubicBezTo>
                    <a:pt x="46" y="93"/>
                    <a:pt x="46" y="93"/>
                    <a:pt x="47" y="93"/>
                  </a:cubicBezTo>
                  <a:cubicBezTo>
                    <a:pt x="47" y="92"/>
                    <a:pt x="46" y="91"/>
                    <a:pt x="45" y="91"/>
                  </a:cubicBezTo>
                  <a:cubicBezTo>
                    <a:pt x="45" y="91"/>
                    <a:pt x="44" y="91"/>
                    <a:pt x="44" y="91"/>
                  </a:cubicBezTo>
                  <a:close/>
                  <a:moveTo>
                    <a:pt x="79" y="56"/>
                  </a:moveTo>
                  <a:cubicBezTo>
                    <a:pt x="79" y="56"/>
                    <a:pt x="79" y="56"/>
                    <a:pt x="80" y="56"/>
                  </a:cubicBezTo>
                  <a:cubicBezTo>
                    <a:pt x="80" y="55"/>
                    <a:pt x="81" y="56"/>
                    <a:pt x="81" y="57"/>
                  </a:cubicBezTo>
                  <a:cubicBezTo>
                    <a:pt x="80" y="57"/>
                    <a:pt x="80" y="57"/>
                    <a:pt x="79" y="57"/>
                  </a:cubicBezTo>
                  <a:cubicBezTo>
                    <a:pt x="79" y="57"/>
                    <a:pt x="79" y="56"/>
                    <a:pt x="79" y="56"/>
                  </a:cubicBezTo>
                  <a:close/>
                  <a:moveTo>
                    <a:pt x="49" y="74"/>
                  </a:moveTo>
                  <a:cubicBezTo>
                    <a:pt x="48" y="74"/>
                    <a:pt x="48" y="75"/>
                    <a:pt x="47" y="76"/>
                  </a:cubicBezTo>
                  <a:cubicBezTo>
                    <a:pt x="47" y="77"/>
                    <a:pt x="47" y="78"/>
                    <a:pt x="47" y="78"/>
                  </a:cubicBezTo>
                  <a:cubicBezTo>
                    <a:pt x="47" y="79"/>
                    <a:pt x="46" y="80"/>
                    <a:pt x="46" y="81"/>
                  </a:cubicBezTo>
                  <a:cubicBezTo>
                    <a:pt x="46" y="82"/>
                    <a:pt x="45" y="82"/>
                    <a:pt x="45" y="83"/>
                  </a:cubicBezTo>
                  <a:cubicBezTo>
                    <a:pt x="44" y="84"/>
                    <a:pt x="44" y="84"/>
                    <a:pt x="44" y="84"/>
                  </a:cubicBezTo>
                  <a:cubicBezTo>
                    <a:pt x="44" y="85"/>
                    <a:pt x="43" y="85"/>
                    <a:pt x="43" y="85"/>
                  </a:cubicBezTo>
                  <a:cubicBezTo>
                    <a:pt x="43" y="86"/>
                    <a:pt x="43" y="86"/>
                    <a:pt x="42" y="86"/>
                  </a:cubicBezTo>
                  <a:cubicBezTo>
                    <a:pt x="42" y="87"/>
                    <a:pt x="41" y="87"/>
                    <a:pt x="42" y="88"/>
                  </a:cubicBezTo>
                  <a:cubicBezTo>
                    <a:pt x="43" y="88"/>
                    <a:pt x="44" y="87"/>
                    <a:pt x="44" y="87"/>
                  </a:cubicBezTo>
                  <a:cubicBezTo>
                    <a:pt x="45" y="87"/>
                    <a:pt x="47" y="87"/>
                    <a:pt x="47" y="86"/>
                  </a:cubicBezTo>
                  <a:cubicBezTo>
                    <a:pt x="48" y="86"/>
                    <a:pt x="49" y="81"/>
                    <a:pt x="49" y="80"/>
                  </a:cubicBezTo>
                  <a:cubicBezTo>
                    <a:pt x="49" y="80"/>
                    <a:pt x="48" y="79"/>
                    <a:pt x="48" y="78"/>
                  </a:cubicBezTo>
                  <a:cubicBezTo>
                    <a:pt x="48" y="77"/>
                    <a:pt x="49" y="77"/>
                    <a:pt x="49" y="76"/>
                  </a:cubicBezTo>
                  <a:cubicBezTo>
                    <a:pt x="49" y="76"/>
                    <a:pt x="49" y="75"/>
                    <a:pt x="50" y="75"/>
                  </a:cubicBezTo>
                  <a:cubicBezTo>
                    <a:pt x="50" y="75"/>
                    <a:pt x="50" y="73"/>
                    <a:pt x="49" y="73"/>
                  </a:cubicBezTo>
                  <a:cubicBezTo>
                    <a:pt x="49" y="73"/>
                    <a:pt x="49" y="73"/>
                    <a:pt x="49" y="74"/>
                  </a:cubicBezTo>
                  <a:close/>
                  <a:moveTo>
                    <a:pt x="76" y="54"/>
                  </a:moveTo>
                  <a:cubicBezTo>
                    <a:pt x="77" y="54"/>
                    <a:pt x="77" y="54"/>
                    <a:pt x="77" y="55"/>
                  </a:cubicBezTo>
                  <a:cubicBezTo>
                    <a:pt x="77" y="55"/>
                    <a:pt x="77" y="55"/>
                    <a:pt x="77" y="55"/>
                  </a:cubicBezTo>
                  <a:cubicBezTo>
                    <a:pt x="76" y="55"/>
                    <a:pt x="76" y="54"/>
                    <a:pt x="76" y="54"/>
                  </a:cubicBezTo>
                  <a:cubicBezTo>
                    <a:pt x="76" y="54"/>
                    <a:pt x="76" y="54"/>
                    <a:pt x="76" y="54"/>
                  </a:cubicBezTo>
                  <a:close/>
                  <a:moveTo>
                    <a:pt x="28" y="77"/>
                  </a:moveTo>
                  <a:cubicBezTo>
                    <a:pt x="28" y="78"/>
                    <a:pt x="27" y="80"/>
                    <a:pt x="27" y="81"/>
                  </a:cubicBezTo>
                  <a:cubicBezTo>
                    <a:pt x="27" y="82"/>
                    <a:pt x="30" y="81"/>
                    <a:pt x="31" y="80"/>
                  </a:cubicBezTo>
                  <a:cubicBezTo>
                    <a:pt x="31" y="80"/>
                    <a:pt x="32" y="79"/>
                    <a:pt x="32" y="79"/>
                  </a:cubicBezTo>
                  <a:cubicBezTo>
                    <a:pt x="32" y="79"/>
                    <a:pt x="32" y="78"/>
                    <a:pt x="32" y="78"/>
                  </a:cubicBezTo>
                  <a:cubicBezTo>
                    <a:pt x="32" y="78"/>
                    <a:pt x="31" y="78"/>
                    <a:pt x="31" y="78"/>
                  </a:cubicBezTo>
                  <a:cubicBezTo>
                    <a:pt x="30" y="78"/>
                    <a:pt x="29" y="77"/>
                    <a:pt x="29" y="77"/>
                  </a:cubicBezTo>
                  <a:cubicBezTo>
                    <a:pt x="28" y="77"/>
                    <a:pt x="28" y="77"/>
                    <a:pt x="28" y="77"/>
                  </a:cubicBezTo>
                  <a:close/>
                  <a:moveTo>
                    <a:pt x="35" y="65"/>
                  </a:moveTo>
                  <a:cubicBezTo>
                    <a:pt x="34" y="66"/>
                    <a:pt x="33" y="69"/>
                    <a:pt x="34" y="70"/>
                  </a:cubicBezTo>
                  <a:cubicBezTo>
                    <a:pt x="34" y="71"/>
                    <a:pt x="35" y="71"/>
                    <a:pt x="35" y="71"/>
                  </a:cubicBezTo>
                  <a:cubicBezTo>
                    <a:pt x="35" y="71"/>
                    <a:pt x="36" y="70"/>
                    <a:pt x="36" y="70"/>
                  </a:cubicBezTo>
                  <a:cubicBezTo>
                    <a:pt x="36" y="69"/>
                    <a:pt x="36" y="68"/>
                    <a:pt x="36" y="68"/>
                  </a:cubicBezTo>
                  <a:cubicBezTo>
                    <a:pt x="37" y="67"/>
                    <a:pt x="38" y="66"/>
                    <a:pt x="37" y="65"/>
                  </a:cubicBezTo>
                  <a:cubicBezTo>
                    <a:pt x="37" y="63"/>
                    <a:pt x="35" y="64"/>
                    <a:pt x="35" y="65"/>
                  </a:cubicBezTo>
                  <a:close/>
                  <a:moveTo>
                    <a:pt x="31" y="38"/>
                  </a:moveTo>
                  <a:cubicBezTo>
                    <a:pt x="30" y="40"/>
                    <a:pt x="30" y="40"/>
                    <a:pt x="28" y="41"/>
                  </a:cubicBezTo>
                  <a:cubicBezTo>
                    <a:pt x="28" y="41"/>
                    <a:pt x="28" y="42"/>
                    <a:pt x="28" y="42"/>
                  </a:cubicBezTo>
                  <a:cubicBezTo>
                    <a:pt x="28" y="42"/>
                    <a:pt x="28" y="42"/>
                    <a:pt x="28" y="42"/>
                  </a:cubicBezTo>
                  <a:cubicBezTo>
                    <a:pt x="29" y="42"/>
                    <a:pt x="30" y="41"/>
                    <a:pt x="30" y="42"/>
                  </a:cubicBezTo>
                  <a:cubicBezTo>
                    <a:pt x="31" y="43"/>
                    <a:pt x="29" y="44"/>
                    <a:pt x="28" y="44"/>
                  </a:cubicBezTo>
                  <a:cubicBezTo>
                    <a:pt x="28" y="44"/>
                    <a:pt x="27" y="44"/>
                    <a:pt x="28" y="44"/>
                  </a:cubicBezTo>
                  <a:cubicBezTo>
                    <a:pt x="28" y="43"/>
                    <a:pt x="28" y="43"/>
                    <a:pt x="28" y="43"/>
                  </a:cubicBezTo>
                  <a:cubicBezTo>
                    <a:pt x="28" y="43"/>
                    <a:pt x="28" y="43"/>
                    <a:pt x="28" y="42"/>
                  </a:cubicBezTo>
                  <a:cubicBezTo>
                    <a:pt x="27" y="43"/>
                    <a:pt x="26" y="43"/>
                    <a:pt x="27" y="44"/>
                  </a:cubicBezTo>
                  <a:cubicBezTo>
                    <a:pt x="27" y="44"/>
                    <a:pt x="27" y="44"/>
                    <a:pt x="27" y="45"/>
                  </a:cubicBezTo>
                  <a:cubicBezTo>
                    <a:pt x="27" y="45"/>
                    <a:pt x="28" y="45"/>
                    <a:pt x="28" y="45"/>
                  </a:cubicBezTo>
                  <a:cubicBezTo>
                    <a:pt x="27" y="45"/>
                    <a:pt x="27" y="46"/>
                    <a:pt x="27" y="46"/>
                  </a:cubicBezTo>
                  <a:cubicBezTo>
                    <a:pt x="27" y="46"/>
                    <a:pt x="26" y="47"/>
                    <a:pt x="26" y="47"/>
                  </a:cubicBezTo>
                  <a:cubicBezTo>
                    <a:pt x="26" y="48"/>
                    <a:pt x="26" y="48"/>
                    <a:pt x="26" y="49"/>
                  </a:cubicBezTo>
                  <a:cubicBezTo>
                    <a:pt x="25" y="50"/>
                    <a:pt x="25" y="52"/>
                    <a:pt x="24" y="52"/>
                  </a:cubicBezTo>
                  <a:cubicBezTo>
                    <a:pt x="24" y="53"/>
                    <a:pt x="27" y="52"/>
                    <a:pt x="27" y="52"/>
                  </a:cubicBezTo>
                  <a:cubicBezTo>
                    <a:pt x="27" y="51"/>
                    <a:pt x="27" y="51"/>
                    <a:pt x="28" y="50"/>
                  </a:cubicBezTo>
                  <a:cubicBezTo>
                    <a:pt x="30" y="51"/>
                    <a:pt x="30" y="47"/>
                    <a:pt x="30" y="45"/>
                  </a:cubicBezTo>
                  <a:cubicBezTo>
                    <a:pt x="31" y="44"/>
                    <a:pt x="32" y="43"/>
                    <a:pt x="32" y="42"/>
                  </a:cubicBezTo>
                  <a:cubicBezTo>
                    <a:pt x="32" y="41"/>
                    <a:pt x="31" y="41"/>
                    <a:pt x="31" y="40"/>
                  </a:cubicBezTo>
                  <a:cubicBezTo>
                    <a:pt x="31" y="40"/>
                    <a:pt x="31" y="39"/>
                    <a:pt x="31" y="39"/>
                  </a:cubicBezTo>
                  <a:cubicBezTo>
                    <a:pt x="31" y="39"/>
                    <a:pt x="31" y="38"/>
                    <a:pt x="31" y="38"/>
                  </a:cubicBezTo>
                  <a:cubicBezTo>
                    <a:pt x="31" y="38"/>
                    <a:pt x="31" y="38"/>
                    <a:pt x="31" y="38"/>
                  </a:cubicBezTo>
                  <a:cubicBezTo>
                    <a:pt x="31" y="38"/>
                    <a:pt x="31" y="38"/>
                    <a:pt x="31" y="38"/>
                  </a:cubicBezTo>
                  <a:cubicBezTo>
                    <a:pt x="31" y="38"/>
                    <a:pt x="31" y="38"/>
                    <a:pt x="31" y="38"/>
                  </a:cubicBezTo>
                  <a:close/>
                  <a:moveTo>
                    <a:pt x="26" y="2"/>
                  </a:moveTo>
                  <a:cubicBezTo>
                    <a:pt x="27" y="1"/>
                    <a:pt x="28" y="1"/>
                    <a:pt x="29" y="0"/>
                  </a:cubicBezTo>
                  <a:cubicBezTo>
                    <a:pt x="30" y="0"/>
                    <a:pt x="34" y="0"/>
                    <a:pt x="34" y="1"/>
                  </a:cubicBezTo>
                  <a:cubicBezTo>
                    <a:pt x="35" y="1"/>
                    <a:pt x="36" y="2"/>
                    <a:pt x="36" y="3"/>
                  </a:cubicBezTo>
                  <a:cubicBezTo>
                    <a:pt x="36" y="4"/>
                    <a:pt x="35" y="4"/>
                    <a:pt x="35" y="4"/>
                  </a:cubicBezTo>
                  <a:cubicBezTo>
                    <a:pt x="34" y="7"/>
                    <a:pt x="32" y="8"/>
                    <a:pt x="31" y="11"/>
                  </a:cubicBezTo>
                  <a:cubicBezTo>
                    <a:pt x="31" y="11"/>
                    <a:pt x="30" y="12"/>
                    <a:pt x="30" y="13"/>
                  </a:cubicBezTo>
                  <a:cubicBezTo>
                    <a:pt x="29" y="14"/>
                    <a:pt x="29" y="14"/>
                    <a:pt x="29" y="14"/>
                  </a:cubicBezTo>
                  <a:cubicBezTo>
                    <a:pt x="28" y="15"/>
                    <a:pt x="28" y="16"/>
                    <a:pt x="28" y="17"/>
                  </a:cubicBezTo>
                  <a:cubicBezTo>
                    <a:pt x="27" y="18"/>
                    <a:pt x="26" y="19"/>
                    <a:pt x="26" y="20"/>
                  </a:cubicBezTo>
                  <a:cubicBezTo>
                    <a:pt x="25" y="21"/>
                    <a:pt x="25" y="22"/>
                    <a:pt x="24" y="23"/>
                  </a:cubicBezTo>
                  <a:cubicBezTo>
                    <a:pt x="23" y="24"/>
                    <a:pt x="23" y="24"/>
                    <a:pt x="23" y="25"/>
                  </a:cubicBezTo>
                  <a:cubicBezTo>
                    <a:pt x="22" y="26"/>
                    <a:pt x="20" y="28"/>
                    <a:pt x="20" y="30"/>
                  </a:cubicBezTo>
                  <a:cubicBezTo>
                    <a:pt x="21" y="30"/>
                    <a:pt x="21" y="30"/>
                    <a:pt x="20" y="30"/>
                  </a:cubicBezTo>
                  <a:cubicBezTo>
                    <a:pt x="20" y="30"/>
                    <a:pt x="21" y="30"/>
                    <a:pt x="21" y="30"/>
                  </a:cubicBezTo>
                  <a:cubicBezTo>
                    <a:pt x="20" y="30"/>
                    <a:pt x="20" y="30"/>
                    <a:pt x="20" y="30"/>
                  </a:cubicBezTo>
                  <a:cubicBezTo>
                    <a:pt x="20" y="30"/>
                    <a:pt x="19" y="31"/>
                    <a:pt x="19" y="31"/>
                  </a:cubicBezTo>
                  <a:cubicBezTo>
                    <a:pt x="18" y="32"/>
                    <a:pt x="15" y="38"/>
                    <a:pt x="16" y="40"/>
                  </a:cubicBezTo>
                  <a:cubicBezTo>
                    <a:pt x="16" y="41"/>
                    <a:pt x="17" y="41"/>
                    <a:pt x="18" y="41"/>
                  </a:cubicBezTo>
                  <a:cubicBezTo>
                    <a:pt x="18" y="42"/>
                    <a:pt x="19" y="43"/>
                    <a:pt x="19" y="44"/>
                  </a:cubicBezTo>
                  <a:cubicBezTo>
                    <a:pt x="19" y="44"/>
                    <a:pt x="19" y="44"/>
                    <a:pt x="19" y="45"/>
                  </a:cubicBezTo>
                  <a:cubicBezTo>
                    <a:pt x="19" y="46"/>
                    <a:pt x="18" y="48"/>
                    <a:pt x="19" y="49"/>
                  </a:cubicBezTo>
                  <a:cubicBezTo>
                    <a:pt x="19" y="49"/>
                    <a:pt x="19" y="50"/>
                    <a:pt x="20" y="50"/>
                  </a:cubicBezTo>
                  <a:cubicBezTo>
                    <a:pt x="20" y="50"/>
                    <a:pt x="21" y="49"/>
                    <a:pt x="21" y="49"/>
                  </a:cubicBezTo>
                  <a:cubicBezTo>
                    <a:pt x="22" y="48"/>
                    <a:pt x="22" y="46"/>
                    <a:pt x="23" y="45"/>
                  </a:cubicBezTo>
                  <a:cubicBezTo>
                    <a:pt x="23" y="44"/>
                    <a:pt x="24" y="43"/>
                    <a:pt x="24" y="43"/>
                  </a:cubicBezTo>
                  <a:cubicBezTo>
                    <a:pt x="25" y="42"/>
                    <a:pt x="25" y="42"/>
                    <a:pt x="25" y="42"/>
                  </a:cubicBezTo>
                  <a:cubicBezTo>
                    <a:pt x="25" y="40"/>
                    <a:pt x="26" y="39"/>
                    <a:pt x="27" y="38"/>
                  </a:cubicBezTo>
                  <a:cubicBezTo>
                    <a:pt x="27" y="37"/>
                    <a:pt x="28" y="36"/>
                    <a:pt x="29" y="35"/>
                  </a:cubicBezTo>
                  <a:cubicBezTo>
                    <a:pt x="29" y="35"/>
                    <a:pt x="29" y="34"/>
                    <a:pt x="29" y="34"/>
                  </a:cubicBezTo>
                  <a:cubicBezTo>
                    <a:pt x="30" y="33"/>
                    <a:pt x="30" y="33"/>
                    <a:pt x="30" y="33"/>
                  </a:cubicBezTo>
                  <a:cubicBezTo>
                    <a:pt x="31" y="32"/>
                    <a:pt x="31" y="31"/>
                    <a:pt x="32" y="31"/>
                  </a:cubicBezTo>
                  <a:cubicBezTo>
                    <a:pt x="32" y="30"/>
                    <a:pt x="32" y="30"/>
                    <a:pt x="32" y="30"/>
                  </a:cubicBezTo>
                  <a:cubicBezTo>
                    <a:pt x="33" y="30"/>
                    <a:pt x="34" y="29"/>
                    <a:pt x="34" y="29"/>
                  </a:cubicBezTo>
                  <a:cubicBezTo>
                    <a:pt x="34" y="29"/>
                    <a:pt x="35" y="28"/>
                    <a:pt x="35" y="28"/>
                  </a:cubicBezTo>
                  <a:cubicBezTo>
                    <a:pt x="36" y="28"/>
                    <a:pt x="39" y="28"/>
                    <a:pt x="40" y="29"/>
                  </a:cubicBezTo>
                  <a:cubicBezTo>
                    <a:pt x="42" y="30"/>
                    <a:pt x="42" y="32"/>
                    <a:pt x="42" y="34"/>
                  </a:cubicBezTo>
                  <a:cubicBezTo>
                    <a:pt x="42" y="36"/>
                    <a:pt x="41" y="37"/>
                    <a:pt x="40" y="38"/>
                  </a:cubicBezTo>
                  <a:cubicBezTo>
                    <a:pt x="40" y="39"/>
                    <a:pt x="40" y="40"/>
                    <a:pt x="40" y="40"/>
                  </a:cubicBezTo>
                  <a:cubicBezTo>
                    <a:pt x="39" y="42"/>
                    <a:pt x="38" y="43"/>
                    <a:pt x="38" y="45"/>
                  </a:cubicBezTo>
                  <a:cubicBezTo>
                    <a:pt x="37" y="45"/>
                    <a:pt x="37" y="46"/>
                    <a:pt x="37" y="46"/>
                  </a:cubicBezTo>
                  <a:cubicBezTo>
                    <a:pt x="36" y="49"/>
                    <a:pt x="36" y="51"/>
                    <a:pt x="34" y="53"/>
                  </a:cubicBezTo>
                  <a:cubicBezTo>
                    <a:pt x="34" y="54"/>
                    <a:pt x="33" y="55"/>
                    <a:pt x="32" y="55"/>
                  </a:cubicBezTo>
                  <a:cubicBezTo>
                    <a:pt x="31" y="56"/>
                    <a:pt x="28" y="57"/>
                    <a:pt x="28" y="58"/>
                  </a:cubicBezTo>
                  <a:cubicBezTo>
                    <a:pt x="28" y="59"/>
                    <a:pt x="28" y="59"/>
                    <a:pt x="28" y="59"/>
                  </a:cubicBezTo>
                  <a:cubicBezTo>
                    <a:pt x="28" y="61"/>
                    <a:pt x="29" y="61"/>
                    <a:pt x="30" y="62"/>
                  </a:cubicBezTo>
                  <a:cubicBezTo>
                    <a:pt x="30" y="62"/>
                    <a:pt x="30" y="63"/>
                    <a:pt x="30" y="64"/>
                  </a:cubicBezTo>
                  <a:cubicBezTo>
                    <a:pt x="30" y="64"/>
                    <a:pt x="30" y="65"/>
                    <a:pt x="30" y="64"/>
                  </a:cubicBezTo>
                  <a:cubicBezTo>
                    <a:pt x="31" y="64"/>
                    <a:pt x="31" y="64"/>
                    <a:pt x="32" y="63"/>
                  </a:cubicBezTo>
                  <a:cubicBezTo>
                    <a:pt x="33" y="61"/>
                    <a:pt x="33" y="59"/>
                    <a:pt x="36" y="58"/>
                  </a:cubicBezTo>
                  <a:cubicBezTo>
                    <a:pt x="37" y="58"/>
                    <a:pt x="38" y="59"/>
                    <a:pt x="39" y="59"/>
                  </a:cubicBezTo>
                  <a:cubicBezTo>
                    <a:pt x="40" y="59"/>
                    <a:pt x="41" y="58"/>
                    <a:pt x="43" y="59"/>
                  </a:cubicBezTo>
                  <a:cubicBezTo>
                    <a:pt x="43" y="59"/>
                    <a:pt x="43" y="61"/>
                    <a:pt x="43" y="61"/>
                  </a:cubicBezTo>
                  <a:cubicBezTo>
                    <a:pt x="43" y="63"/>
                    <a:pt x="42" y="64"/>
                    <a:pt x="42" y="66"/>
                  </a:cubicBezTo>
                  <a:cubicBezTo>
                    <a:pt x="41" y="67"/>
                    <a:pt x="41" y="68"/>
                    <a:pt x="41" y="69"/>
                  </a:cubicBezTo>
                  <a:cubicBezTo>
                    <a:pt x="40" y="70"/>
                    <a:pt x="40" y="70"/>
                    <a:pt x="40" y="71"/>
                  </a:cubicBezTo>
                  <a:cubicBezTo>
                    <a:pt x="40" y="71"/>
                    <a:pt x="40" y="71"/>
                    <a:pt x="40" y="72"/>
                  </a:cubicBezTo>
                  <a:cubicBezTo>
                    <a:pt x="40" y="72"/>
                    <a:pt x="39" y="73"/>
                    <a:pt x="39" y="73"/>
                  </a:cubicBezTo>
                  <a:cubicBezTo>
                    <a:pt x="39" y="73"/>
                    <a:pt x="39" y="73"/>
                    <a:pt x="39" y="73"/>
                  </a:cubicBezTo>
                  <a:cubicBezTo>
                    <a:pt x="40" y="75"/>
                    <a:pt x="38" y="76"/>
                    <a:pt x="37" y="78"/>
                  </a:cubicBezTo>
                  <a:cubicBezTo>
                    <a:pt x="37" y="78"/>
                    <a:pt x="37" y="79"/>
                    <a:pt x="37" y="80"/>
                  </a:cubicBezTo>
                  <a:cubicBezTo>
                    <a:pt x="37" y="81"/>
                    <a:pt x="36" y="82"/>
                    <a:pt x="36" y="82"/>
                  </a:cubicBezTo>
                  <a:cubicBezTo>
                    <a:pt x="36" y="83"/>
                    <a:pt x="36" y="83"/>
                    <a:pt x="36" y="83"/>
                  </a:cubicBezTo>
                  <a:cubicBezTo>
                    <a:pt x="35" y="84"/>
                    <a:pt x="35" y="85"/>
                    <a:pt x="35" y="85"/>
                  </a:cubicBezTo>
                  <a:cubicBezTo>
                    <a:pt x="35" y="86"/>
                    <a:pt x="34" y="86"/>
                    <a:pt x="34" y="87"/>
                  </a:cubicBezTo>
                  <a:cubicBezTo>
                    <a:pt x="34" y="88"/>
                    <a:pt x="34" y="88"/>
                    <a:pt x="34" y="88"/>
                  </a:cubicBezTo>
                  <a:cubicBezTo>
                    <a:pt x="34" y="89"/>
                    <a:pt x="34" y="90"/>
                    <a:pt x="34" y="91"/>
                  </a:cubicBezTo>
                  <a:cubicBezTo>
                    <a:pt x="34" y="91"/>
                    <a:pt x="34" y="91"/>
                    <a:pt x="34" y="91"/>
                  </a:cubicBezTo>
                  <a:cubicBezTo>
                    <a:pt x="35" y="91"/>
                    <a:pt x="37" y="87"/>
                    <a:pt x="37" y="87"/>
                  </a:cubicBezTo>
                  <a:cubicBezTo>
                    <a:pt x="37" y="86"/>
                    <a:pt x="38" y="85"/>
                    <a:pt x="39" y="83"/>
                  </a:cubicBezTo>
                  <a:cubicBezTo>
                    <a:pt x="39" y="83"/>
                    <a:pt x="39" y="82"/>
                    <a:pt x="40" y="82"/>
                  </a:cubicBezTo>
                  <a:cubicBezTo>
                    <a:pt x="40" y="81"/>
                    <a:pt x="41" y="81"/>
                    <a:pt x="41" y="80"/>
                  </a:cubicBezTo>
                  <a:cubicBezTo>
                    <a:pt x="42" y="80"/>
                    <a:pt x="42" y="79"/>
                    <a:pt x="42" y="78"/>
                  </a:cubicBezTo>
                  <a:cubicBezTo>
                    <a:pt x="43" y="77"/>
                    <a:pt x="43" y="77"/>
                    <a:pt x="44" y="76"/>
                  </a:cubicBezTo>
                  <a:cubicBezTo>
                    <a:pt x="44" y="75"/>
                    <a:pt x="45" y="75"/>
                    <a:pt x="45" y="75"/>
                  </a:cubicBezTo>
                  <a:cubicBezTo>
                    <a:pt x="45" y="74"/>
                    <a:pt x="45" y="74"/>
                    <a:pt x="45" y="73"/>
                  </a:cubicBezTo>
                  <a:cubicBezTo>
                    <a:pt x="46" y="73"/>
                    <a:pt x="46" y="72"/>
                    <a:pt x="46" y="72"/>
                  </a:cubicBezTo>
                  <a:cubicBezTo>
                    <a:pt x="47" y="71"/>
                    <a:pt x="48" y="69"/>
                    <a:pt x="49" y="69"/>
                  </a:cubicBezTo>
                  <a:cubicBezTo>
                    <a:pt x="49" y="67"/>
                    <a:pt x="51" y="66"/>
                    <a:pt x="53" y="66"/>
                  </a:cubicBezTo>
                  <a:cubicBezTo>
                    <a:pt x="53" y="66"/>
                    <a:pt x="54" y="66"/>
                    <a:pt x="54" y="66"/>
                  </a:cubicBezTo>
                  <a:cubicBezTo>
                    <a:pt x="56" y="66"/>
                    <a:pt x="59" y="67"/>
                    <a:pt x="59" y="69"/>
                  </a:cubicBezTo>
                  <a:cubicBezTo>
                    <a:pt x="60" y="70"/>
                    <a:pt x="59" y="71"/>
                    <a:pt x="59" y="72"/>
                  </a:cubicBezTo>
                  <a:cubicBezTo>
                    <a:pt x="59" y="73"/>
                    <a:pt x="59" y="74"/>
                    <a:pt x="59" y="75"/>
                  </a:cubicBezTo>
                  <a:cubicBezTo>
                    <a:pt x="58" y="76"/>
                    <a:pt x="58" y="76"/>
                    <a:pt x="58" y="77"/>
                  </a:cubicBezTo>
                  <a:cubicBezTo>
                    <a:pt x="57" y="78"/>
                    <a:pt x="57" y="79"/>
                    <a:pt x="57" y="80"/>
                  </a:cubicBezTo>
                  <a:cubicBezTo>
                    <a:pt x="58" y="80"/>
                    <a:pt x="58" y="81"/>
                    <a:pt x="58" y="82"/>
                  </a:cubicBezTo>
                  <a:cubicBezTo>
                    <a:pt x="57" y="83"/>
                    <a:pt x="57" y="83"/>
                    <a:pt x="57" y="83"/>
                  </a:cubicBezTo>
                  <a:cubicBezTo>
                    <a:pt x="57" y="84"/>
                    <a:pt x="56" y="84"/>
                    <a:pt x="56" y="85"/>
                  </a:cubicBezTo>
                  <a:cubicBezTo>
                    <a:pt x="56" y="85"/>
                    <a:pt x="56" y="86"/>
                    <a:pt x="55" y="86"/>
                  </a:cubicBezTo>
                  <a:cubicBezTo>
                    <a:pt x="55" y="87"/>
                    <a:pt x="56" y="87"/>
                    <a:pt x="56" y="88"/>
                  </a:cubicBezTo>
                  <a:cubicBezTo>
                    <a:pt x="55" y="88"/>
                    <a:pt x="55" y="89"/>
                    <a:pt x="55" y="90"/>
                  </a:cubicBezTo>
                  <a:cubicBezTo>
                    <a:pt x="55" y="90"/>
                    <a:pt x="55" y="90"/>
                    <a:pt x="55" y="91"/>
                  </a:cubicBezTo>
                  <a:cubicBezTo>
                    <a:pt x="54" y="91"/>
                    <a:pt x="54" y="92"/>
                    <a:pt x="54" y="93"/>
                  </a:cubicBezTo>
                  <a:cubicBezTo>
                    <a:pt x="54" y="94"/>
                    <a:pt x="55" y="96"/>
                    <a:pt x="55" y="97"/>
                  </a:cubicBezTo>
                  <a:cubicBezTo>
                    <a:pt x="56" y="97"/>
                    <a:pt x="57" y="99"/>
                    <a:pt x="57" y="99"/>
                  </a:cubicBezTo>
                  <a:cubicBezTo>
                    <a:pt x="58" y="100"/>
                    <a:pt x="59" y="99"/>
                    <a:pt x="60" y="99"/>
                  </a:cubicBezTo>
                  <a:cubicBezTo>
                    <a:pt x="61" y="99"/>
                    <a:pt x="61" y="99"/>
                    <a:pt x="61" y="99"/>
                  </a:cubicBezTo>
                  <a:cubicBezTo>
                    <a:pt x="62" y="99"/>
                    <a:pt x="62" y="98"/>
                    <a:pt x="62" y="98"/>
                  </a:cubicBezTo>
                  <a:cubicBezTo>
                    <a:pt x="63" y="98"/>
                    <a:pt x="63" y="98"/>
                    <a:pt x="64" y="98"/>
                  </a:cubicBezTo>
                  <a:cubicBezTo>
                    <a:pt x="65" y="98"/>
                    <a:pt x="65" y="97"/>
                    <a:pt x="66" y="97"/>
                  </a:cubicBezTo>
                  <a:cubicBezTo>
                    <a:pt x="66" y="96"/>
                    <a:pt x="67" y="96"/>
                    <a:pt x="68" y="96"/>
                  </a:cubicBezTo>
                  <a:cubicBezTo>
                    <a:pt x="68" y="95"/>
                    <a:pt x="68" y="95"/>
                    <a:pt x="68" y="95"/>
                  </a:cubicBezTo>
                  <a:cubicBezTo>
                    <a:pt x="69" y="94"/>
                    <a:pt x="69" y="94"/>
                    <a:pt x="70" y="94"/>
                  </a:cubicBezTo>
                  <a:cubicBezTo>
                    <a:pt x="71" y="94"/>
                    <a:pt x="71" y="93"/>
                    <a:pt x="72" y="93"/>
                  </a:cubicBezTo>
                  <a:cubicBezTo>
                    <a:pt x="72" y="92"/>
                    <a:pt x="73" y="92"/>
                    <a:pt x="73" y="92"/>
                  </a:cubicBezTo>
                  <a:cubicBezTo>
                    <a:pt x="74" y="91"/>
                    <a:pt x="75" y="91"/>
                    <a:pt x="76" y="90"/>
                  </a:cubicBezTo>
                  <a:cubicBezTo>
                    <a:pt x="76" y="89"/>
                    <a:pt x="78" y="88"/>
                    <a:pt x="79" y="87"/>
                  </a:cubicBezTo>
                  <a:cubicBezTo>
                    <a:pt x="79" y="87"/>
                    <a:pt x="80" y="86"/>
                    <a:pt x="81" y="86"/>
                  </a:cubicBezTo>
                  <a:cubicBezTo>
                    <a:pt x="81" y="86"/>
                    <a:pt x="81" y="85"/>
                    <a:pt x="82" y="85"/>
                  </a:cubicBezTo>
                  <a:cubicBezTo>
                    <a:pt x="82" y="84"/>
                    <a:pt x="83" y="83"/>
                    <a:pt x="84" y="82"/>
                  </a:cubicBezTo>
                  <a:cubicBezTo>
                    <a:pt x="85" y="82"/>
                    <a:pt x="85" y="81"/>
                    <a:pt x="85" y="81"/>
                  </a:cubicBezTo>
                  <a:cubicBezTo>
                    <a:pt x="86" y="80"/>
                    <a:pt x="86" y="79"/>
                    <a:pt x="86" y="79"/>
                  </a:cubicBezTo>
                  <a:cubicBezTo>
                    <a:pt x="86" y="78"/>
                    <a:pt x="85" y="78"/>
                    <a:pt x="85" y="77"/>
                  </a:cubicBezTo>
                  <a:cubicBezTo>
                    <a:pt x="85" y="77"/>
                    <a:pt x="85" y="76"/>
                    <a:pt x="85" y="75"/>
                  </a:cubicBezTo>
                  <a:cubicBezTo>
                    <a:pt x="85" y="75"/>
                    <a:pt x="85" y="74"/>
                    <a:pt x="85" y="74"/>
                  </a:cubicBezTo>
                  <a:cubicBezTo>
                    <a:pt x="85" y="73"/>
                    <a:pt x="84" y="73"/>
                    <a:pt x="84" y="72"/>
                  </a:cubicBezTo>
                  <a:cubicBezTo>
                    <a:pt x="84" y="71"/>
                    <a:pt x="83" y="70"/>
                    <a:pt x="83" y="69"/>
                  </a:cubicBezTo>
                  <a:cubicBezTo>
                    <a:pt x="82" y="68"/>
                    <a:pt x="82" y="67"/>
                    <a:pt x="81" y="65"/>
                  </a:cubicBezTo>
                  <a:cubicBezTo>
                    <a:pt x="81" y="65"/>
                    <a:pt x="81" y="65"/>
                    <a:pt x="80" y="64"/>
                  </a:cubicBezTo>
                  <a:cubicBezTo>
                    <a:pt x="80" y="63"/>
                    <a:pt x="80" y="63"/>
                    <a:pt x="80" y="62"/>
                  </a:cubicBezTo>
                  <a:cubicBezTo>
                    <a:pt x="79" y="62"/>
                    <a:pt x="79" y="61"/>
                    <a:pt x="78" y="61"/>
                  </a:cubicBezTo>
                  <a:cubicBezTo>
                    <a:pt x="78" y="60"/>
                    <a:pt x="77" y="59"/>
                    <a:pt x="77" y="58"/>
                  </a:cubicBezTo>
                  <a:cubicBezTo>
                    <a:pt x="76" y="58"/>
                    <a:pt x="75" y="57"/>
                    <a:pt x="74" y="56"/>
                  </a:cubicBezTo>
                  <a:cubicBezTo>
                    <a:pt x="74" y="56"/>
                    <a:pt x="72" y="53"/>
                    <a:pt x="73" y="53"/>
                  </a:cubicBezTo>
                  <a:cubicBezTo>
                    <a:pt x="73" y="52"/>
                    <a:pt x="73" y="52"/>
                    <a:pt x="74" y="52"/>
                  </a:cubicBezTo>
                  <a:cubicBezTo>
                    <a:pt x="74" y="52"/>
                    <a:pt x="74" y="53"/>
                    <a:pt x="74" y="53"/>
                  </a:cubicBezTo>
                  <a:cubicBezTo>
                    <a:pt x="75" y="54"/>
                    <a:pt x="76" y="55"/>
                    <a:pt x="76" y="56"/>
                  </a:cubicBezTo>
                  <a:cubicBezTo>
                    <a:pt x="77" y="56"/>
                    <a:pt x="77" y="56"/>
                    <a:pt x="78" y="56"/>
                  </a:cubicBezTo>
                  <a:cubicBezTo>
                    <a:pt x="78" y="57"/>
                    <a:pt x="78" y="58"/>
                    <a:pt x="79" y="58"/>
                  </a:cubicBezTo>
                  <a:cubicBezTo>
                    <a:pt x="79" y="58"/>
                    <a:pt x="79" y="58"/>
                    <a:pt x="79" y="58"/>
                  </a:cubicBezTo>
                  <a:cubicBezTo>
                    <a:pt x="80" y="58"/>
                    <a:pt x="80" y="58"/>
                    <a:pt x="80" y="58"/>
                  </a:cubicBezTo>
                  <a:cubicBezTo>
                    <a:pt x="82" y="58"/>
                    <a:pt x="83" y="59"/>
                    <a:pt x="84" y="61"/>
                  </a:cubicBezTo>
                  <a:cubicBezTo>
                    <a:pt x="84" y="61"/>
                    <a:pt x="84" y="61"/>
                    <a:pt x="84" y="61"/>
                  </a:cubicBezTo>
                  <a:cubicBezTo>
                    <a:pt x="84" y="61"/>
                    <a:pt x="84" y="61"/>
                    <a:pt x="84" y="61"/>
                  </a:cubicBezTo>
                  <a:cubicBezTo>
                    <a:pt x="83" y="61"/>
                    <a:pt x="82" y="61"/>
                    <a:pt x="82" y="61"/>
                  </a:cubicBezTo>
                  <a:cubicBezTo>
                    <a:pt x="82" y="62"/>
                    <a:pt x="83" y="64"/>
                    <a:pt x="84" y="64"/>
                  </a:cubicBezTo>
                  <a:cubicBezTo>
                    <a:pt x="84" y="63"/>
                    <a:pt x="84" y="62"/>
                    <a:pt x="85" y="62"/>
                  </a:cubicBezTo>
                  <a:cubicBezTo>
                    <a:pt x="86" y="62"/>
                    <a:pt x="86" y="64"/>
                    <a:pt x="86" y="65"/>
                  </a:cubicBezTo>
                  <a:cubicBezTo>
                    <a:pt x="87" y="65"/>
                    <a:pt x="87" y="65"/>
                    <a:pt x="88" y="66"/>
                  </a:cubicBezTo>
                  <a:cubicBezTo>
                    <a:pt x="88" y="67"/>
                    <a:pt x="89" y="68"/>
                    <a:pt x="89" y="69"/>
                  </a:cubicBezTo>
                  <a:cubicBezTo>
                    <a:pt x="90" y="69"/>
                    <a:pt x="90" y="69"/>
                    <a:pt x="90" y="70"/>
                  </a:cubicBezTo>
                  <a:cubicBezTo>
                    <a:pt x="91" y="70"/>
                    <a:pt x="91" y="71"/>
                    <a:pt x="91" y="71"/>
                  </a:cubicBezTo>
                  <a:cubicBezTo>
                    <a:pt x="92" y="72"/>
                    <a:pt x="92" y="72"/>
                    <a:pt x="93" y="72"/>
                  </a:cubicBezTo>
                  <a:cubicBezTo>
                    <a:pt x="93" y="73"/>
                    <a:pt x="93" y="73"/>
                    <a:pt x="93" y="74"/>
                  </a:cubicBezTo>
                  <a:cubicBezTo>
                    <a:pt x="94" y="74"/>
                    <a:pt x="95" y="75"/>
                    <a:pt x="94" y="75"/>
                  </a:cubicBezTo>
                  <a:cubicBezTo>
                    <a:pt x="95" y="75"/>
                    <a:pt x="95" y="76"/>
                    <a:pt x="95" y="76"/>
                  </a:cubicBezTo>
                  <a:cubicBezTo>
                    <a:pt x="96" y="77"/>
                    <a:pt x="96" y="77"/>
                    <a:pt x="96" y="77"/>
                  </a:cubicBezTo>
                  <a:cubicBezTo>
                    <a:pt x="97" y="78"/>
                    <a:pt x="96" y="79"/>
                    <a:pt x="96" y="80"/>
                  </a:cubicBezTo>
                  <a:cubicBezTo>
                    <a:pt x="95" y="82"/>
                    <a:pt x="94" y="82"/>
                    <a:pt x="93" y="83"/>
                  </a:cubicBezTo>
                  <a:cubicBezTo>
                    <a:pt x="92" y="84"/>
                    <a:pt x="92" y="85"/>
                    <a:pt x="91" y="85"/>
                  </a:cubicBezTo>
                  <a:cubicBezTo>
                    <a:pt x="90" y="86"/>
                    <a:pt x="89" y="86"/>
                    <a:pt x="89" y="87"/>
                  </a:cubicBezTo>
                  <a:cubicBezTo>
                    <a:pt x="89" y="87"/>
                    <a:pt x="88" y="87"/>
                    <a:pt x="88" y="88"/>
                  </a:cubicBezTo>
                  <a:cubicBezTo>
                    <a:pt x="87" y="88"/>
                    <a:pt x="86" y="89"/>
                    <a:pt x="85" y="89"/>
                  </a:cubicBezTo>
                  <a:cubicBezTo>
                    <a:pt x="85" y="90"/>
                    <a:pt x="84" y="90"/>
                    <a:pt x="84" y="91"/>
                  </a:cubicBezTo>
                  <a:cubicBezTo>
                    <a:pt x="83" y="91"/>
                    <a:pt x="83" y="91"/>
                    <a:pt x="82" y="91"/>
                  </a:cubicBezTo>
                  <a:cubicBezTo>
                    <a:pt x="81" y="92"/>
                    <a:pt x="81" y="93"/>
                    <a:pt x="80" y="94"/>
                  </a:cubicBezTo>
                  <a:cubicBezTo>
                    <a:pt x="79" y="94"/>
                    <a:pt x="78" y="95"/>
                    <a:pt x="78" y="95"/>
                  </a:cubicBezTo>
                  <a:cubicBezTo>
                    <a:pt x="77" y="96"/>
                    <a:pt x="77" y="96"/>
                    <a:pt x="77" y="96"/>
                  </a:cubicBezTo>
                  <a:cubicBezTo>
                    <a:pt x="76" y="96"/>
                    <a:pt x="76" y="97"/>
                    <a:pt x="75" y="97"/>
                  </a:cubicBezTo>
                  <a:cubicBezTo>
                    <a:pt x="74" y="98"/>
                    <a:pt x="74" y="98"/>
                    <a:pt x="73" y="98"/>
                  </a:cubicBezTo>
                  <a:cubicBezTo>
                    <a:pt x="71" y="99"/>
                    <a:pt x="70" y="100"/>
                    <a:pt x="68" y="101"/>
                  </a:cubicBezTo>
                  <a:cubicBezTo>
                    <a:pt x="68" y="101"/>
                    <a:pt x="67" y="102"/>
                    <a:pt x="67" y="102"/>
                  </a:cubicBezTo>
                  <a:cubicBezTo>
                    <a:pt x="66" y="102"/>
                    <a:pt x="66" y="103"/>
                    <a:pt x="65" y="103"/>
                  </a:cubicBezTo>
                  <a:cubicBezTo>
                    <a:pt x="64" y="103"/>
                    <a:pt x="63" y="103"/>
                    <a:pt x="62" y="104"/>
                  </a:cubicBezTo>
                  <a:cubicBezTo>
                    <a:pt x="61" y="104"/>
                    <a:pt x="61" y="105"/>
                    <a:pt x="60" y="105"/>
                  </a:cubicBezTo>
                  <a:cubicBezTo>
                    <a:pt x="59" y="105"/>
                    <a:pt x="57" y="106"/>
                    <a:pt x="57" y="106"/>
                  </a:cubicBezTo>
                  <a:cubicBezTo>
                    <a:pt x="56" y="105"/>
                    <a:pt x="54" y="105"/>
                    <a:pt x="54" y="104"/>
                  </a:cubicBezTo>
                  <a:cubicBezTo>
                    <a:pt x="53" y="104"/>
                    <a:pt x="53" y="103"/>
                    <a:pt x="52" y="102"/>
                  </a:cubicBezTo>
                  <a:cubicBezTo>
                    <a:pt x="52" y="102"/>
                    <a:pt x="51" y="101"/>
                    <a:pt x="51" y="101"/>
                  </a:cubicBezTo>
                  <a:cubicBezTo>
                    <a:pt x="51" y="101"/>
                    <a:pt x="50" y="99"/>
                    <a:pt x="50" y="99"/>
                  </a:cubicBezTo>
                  <a:cubicBezTo>
                    <a:pt x="49" y="98"/>
                    <a:pt x="49" y="97"/>
                    <a:pt x="48" y="97"/>
                  </a:cubicBezTo>
                  <a:cubicBezTo>
                    <a:pt x="47" y="97"/>
                    <a:pt x="47" y="97"/>
                    <a:pt x="46" y="97"/>
                  </a:cubicBezTo>
                  <a:cubicBezTo>
                    <a:pt x="46" y="97"/>
                    <a:pt x="45" y="97"/>
                    <a:pt x="45" y="98"/>
                  </a:cubicBezTo>
                  <a:cubicBezTo>
                    <a:pt x="44" y="98"/>
                    <a:pt x="43" y="98"/>
                    <a:pt x="42" y="98"/>
                  </a:cubicBezTo>
                  <a:cubicBezTo>
                    <a:pt x="40" y="98"/>
                    <a:pt x="41" y="94"/>
                    <a:pt x="40" y="92"/>
                  </a:cubicBezTo>
                  <a:cubicBezTo>
                    <a:pt x="40" y="92"/>
                    <a:pt x="40" y="92"/>
                    <a:pt x="40" y="92"/>
                  </a:cubicBezTo>
                  <a:cubicBezTo>
                    <a:pt x="39" y="92"/>
                    <a:pt x="39" y="95"/>
                    <a:pt x="39" y="96"/>
                  </a:cubicBezTo>
                  <a:cubicBezTo>
                    <a:pt x="39" y="96"/>
                    <a:pt x="39" y="96"/>
                    <a:pt x="39" y="97"/>
                  </a:cubicBezTo>
                  <a:cubicBezTo>
                    <a:pt x="39" y="97"/>
                    <a:pt x="38" y="98"/>
                    <a:pt x="38" y="99"/>
                  </a:cubicBezTo>
                  <a:cubicBezTo>
                    <a:pt x="38" y="101"/>
                    <a:pt x="39" y="105"/>
                    <a:pt x="35" y="106"/>
                  </a:cubicBezTo>
                  <a:cubicBezTo>
                    <a:pt x="35" y="106"/>
                    <a:pt x="34" y="106"/>
                    <a:pt x="33" y="106"/>
                  </a:cubicBezTo>
                  <a:cubicBezTo>
                    <a:pt x="32" y="105"/>
                    <a:pt x="32" y="105"/>
                    <a:pt x="32" y="104"/>
                  </a:cubicBezTo>
                  <a:cubicBezTo>
                    <a:pt x="31" y="103"/>
                    <a:pt x="30" y="103"/>
                    <a:pt x="30" y="102"/>
                  </a:cubicBezTo>
                  <a:cubicBezTo>
                    <a:pt x="30" y="100"/>
                    <a:pt x="30" y="99"/>
                    <a:pt x="30" y="97"/>
                  </a:cubicBezTo>
                  <a:cubicBezTo>
                    <a:pt x="30" y="97"/>
                    <a:pt x="30" y="97"/>
                    <a:pt x="30" y="96"/>
                  </a:cubicBezTo>
                  <a:cubicBezTo>
                    <a:pt x="30" y="96"/>
                    <a:pt x="30" y="96"/>
                    <a:pt x="30" y="95"/>
                  </a:cubicBezTo>
                  <a:cubicBezTo>
                    <a:pt x="30" y="95"/>
                    <a:pt x="30" y="94"/>
                    <a:pt x="30" y="93"/>
                  </a:cubicBezTo>
                  <a:cubicBezTo>
                    <a:pt x="30" y="93"/>
                    <a:pt x="30" y="92"/>
                    <a:pt x="31" y="91"/>
                  </a:cubicBezTo>
                  <a:cubicBezTo>
                    <a:pt x="31" y="90"/>
                    <a:pt x="31" y="88"/>
                    <a:pt x="30" y="87"/>
                  </a:cubicBezTo>
                  <a:cubicBezTo>
                    <a:pt x="30" y="86"/>
                    <a:pt x="31" y="85"/>
                    <a:pt x="31" y="84"/>
                  </a:cubicBezTo>
                  <a:cubicBezTo>
                    <a:pt x="30" y="83"/>
                    <a:pt x="24" y="88"/>
                    <a:pt x="22" y="84"/>
                  </a:cubicBezTo>
                  <a:cubicBezTo>
                    <a:pt x="22" y="84"/>
                    <a:pt x="22" y="83"/>
                    <a:pt x="22" y="83"/>
                  </a:cubicBezTo>
                  <a:cubicBezTo>
                    <a:pt x="22" y="82"/>
                    <a:pt x="22" y="81"/>
                    <a:pt x="23" y="80"/>
                  </a:cubicBezTo>
                  <a:cubicBezTo>
                    <a:pt x="23" y="79"/>
                    <a:pt x="23" y="78"/>
                    <a:pt x="24" y="77"/>
                  </a:cubicBezTo>
                  <a:cubicBezTo>
                    <a:pt x="24" y="76"/>
                    <a:pt x="24" y="76"/>
                    <a:pt x="25" y="76"/>
                  </a:cubicBezTo>
                  <a:cubicBezTo>
                    <a:pt x="25" y="75"/>
                    <a:pt x="26" y="74"/>
                    <a:pt x="26" y="73"/>
                  </a:cubicBezTo>
                  <a:cubicBezTo>
                    <a:pt x="27" y="72"/>
                    <a:pt x="26" y="72"/>
                    <a:pt x="26" y="71"/>
                  </a:cubicBezTo>
                  <a:cubicBezTo>
                    <a:pt x="26" y="70"/>
                    <a:pt x="26" y="67"/>
                    <a:pt x="24" y="66"/>
                  </a:cubicBezTo>
                  <a:cubicBezTo>
                    <a:pt x="23" y="66"/>
                    <a:pt x="23" y="66"/>
                    <a:pt x="22" y="66"/>
                  </a:cubicBezTo>
                  <a:cubicBezTo>
                    <a:pt x="21" y="67"/>
                    <a:pt x="21" y="70"/>
                    <a:pt x="21" y="71"/>
                  </a:cubicBezTo>
                  <a:cubicBezTo>
                    <a:pt x="20" y="72"/>
                    <a:pt x="20" y="72"/>
                    <a:pt x="20" y="73"/>
                  </a:cubicBezTo>
                  <a:cubicBezTo>
                    <a:pt x="20" y="74"/>
                    <a:pt x="19" y="75"/>
                    <a:pt x="19" y="76"/>
                  </a:cubicBezTo>
                  <a:cubicBezTo>
                    <a:pt x="19" y="77"/>
                    <a:pt x="19" y="78"/>
                    <a:pt x="18" y="78"/>
                  </a:cubicBezTo>
                  <a:cubicBezTo>
                    <a:pt x="18" y="79"/>
                    <a:pt x="18" y="80"/>
                    <a:pt x="17" y="81"/>
                  </a:cubicBezTo>
                  <a:cubicBezTo>
                    <a:pt x="17" y="82"/>
                    <a:pt x="15" y="83"/>
                    <a:pt x="15" y="84"/>
                  </a:cubicBezTo>
                  <a:cubicBezTo>
                    <a:pt x="14" y="84"/>
                    <a:pt x="13" y="85"/>
                    <a:pt x="13" y="85"/>
                  </a:cubicBezTo>
                  <a:cubicBezTo>
                    <a:pt x="11" y="85"/>
                    <a:pt x="10" y="86"/>
                    <a:pt x="9" y="87"/>
                  </a:cubicBezTo>
                  <a:cubicBezTo>
                    <a:pt x="8" y="87"/>
                    <a:pt x="8" y="87"/>
                    <a:pt x="7" y="87"/>
                  </a:cubicBezTo>
                  <a:cubicBezTo>
                    <a:pt x="6" y="87"/>
                    <a:pt x="5" y="87"/>
                    <a:pt x="4" y="87"/>
                  </a:cubicBezTo>
                  <a:cubicBezTo>
                    <a:pt x="3" y="88"/>
                    <a:pt x="2" y="88"/>
                    <a:pt x="1" y="86"/>
                  </a:cubicBezTo>
                  <a:cubicBezTo>
                    <a:pt x="1" y="86"/>
                    <a:pt x="1" y="86"/>
                    <a:pt x="1" y="86"/>
                  </a:cubicBezTo>
                  <a:cubicBezTo>
                    <a:pt x="0" y="84"/>
                    <a:pt x="4" y="80"/>
                    <a:pt x="5" y="79"/>
                  </a:cubicBezTo>
                  <a:cubicBezTo>
                    <a:pt x="5" y="79"/>
                    <a:pt x="6" y="79"/>
                    <a:pt x="6" y="79"/>
                  </a:cubicBezTo>
                  <a:cubicBezTo>
                    <a:pt x="6" y="78"/>
                    <a:pt x="6" y="78"/>
                    <a:pt x="6" y="77"/>
                  </a:cubicBezTo>
                  <a:cubicBezTo>
                    <a:pt x="7" y="77"/>
                    <a:pt x="7" y="77"/>
                    <a:pt x="7" y="76"/>
                  </a:cubicBezTo>
                  <a:cubicBezTo>
                    <a:pt x="9" y="74"/>
                    <a:pt x="10" y="72"/>
                    <a:pt x="12" y="70"/>
                  </a:cubicBezTo>
                  <a:cubicBezTo>
                    <a:pt x="12" y="69"/>
                    <a:pt x="13" y="67"/>
                    <a:pt x="13" y="66"/>
                  </a:cubicBezTo>
                  <a:cubicBezTo>
                    <a:pt x="13" y="65"/>
                    <a:pt x="14" y="65"/>
                    <a:pt x="14" y="64"/>
                  </a:cubicBezTo>
                  <a:cubicBezTo>
                    <a:pt x="15" y="63"/>
                    <a:pt x="15" y="62"/>
                    <a:pt x="15" y="60"/>
                  </a:cubicBezTo>
                  <a:cubicBezTo>
                    <a:pt x="16" y="59"/>
                    <a:pt x="16" y="58"/>
                    <a:pt x="17" y="57"/>
                  </a:cubicBezTo>
                  <a:cubicBezTo>
                    <a:pt x="17" y="57"/>
                    <a:pt x="17" y="57"/>
                    <a:pt x="17" y="56"/>
                  </a:cubicBezTo>
                  <a:cubicBezTo>
                    <a:pt x="17" y="55"/>
                    <a:pt x="16" y="55"/>
                    <a:pt x="15" y="54"/>
                  </a:cubicBezTo>
                  <a:cubicBezTo>
                    <a:pt x="15" y="54"/>
                    <a:pt x="15" y="53"/>
                    <a:pt x="14" y="53"/>
                  </a:cubicBezTo>
                  <a:cubicBezTo>
                    <a:pt x="14" y="51"/>
                    <a:pt x="13" y="50"/>
                    <a:pt x="12" y="49"/>
                  </a:cubicBezTo>
                  <a:cubicBezTo>
                    <a:pt x="12" y="48"/>
                    <a:pt x="11" y="48"/>
                    <a:pt x="10" y="47"/>
                  </a:cubicBezTo>
                  <a:cubicBezTo>
                    <a:pt x="10" y="47"/>
                    <a:pt x="10" y="46"/>
                    <a:pt x="10" y="46"/>
                  </a:cubicBezTo>
                  <a:cubicBezTo>
                    <a:pt x="10" y="45"/>
                    <a:pt x="12" y="42"/>
                    <a:pt x="13" y="41"/>
                  </a:cubicBezTo>
                  <a:cubicBezTo>
                    <a:pt x="13" y="40"/>
                    <a:pt x="14" y="40"/>
                    <a:pt x="14" y="39"/>
                  </a:cubicBezTo>
                  <a:cubicBezTo>
                    <a:pt x="14" y="38"/>
                    <a:pt x="14" y="38"/>
                    <a:pt x="15" y="37"/>
                  </a:cubicBezTo>
                  <a:cubicBezTo>
                    <a:pt x="15" y="36"/>
                    <a:pt x="16" y="34"/>
                    <a:pt x="15" y="33"/>
                  </a:cubicBezTo>
                  <a:cubicBezTo>
                    <a:pt x="14" y="32"/>
                    <a:pt x="12" y="32"/>
                    <a:pt x="12" y="32"/>
                  </a:cubicBezTo>
                  <a:cubicBezTo>
                    <a:pt x="11" y="32"/>
                    <a:pt x="10" y="33"/>
                    <a:pt x="9" y="33"/>
                  </a:cubicBezTo>
                  <a:cubicBezTo>
                    <a:pt x="8" y="33"/>
                    <a:pt x="8" y="33"/>
                    <a:pt x="7" y="33"/>
                  </a:cubicBezTo>
                  <a:cubicBezTo>
                    <a:pt x="6" y="33"/>
                    <a:pt x="6" y="34"/>
                    <a:pt x="5" y="34"/>
                  </a:cubicBezTo>
                  <a:cubicBezTo>
                    <a:pt x="5" y="34"/>
                    <a:pt x="5" y="34"/>
                    <a:pt x="4" y="34"/>
                  </a:cubicBezTo>
                  <a:cubicBezTo>
                    <a:pt x="3" y="35"/>
                    <a:pt x="2" y="36"/>
                    <a:pt x="1" y="35"/>
                  </a:cubicBezTo>
                  <a:cubicBezTo>
                    <a:pt x="0" y="35"/>
                    <a:pt x="0" y="35"/>
                    <a:pt x="0" y="34"/>
                  </a:cubicBezTo>
                  <a:cubicBezTo>
                    <a:pt x="0" y="34"/>
                    <a:pt x="0" y="33"/>
                    <a:pt x="0" y="33"/>
                  </a:cubicBezTo>
                  <a:cubicBezTo>
                    <a:pt x="2" y="30"/>
                    <a:pt x="4" y="27"/>
                    <a:pt x="7" y="25"/>
                  </a:cubicBezTo>
                  <a:cubicBezTo>
                    <a:pt x="8" y="24"/>
                    <a:pt x="8" y="23"/>
                    <a:pt x="9" y="22"/>
                  </a:cubicBezTo>
                  <a:cubicBezTo>
                    <a:pt x="10" y="22"/>
                    <a:pt x="10" y="21"/>
                    <a:pt x="10" y="21"/>
                  </a:cubicBezTo>
                  <a:cubicBezTo>
                    <a:pt x="10" y="21"/>
                    <a:pt x="11" y="20"/>
                    <a:pt x="11" y="19"/>
                  </a:cubicBezTo>
                  <a:cubicBezTo>
                    <a:pt x="12" y="19"/>
                    <a:pt x="12" y="19"/>
                    <a:pt x="12" y="18"/>
                  </a:cubicBezTo>
                  <a:cubicBezTo>
                    <a:pt x="13" y="18"/>
                    <a:pt x="13" y="17"/>
                    <a:pt x="14" y="16"/>
                  </a:cubicBezTo>
                  <a:cubicBezTo>
                    <a:pt x="14" y="16"/>
                    <a:pt x="15" y="15"/>
                    <a:pt x="15" y="15"/>
                  </a:cubicBezTo>
                  <a:cubicBezTo>
                    <a:pt x="16" y="13"/>
                    <a:pt x="17" y="12"/>
                    <a:pt x="18" y="11"/>
                  </a:cubicBezTo>
                  <a:cubicBezTo>
                    <a:pt x="19" y="10"/>
                    <a:pt x="19" y="9"/>
                    <a:pt x="20" y="9"/>
                  </a:cubicBezTo>
                  <a:cubicBezTo>
                    <a:pt x="22" y="7"/>
                    <a:pt x="23" y="4"/>
                    <a:pt x="25" y="3"/>
                  </a:cubicBezTo>
                  <a:cubicBezTo>
                    <a:pt x="25" y="3"/>
                    <a:pt x="26" y="3"/>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1" name="Freeform 9"/>
            <p:cNvSpPr>
              <a:spLocks noEditPoints="1"/>
            </p:cNvSpPr>
            <p:nvPr/>
          </p:nvSpPr>
          <p:spPr bwMode="auto">
            <a:xfrm>
              <a:off x="5067300" y="2651125"/>
              <a:ext cx="201613" cy="306388"/>
            </a:xfrm>
            <a:custGeom>
              <a:avLst/>
              <a:gdLst>
                <a:gd name="T0" fmla="*/ 47 w 74"/>
                <a:gd name="T1" fmla="*/ 56 h 112"/>
                <a:gd name="T2" fmla="*/ 46 w 74"/>
                <a:gd name="T3" fmla="*/ 69 h 112"/>
                <a:gd name="T4" fmla="*/ 58 w 74"/>
                <a:gd name="T5" fmla="*/ 69 h 112"/>
                <a:gd name="T6" fmla="*/ 24 w 74"/>
                <a:gd name="T7" fmla="*/ 33 h 112"/>
                <a:gd name="T8" fmla="*/ 29 w 74"/>
                <a:gd name="T9" fmla="*/ 10 h 112"/>
                <a:gd name="T10" fmla="*/ 28 w 74"/>
                <a:gd name="T11" fmla="*/ 24 h 112"/>
                <a:gd name="T12" fmla="*/ 34 w 74"/>
                <a:gd name="T13" fmla="*/ 34 h 112"/>
                <a:gd name="T14" fmla="*/ 35 w 74"/>
                <a:gd name="T15" fmla="*/ 30 h 112"/>
                <a:gd name="T16" fmla="*/ 37 w 74"/>
                <a:gd name="T17" fmla="*/ 15 h 112"/>
                <a:gd name="T18" fmla="*/ 8 w 74"/>
                <a:gd name="T19" fmla="*/ 11 h 112"/>
                <a:gd name="T20" fmla="*/ 16 w 74"/>
                <a:gd name="T21" fmla="*/ 30 h 112"/>
                <a:gd name="T22" fmla="*/ 18 w 74"/>
                <a:gd name="T23" fmla="*/ 25 h 112"/>
                <a:gd name="T24" fmla="*/ 10 w 74"/>
                <a:gd name="T25" fmla="*/ 8 h 112"/>
                <a:gd name="T26" fmla="*/ 10 w 74"/>
                <a:gd name="T27" fmla="*/ 0 h 112"/>
                <a:gd name="T28" fmla="*/ 18 w 74"/>
                <a:gd name="T29" fmla="*/ 9 h 112"/>
                <a:gd name="T30" fmla="*/ 22 w 74"/>
                <a:gd name="T31" fmla="*/ 15 h 112"/>
                <a:gd name="T32" fmla="*/ 26 w 74"/>
                <a:gd name="T33" fmla="*/ 8 h 112"/>
                <a:gd name="T34" fmla="*/ 39 w 74"/>
                <a:gd name="T35" fmla="*/ 3 h 112"/>
                <a:gd name="T36" fmla="*/ 44 w 74"/>
                <a:gd name="T37" fmla="*/ 20 h 112"/>
                <a:gd name="T38" fmla="*/ 42 w 74"/>
                <a:gd name="T39" fmla="*/ 32 h 112"/>
                <a:gd name="T40" fmla="*/ 37 w 74"/>
                <a:gd name="T41" fmla="*/ 39 h 112"/>
                <a:gd name="T42" fmla="*/ 38 w 74"/>
                <a:gd name="T43" fmla="*/ 51 h 112"/>
                <a:gd name="T44" fmla="*/ 42 w 74"/>
                <a:gd name="T45" fmla="*/ 52 h 112"/>
                <a:gd name="T46" fmla="*/ 46 w 74"/>
                <a:gd name="T47" fmla="*/ 44 h 112"/>
                <a:gd name="T48" fmla="*/ 50 w 74"/>
                <a:gd name="T49" fmla="*/ 36 h 112"/>
                <a:gd name="T50" fmla="*/ 59 w 74"/>
                <a:gd name="T51" fmla="*/ 25 h 112"/>
                <a:gd name="T52" fmla="*/ 69 w 74"/>
                <a:gd name="T53" fmla="*/ 20 h 112"/>
                <a:gd name="T54" fmla="*/ 54 w 74"/>
                <a:gd name="T55" fmla="*/ 40 h 112"/>
                <a:gd name="T56" fmla="*/ 48 w 74"/>
                <a:gd name="T57" fmla="*/ 53 h 112"/>
                <a:gd name="T58" fmla="*/ 56 w 74"/>
                <a:gd name="T59" fmla="*/ 55 h 112"/>
                <a:gd name="T60" fmla="*/ 67 w 74"/>
                <a:gd name="T61" fmla="*/ 58 h 112"/>
                <a:gd name="T62" fmla="*/ 66 w 74"/>
                <a:gd name="T63" fmla="*/ 76 h 112"/>
                <a:gd name="T64" fmla="*/ 64 w 74"/>
                <a:gd name="T65" fmla="*/ 86 h 112"/>
                <a:gd name="T66" fmla="*/ 54 w 74"/>
                <a:gd name="T67" fmla="*/ 95 h 112"/>
                <a:gd name="T68" fmla="*/ 56 w 74"/>
                <a:gd name="T69" fmla="*/ 90 h 112"/>
                <a:gd name="T70" fmla="*/ 60 w 74"/>
                <a:gd name="T71" fmla="*/ 83 h 112"/>
                <a:gd name="T72" fmla="*/ 57 w 74"/>
                <a:gd name="T73" fmla="*/ 80 h 112"/>
                <a:gd name="T74" fmla="*/ 44 w 74"/>
                <a:gd name="T75" fmla="*/ 76 h 112"/>
                <a:gd name="T76" fmla="*/ 35 w 74"/>
                <a:gd name="T77" fmla="*/ 79 h 112"/>
                <a:gd name="T78" fmla="*/ 32 w 74"/>
                <a:gd name="T79" fmla="*/ 86 h 112"/>
                <a:gd name="T80" fmla="*/ 26 w 74"/>
                <a:gd name="T81" fmla="*/ 98 h 112"/>
                <a:gd name="T82" fmla="*/ 24 w 74"/>
                <a:gd name="T83" fmla="*/ 106 h 112"/>
                <a:gd name="T84" fmla="*/ 18 w 74"/>
                <a:gd name="T85" fmla="*/ 101 h 112"/>
                <a:gd name="T86" fmla="*/ 22 w 74"/>
                <a:gd name="T87" fmla="*/ 95 h 112"/>
                <a:gd name="T88" fmla="*/ 25 w 74"/>
                <a:gd name="T89" fmla="*/ 87 h 112"/>
                <a:gd name="T90" fmla="*/ 28 w 74"/>
                <a:gd name="T91" fmla="*/ 76 h 112"/>
                <a:gd name="T92" fmla="*/ 33 w 74"/>
                <a:gd name="T93" fmla="*/ 69 h 112"/>
                <a:gd name="T94" fmla="*/ 36 w 74"/>
                <a:gd name="T95" fmla="*/ 62 h 112"/>
                <a:gd name="T96" fmla="*/ 30 w 74"/>
                <a:gd name="T97" fmla="*/ 46 h 112"/>
                <a:gd name="T98" fmla="*/ 23 w 74"/>
                <a:gd name="T99" fmla="*/ 39 h 112"/>
                <a:gd name="T100" fmla="*/ 23 w 74"/>
                <a:gd name="T101" fmla="*/ 52 h 112"/>
                <a:gd name="T102" fmla="*/ 23 w 74"/>
                <a:gd name="T103" fmla="*/ 67 h 112"/>
                <a:gd name="T104" fmla="*/ 17 w 74"/>
                <a:gd name="T105" fmla="*/ 77 h 112"/>
                <a:gd name="T106" fmla="*/ 8 w 74"/>
                <a:gd name="T107" fmla="*/ 69 h 112"/>
                <a:gd name="T108" fmla="*/ 2 w 74"/>
                <a:gd name="T109" fmla="*/ 54 h 112"/>
                <a:gd name="T110" fmla="*/ 0 w 74"/>
                <a:gd name="T111" fmla="*/ 42 h 112"/>
                <a:gd name="T112" fmla="*/ 8 w 74"/>
                <a:gd name="T113" fmla="*/ 49 h 112"/>
                <a:gd name="T114" fmla="*/ 13 w 74"/>
                <a:gd name="T115" fmla="*/ 54 h 112"/>
                <a:gd name="T116" fmla="*/ 14 w 74"/>
                <a:gd name="T117" fmla="*/ 39 h 112"/>
                <a:gd name="T118" fmla="*/ 10 w 74"/>
                <a:gd name="T119" fmla="*/ 30 h 112"/>
                <a:gd name="T120" fmla="*/ 3 w 74"/>
                <a:gd name="T121" fmla="*/ 17 h 112"/>
                <a:gd name="T122" fmla="*/ 2 w 74"/>
                <a:gd name="T123" fmla="*/ 10 h 112"/>
                <a:gd name="T124" fmla="*/ 4 w 74"/>
                <a:gd name="T12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112">
                  <a:moveTo>
                    <a:pt x="65" y="61"/>
                  </a:moveTo>
                  <a:cubicBezTo>
                    <a:pt x="65" y="62"/>
                    <a:pt x="65" y="62"/>
                    <a:pt x="66" y="63"/>
                  </a:cubicBezTo>
                  <a:cubicBezTo>
                    <a:pt x="66" y="63"/>
                    <a:pt x="66" y="64"/>
                    <a:pt x="67" y="64"/>
                  </a:cubicBezTo>
                  <a:cubicBezTo>
                    <a:pt x="67" y="64"/>
                    <a:pt x="67" y="64"/>
                    <a:pt x="67" y="64"/>
                  </a:cubicBezTo>
                  <a:cubicBezTo>
                    <a:pt x="66" y="63"/>
                    <a:pt x="65" y="62"/>
                    <a:pt x="65" y="61"/>
                  </a:cubicBezTo>
                  <a:close/>
                  <a:moveTo>
                    <a:pt x="47" y="56"/>
                  </a:moveTo>
                  <a:cubicBezTo>
                    <a:pt x="47" y="57"/>
                    <a:pt x="47" y="57"/>
                    <a:pt x="47" y="58"/>
                  </a:cubicBezTo>
                  <a:cubicBezTo>
                    <a:pt x="46" y="59"/>
                    <a:pt x="46" y="60"/>
                    <a:pt x="46" y="60"/>
                  </a:cubicBezTo>
                  <a:cubicBezTo>
                    <a:pt x="46" y="61"/>
                    <a:pt x="45" y="61"/>
                    <a:pt x="45" y="62"/>
                  </a:cubicBezTo>
                  <a:cubicBezTo>
                    <a:pt x="45" y="62"/>
                    <a:pt x="44" y="64"/>
                    <a:pt x="44" y="65"/>
                  </a:cubicBezTo>
                  <a:cubicBezTo>
                    <a:pt x="44" y="66"/>
                    <a:pt x="45" y="67"/>
                    <a:pt x="45" y="68"/>
                  </a:cubicBezTo>
                  <a:cubicBezTo>
                    <a:pt x="46" y="68"/>
                    <a:pt x="46" y="69"/>
                    <a:pt x="46" y="69"/>
                  </a:cubicBezTo>
                  <a:cubicBezTo>
                    <a:pt x="46" y="69"/>
                    <a:pt x="46" y="70"/>
                    <a:pt x="46" y="70"/>
                  </a:cubicBezTo>
                  <a:cubicBezTo>
                    <a:pt x="47" y="71"/>
                    <a:pt x="50" y="75"/>
                    <a:pt x="50" y="75"/>
                  </a:cubicBezTo>
                  <a:cubicBezTo>
                    <a:pt x="51" y="75"/>
                    <a:pt x="51" y="75"/>
                    <a:pt x="51" y="75"/>
                  </a:cubicBezTo>
                  <a:cubicBezTo>
                    <a:pt x="51" y="74"/>
                    <a:pt x="52" y="74"/>
                    <a:pt x="53" y="74"/>
                  </a:cubicBezTo>
                  <a:cubicBezTo>
                    <a:pt x="53" y="73"/>
                    <a:pt x="55" y="72"/>
                    <a:pt x="56" y="71"/>
                  </a:cubicBezTo>
                  <a:cubicBezTo>
                    <a:pt x="56" y="70"/>
                    <a:pt x="57" y="69"/>
                    <a:pt x="58" y="69"/>
                  </a:cubicBezTo>
                  <a:cubicBezTo>
                    <a:pt x="58" y="69"/>
                    <a:pt x="58" y="69"/>
                    <a:pt x="58" y="69"/>
                  </a:cubicBezTo>
                  <a:cubicBezTo>
                    <a:pt x="58" y="66"/>
                    <a:pt x="56" y="63"/>
                    <a:pt x="54" y="61"/>
                  </a:cubicBezTo>
                  <a:cubicBezTo>
                    <a:pt x="54" y="61"/>
                    <a:pt x="53" y="61"/>
                    <a:pt x="53" y="60"/>
                  </a:cubicBezTo>
                  <a:cubicBezTo>
                    <a:pt x="52" y="60"/>
                    <a:pt x="51" y="60"/>
                    <a:pt x="51" y="59"/>
                  </a:cubicBezTo>
                  <a:cubicBezTo>
                    <a:pt x="50" y="58"/>
                    <a:pt x="49" y="56"/>
                    <a:pt x="47" y="56"/>
                  </a:cubicBezTo>
                  <a:close/>
                  <a:moveTo>
                    <a:pt x="24" y="33"/>
                  </a:moveTo>
                  <a:cubicBezTo>
                    <a:pt x="24" y="33"/>
                    <a:pt x="24" y="34"/>
                    <a:pt x="24" y="34"/>
                  </a:cubicBezTo>
                  <a:cubicBezTo>
                    <a:pt x="24" y="34"/>
                    <a:pt x="24" y="35"/>
                    <a:pt x="24" y="35"/>
                  </a:cubicBezTo>
                  <a:cubicBezTo>
                    <a:pt x="24" y="35"/>
                    <a:pt x="25" y="35"/>
                    <a:pt x="25" y="35"/>
                  </a:cubicBezTo>
                  <a:cubicBezTo>
                    <a:pt x="25" y="34"/>
                    <a:pt x="24" y="34"/>
                    <a:pt x="24" y="33"/>
                  </a:cubicBezTo>
                  <a:close/>
                  <a:moveTo>
                    <a:pt x="30" y="8"/>
                  </a:moveTo>
                  <a:cubicBezTo>
                    <a:pt x="30" y="9"/>
                    <a:pt x="29" y="9"/>
                    <a:pt x="29" y="10"/>
                  </a:cubicBezTo>
                  <a:cubicBezTo>
                    <a:pt x="28" y="11"/>
                    <a:pt x="28" y="12"/>
                    <a:pt x="28" y="13"/>
                  </a:cubicBezTo>
                  <a:cubicBezTo>
                    <a:pt x="28" y="13"/>
                    <a:pt x="28" y="14"/>
                    <a:pt x="27" y="14"/>
                  </a:cubicBezTo>
                  <a:cubicBezTo>
                    <a:pt x="27" y="15"/>
                    <a:pt x="27" y="16"/>
                    <a:pt x="27" y="16"/>
                  </a:cubicBezTo>
                  <a:cubicBezTo>
                    <a:pt x="27" y="17"/>
                    <a:pt x="27" y="18"/>
                    <a:pt x="26" y="19"/>
                  </a:cubicBezTo>
                  <a:cubicBezTo>
                    <a:pt x="26" y="19"/>
                    <a:pt x="26" y="20"/>
                    <a:pt x="26" y="21"/>
                  </a:cubicBezTo>
                  <a:cubicBezTo>
                    <a:pt x="26" y="22"/>
                    <a:pt x="27" y="23"/>
                    <a:pt x="28" y="24"/>
                  </a:cubicBezTo>
                  <a:cubicBezTo>
                    <a:pt x="28" y="25"/>
                    <a:pt x="29" y="25"/>
                    <a:pt x="29" y="26"/>
                  </a:cubicBezTo>
                  <a:cubicBezTo>
                    <a:pt x="29" y="27"/>
                    <a:pt x="30" y="28"/>
                    <a:pt x="30" y="28"/>
                  </a:cubicBezTo>
                  <a:cubicBezTo>
                    <a:pt x="31" y="29"/>
                    <a:pt x="31" y="30"/>
                    <a:pt x="32" y="30"/>
                  </a:cubicBezTo>
                  <a:cubicBezTo>
                    <a:pt x="32" y="31"/>
                    <a:pt x="33" y="32"/>
                    <a:pt x="33" y="33"/>
                  </a:cubicBezTo>
                  <a:cubicBezTo>
                    <a:pt x="34" y="33"/>
                    <a:pt x="34" y="33"/>
                    <a:pt x="34" y="33"/>
                  </a:cubicBezTo>
                  <a:cubicBezTo>
                    <a:pt x="34" y="33"/>
                    <a:pt x="34" y="33"/>
                    <a:pt x="34" y="34"/>
                  </a:cubicBezTo>
                  <a:cubicBezTo>
                    <a:pt x="34" y="33"/>
                    <a:pt x="34" y="33"/>
                    <a:pt x="34" y="33"/>
                  </a:cubicBezTo>
                  <a:cubicBezTo>
                    <a:pt x="34" y="33"/>
                    <a:pt x="34" y="33"/>
                    <a:pt x="34" y="33"/>
                  </a:cubicBezTo>
                  <a:cubicBezTo>
                    <a:pt x="34" y="33"/>
                    <a:pt x="34" y="33"/>
                    <a:pt x="34" y="33"/>
                  </a:cubicBezTo>
                  <a:cubicBezTo>
                    <a:pt x="34" y="33"/>
                    <a:pt x="34" y="33"/>
                    <a:pt x="34" y="32"/>
                  </a:cubicBezTo>
                  <a:cubicBezTo>
                    <a:pt x="34" y="32"/>
                    <a:pt x="34" y="31"/>
                    <a:pt x="34" y="31"/>
                  </a:cubicBezTo>
                  <a:cubicBezTo>
                    <a:pt x="35" y="31"/>
                    <a:pt x="35" y="30"/>
                    <a:pt x="35" y="30"/>
                  </a:cubicBezTo>
                  <a:cubicBezTo>
                    <a:pt x="36" y="29"/>
                    <a:pt x="36" y="28"/>
                    <a:pt x="36" y="27"/>
                  </a:cubicBezTo>
                  <a:cubicBezTo>
                    <a:pt x="36" y="26"/>
                    <a:pt x="35" y="25"/>
                    <a:pt x="35" y="24"/>
                  </a:cubicBezTo>
                  <a:cubicBezTo>
                    <a:pt x="36" y="23"/>
                    <a:pt x="36" y="23"/>
                    <a:pt x="37" y="22"/>
                  </a:cubicBezTo>
                  <a:cubicBezTo>
                    <a:pt x="36" y="21"/>
                    <a:pt x="36" y="20"/>
                    <a:pt x="36" y="18"/>
                  </a:cubicBezTo>
                  <a:cubicBezTo>
                    <a:pt x="36" y="18"/>
                    <a:pt x="36" y="18"/>
                    <a:pt x="37" y="17"/>
                  </a:cubicBezTo>
                  <a:cubicBezTo>
                    <a:pt x="37" y="17"/>
                    <a:pt x="36" y="16"/>
                    <a:pt x="37" y="15"/>
                  </a:cubicBezTo>
                  <a:cubicBezTo>
                    <a:pt x="37" y="15"/>
                    <a:pt x="37" y="14"/>
                    <a:pt x="37" y="14"/>
                  </a:cubicBezTo>
                  <a:cubicBezTo>
                    <a:pt x="37" y="12"/>
                    <a:pt x="36" y="10"/>
                    <a:pt x="34" y="8"/>
                  </a:cubicBezTo>
                  <a:cubicBezTo>
                    <a:pt x="33" y="7"/>
                    <a:pt x="32" y="7"/>
                    <a:pt x="30" y="8"/>
                  </a:cubicBezTo>
                  <a:close/>
                  <a:moveTo>
                    <a:pt x="8" y="6"/>
                  </a:moveTo>
                  <a:cubicBezTo>
                    <a:pt x="8" y="6"/>
                    <a:pt x="8" y="6"/>
                    <a:pt x="8" y="7"/>
                  </a:cubicBezTo>
                  <a:cubicBezTo>
                    <a:pt x="7" y="8"/>
                    <a:pt x="8" y="10"/>
                    <a:pt x="8" y="11"/>
                  </a:cubicBezTo>
                  <a:cubicBezTo>
                    <a:pt x="8" y="12"/>
                    <a:pt x="8" y="14"/>
                    <a:pt x="8" y="15"/>
                  </a:cubicBezTo>
                  <a:cubicBezTo>
                    <a:pt x="9" y="16"/>
                    <a:pt x="9" y="17"/>
                    <a:pt x="10" y="18"/>
                  </a:cubicBezTo>
                  <a:cubicBezTo>
                    <a:pt x="10" y="19"/>
                    <a:pt x="10" y="20"/>
                    <a:pt x="10" y="21"/>
                  </a:cubicBezTo>
                  <a:cubicBezTo>
                    <a:pt x="11" y="21"/>
                    <a:pt x="11" y="22"/>
                    <a:pt x="11" y="22"/>
                  </a:cubicBezTo>
                  <a:cubicBezTo>
                    <a:pt x="12" y="23"/>
                    <a:pt x="13" y="25"/>
                    <a:pt x="13" y="26"/>
                  </a:cubicBezTo>
                  <a:cubicBezTo>
                    <a:pt x="14" y="28"/>
                    <a:pt x="15" y="29"/>
                    <a:pt x="16" y="30"/>
                  </a:cubicBezTo>
                  <a:cubicBezTo>
                    <a:pt x="16" y="30"/>
                    <a:pt x="16" y="30"/>
                    <a:pt x="16" y="30"/>
                  </a:cubicBezTo>
                  <a:cubicBezTo>
                    <a:pt x="16" y="30"/>
                    <a:pt x="16" y="30"/>
                    <a:pt x="16" y="30"/>
                  </a:cubicBezTo>
                  <a:cubicBezTo>
                    <a:pt x="16" y="29"/>
                    <a:pt x="16" y="29"/>
                    <a:pt x="16" y="28"/>
                  </a:cubicBezTo>
                  <a:cubicBezTo>
                    <a:pt x="16" y="28"/>
                    <a:pt x="17" y="28"/>
                    <a:pt x="17" y="27"/>
                  </a:cubicBezTo>
                  <a:cubicBezTo>
                    <a:pt x="17" y="26"/>
                    <a:pt x="16" y="26"/>
                    <a:pt x="17" y="25"/>
                  </a:cubicBezTo>
                  <a:cubicBezTo>
                    <a:pt x="17" y="25"/>
                    <a:pt x="18" y="25"/>
                    <a:pt x="18" y="25"/>
                  </a:cubicBezTo>
                  <a:cubicBezTo>
                    <a:pt x="17" y="25"/>
                    <a:pt x="17" y="24"/>
                    <a:pt x="17" y="24"/>
                  </a:cubicBezTo>
                  <a:cubicBezTo>
                    <a:pt x="18" y="23"/>
                    <a:pt x="18" y="23"/>
                    <a:pt x="18" y="22"/>
                  </a:cubicBezTo>
                  <a:cubicBezTo>
                    <a:pt x="18" y="21"/>
                    <a:pt x="17" y="21"/>
                    <a:pt x="17" y="20"/>
                  </a:cubicBezTo>
                  <a:cubicBezTo>
                    <a:pt x="16" y="19"/>
                    <a:pt x="16" y="18"/>
                    <a:pt x="15" y="17"/>
                  </a:cubicBezTo>
                  <a:cubicBezTo>
                    <a:pt x="14" y="16"/>
                    <a:pt x="14" y="15"/>
                    <a:pt x="14" y="14"/>
                  </a:cubicBezTo>
                  <a:cubicBezTo>
                    <a:pt x="13" y="12"/>
                    <a:pt x="11" y="10"/>
                    <a:pt x="10" y="8"/>
                  </a:cubicBezTo>
                  <a:cubicBezTo>
                    <a:pt x="9" y="8"/>
                    <a:pt x="9" y="7"/>
                    <a:pt x="9" y="7"/>
                  </a:cubicBezTo>
                  <a:cubicBezTo>
                    <a:pt x="8" y="6"/>
                    <a:pt x="8" y="6"/>
                    <a:pt x="8" y="6"/>
                  </a:cubicBezTo>
                  <a:close/>
                  <a:moveTo>
                    <a:pt x="4" y="2"/>
                  </a:moveTo>
                  <a:cubicBezTo>
                    <a:pt x="5" y="1"/>
                    <a:pt x="7" y="0"/>
                    <a:pt x="8" y="0"/>
                  </a:cubicBezTo>
                  <a:cubicBezTo>
                    <a:pt x="9" y="0"/>
                    <a:pt x="9" y="0"/>
                    <a:pt x="9" y="0"/>
                  </a:cubicBezTo>
                  <a:cubicBezTo>
                    <a:pt x="10" y="0"/>
                    <a:pt x="10" y="0"/>
                    <a:pt x="10" y="0"/>
                  </a:cubicBezTo>
                  <a:cubicBezTo>
                    <a:pt x="11" y="1"/>
                    <a:pt x="11" y="1"/>
                    <a:pt x="11" y="1"/>
                  </a:cubicBezTo>
                  <a:cubicBezTo>
                    <a:pt x="12" y="1"/>
                    <a:pt x="13" y="2"/>
                    <a:pt x="13" y="2"/>
                  </a:cubicBezTo>
                  <a:cubicBezTo>
                    <a:pt x="14" y="3"/>
                    <a:pt x="14" y="3"/>
                    <a:pt x="15" y="4"/>
                  </a:cubicBezTo>
                  <a:cubicBezTo>
                    <a:pt x="15" y="5"/>
                    <a:pt x="16" y="5"/>
                    <a:pt x="16" y="6"/>
                  </a:cubicBezTo>
                  <a:cubicBezTo>
                    <a:pt x="17" y="6"/>
                    <a:pt x="17" y="7"/>
                    <a:pt x="18" y="7"/>
                  </a:cubicBezTo>
                  <a:cubicBezTo>
                    <a:pt x="18" y="8"/>
                    <a:pt x="18" y="8"/>
                    <a:pt x="18" y="9"/>
                  </a:cubicBezTo>
                  <a:cubicBezTo>
                    <a:pt x="19" y="10"/>
                    <a:pt x="19" y="10"/>
                    <a:pt x="19" y="11"/>
                  </a:cubicBezTo>
                  <a:cubicBezTo>
                    <a:pt x="20" y="11"/>
                    <a:pt x="20" y="12"/>
                    <a:pt x="20" y="12"/>
                  </a:cubicBezTo>
                  <a:cubicBezTo>
                    <a:pt x="20" y="12"/>
                    <a:pt x="20" y="13"/>
                    <a:pt x="21" y="13"/>
                  </a:cubicBezTo>
                  <a:cubicBezTo>
                    <a:pt x="21" y="13"/>
                    <a:pt x="21" y="14"/>
                    <a:pt x="21" y="14"/>
                  </a:cubicBezTo>
                  <a:cubicBezTo>
                    <a:pt x="21" y="14"/>
                    <a:pt x="22" y="15"/>
                    <a:pt x="22" y="15"/>
                  </a:cubicBezTo>
                  <a:cubicBezTo>
                    <a:pt x="22" y="15"/>
                    <a:pt x="22" y="15"/>
                    <a:pt x="22" y="15"/>
                  </a:cubicBezTo>
                  <a:cubicBezTo>
                    <a:pt x="22" y="15"/>
                    <a:pt x="22" y="15"/>
                    <a:pt x="22" y="15"/>
                  </a:cubicBezTo>
                  <a:cubicBezTo>
                    <a:pt x="22" y="15"/>
                    <a:pt x="22" y="15"/>
                    <a:pt x="22" y="15"/>
                  </a:cubicBezTo>
                  <a:cubicBezTo>
                    <a:pt x="22" y="14"/>
                    <a:pt x="22" y="13"/>
                    <a:pt x="22" y="12"/>
                  </a:cubicBezTo>
                  <a:cubicBezTo>
                    <a:pt x="23" y="11"/>
                    <a:pt x="24" y="11"/>
                    <a:pt x="24" y="10"/>
                  </a:cubicBezTo>
                  <a:cubicBezTo>
                    <a:pt x="24" y="10"/>
                    <a:pt x="25" y="9"/>
                    <a:pt x="25" y="9"/>
                  </a:cubicBezTo>
                  <a:cubicBezTo>
                    <a:pt x="25" y="9"/>
                    <a:pt x="25" y="8"/>
                    <a:pt x="26" y="8"/>
                  </a:cubicBezTo>
                  <a:cubicBezTo>
                    <a:pt x="26" y="7"/>
                    <a:pt x="26" y="7"/>
                    <a:pt x="26" y="7"/>
                  </a:cubicBezTo>
                  <a:cubicBezTo>
                    <a:pt x="27" y="6"/>
                    <a:pt x="28" y="6"/>
                    <a:pt x="29" y="5"/>
                  </a:cubicBezTo>
                  <a:cubicBezTo>
                    <a:pt x="30" y="4"/>
                    <a:pt x="31" y="3"/>
                    <a:pt x="32" y="3"/>
                  </a:cubicBezTo>
                  <a:cubicBezTo>
                    <a:pt x="33" y="2"/>
                    <a:pt x="34" y="2"/>
                    <a:pt x="34" y="2"/>
                  </a:cubicBezTo>
                  <a:cubicBezTo>
                    <a:pt x="35" y="2"/>
                    <a:pt x="35" y="2"/>
                    <a:pt x="35" y="2"/>
                  </a:cubicBezTo>
                  <a:cubicBezTo>
                    <a:pt x="36" y="2"/>
                    <a:pt x="38" y="2"/>
                    <a:pt x="39" y="3"/>
                  </a:cubicBezTo>
                  <a:cubicBezTo>
                    <a:pt x="40" y="3"/>
                    <a:pt x="43" y="7"/>
                    <a:pt x="44" y="8"/>
                  </a:cubicBezTo>
                  <a:cubicBezTo>
                    <a:pt x="44" y="9"/>
                    <a:pt x="44" y="10"/>
                    <a:pt x="44" y="11"/>
                  </a:cubicBezTo>
                  <a:cubicBezTo>
                    <a:pt x="44" y="11"/>
                    <a:pt x="44" y="12"/>
                    <a:pt x="44" y="12"/>
                  </a:cubicBezTo>
                  <a:cubicBezTo>
                    <a:pt x="45" y="13"/>
                    <a:pt x="44" y="13"/>
                    <a:pt x="44" y="14"/>
                  </a:cubicBezTo>
                  <a:cubicBezTo>
                    <a:pt x="44" y="14"/>
                    <a:pt x="44" y="15"/>
                    <a:pt x="45" y="15"/>
                  </a:cubicBezTo>
                  <a:cubicBezTo>
                    <a:pt x="44" y="17"/>
                    <a:pt x="44" y="19"/>
                    <a:pt x="44" y="20"/>
                  </a:cubicBezTo>
                  <a:cubicBezTo>
                    <a:pt x="44" y="21"/>
                    <a:pt x="44" y="23"/>
                    <a:pt x="44" y="24"/>
                  </a:cubicBezTo>
                  <a:cubicBezTo>
                    <a:pt x="44" y="25"/>
                    <a:pt x="44" y="26"/>
                    <a:pt x="44" y="26"/>
                  </a:cubicBezTo>
                  <a:cubicBezTo>
                    <a:pt x="44" y="27"/>
                    <a:pt x="44" y="27"/>
                    <a:pt x="44" y="28"/>
                  </a:cubicBezTo>
                  <a:cubicBezTo>
                    <a:pt x="43" y="28"/>
                    <a:pt x="43" y="29"/>
                    <a:pt x="43" y="29"/>
                  </a:cubicBezTo>
                  <a:cubicBezTo>
                    <a:pt x="43" y="30"/>
                    <a:pt x="43" y="30"/>
                    <a:pt x="42" y="30"/>
                  </a:cubicBezTo>
                  <a:cubicBezTo>
                    <a:pt x="42" y="31"/>
                    <a:pt x="42" y="31"/>
                    <a:pt x="42" y="32"/>
                  </a:cubicBezTo>
                  <a:cubicBezTo>
                    <a:pt x="42" y="32"/>
                    <a:pt x="41" y="32"/>
                    <a:pt x="41" y="33"/>
                  </a:cubicBezTo>
                  <a:cubicBezTo>
                    <a:pt x="41" y="33"/>
                    <a:pt x="41" y="34"/>
                    <a:pt x="41" y="34"/>
                  </a:cubicBezTo>
                  <a:cubicBezTo>
                    <a:pt x="40" y="34"/>
                    <a:pt x="40" y="35"/>
                    <a:pt x="40" y="35"/>
                  </a:cubicBezTo>
                  <a:cubicBezTo>
                    <a:pt x="40" y="35"/>
                    <a:pt x="39" y="36"/>
                    <a:pt x="39" y="36"/>
                  </a:cubicBezTo>
                  <a:cubicBezTo>
                    <a:pt x="38" y="37"/>
                    <a:pt x="38" y="37"/>
                    <a:pt x="38" y="38"/>
                  </a:cubicBezTo>
                  <a:cubicBezTo>
                    <a:pt x="37" y="38"/>
                    <a:pt x="37" y="38"/>
                    <a:pt x="37" y="39"/>
                  </a:cubicBezTo>
                  <a:cubicBezTo>
                    <a:pt x="36" y="39"/>
                    <a:pt x="36" y="43"/>
                    <a:pt x="36" y="43"/>
                  </a:cubicBezTo>
                  <a:cubicBezTo>
                    <a:pt x="36" y="44"/>
                    <a:pt x="37" y="45"/>
                    <a:pt x="37" y="45"/>
                  </a:cubicBezTo>
                  <a:cubicBezTo>
                    <a:pt x="37" y="46"/>
                    <a:pt x="36" y="46"/>
                    <a:pt x="36" y="47"/>
                  </a:cubicBezTo>
                  <a:cubicBezTo>
                    <a:pt x="36" y="47"/>
                    <a:pt x="37" y="48"/>
                    <a:pt x="37" y="48"/>
                  </a:cubicBezTo>
                  <a:cubicBezTo>
                    <a:pt x="37" y="49"/>
                    <a:pt x="37" y="49"/>
                    <a:pt x="37" y="50"/>
                  </a:cubicBezTo>
                  <a:cubicBezTo>
                    <a:pt x="37" y="50"/>
                    <a:pt x="38" y="51"/>
                    <a:pt x="38" y="51"/>
                  </a:cubicBezTo>
                  <a:cubicBezTo>
                    <a:pt x="38" y="52"/>
                    <a:pt x="39" y="54"/>
                    <a:pt x="39" y="55"/>
                  </a:cubicBezTo>
                  <a:cubicBezTo>
                    <a:pt x="39" y="55"/>
                    <a:pt x="39" y="56"/>
                    <a:pt x="39" y="56"/>
                  </a:cubicBezTo>
                  <a:cubicBezTo>
                    <a:pt x="40" y="56"/>
                    <a:pt x="40" y="56"/>
                    <a:pt x="40" y="56"/>
                  </a:cubicBezTo>
                  <a:cubicBezTo>
                    <a:pt x="40" y="56"/>
                    <a:pt x="40" y="55"/>
                    <a:pt x="41" y="55"/>
                  </a:cubicBezTo>
                  <a:cubicBezTo>
                    <a:pt x="41" y="55"/>
                    <a:pt x="41" y="54"/>
                    <a:pt x="41" y="54"/>
                  </a:cubicBezTo>
                  <a:cubicBezTo>
                    <a:pt x="41" y="53"/>
                    <a:pt x="41" y="52"/>
                    <a:pt x="42" y="52"/>
                  </a:cubicBezTo>
                  <a:cubicBezTo>
                    <a:pt x="42" y="51"/>
                    <a:pt x="42" y="51"/>
                    <a:pt x="42" y="50"/>
                  </a:cubicBezTo>
                  <a:cubicBezTo>
                    <a:pt x="42" y="50"/>
                    <a:pt x="43" y="49"/>
                    <a:pt x="43" y="49"/>
                  </a:cubicBezTo>
                  <a:cubicBezTo>
                    <a:pt x="43" y="48"/>
                    <a:pt x="43" y="48"/>
                    <a:pt x="44" y="47"/>
                  </a:cubicBezTo>
                  <a:cubicBezTo>
                    <a:pt x="44" y="47"/>
                    <a:pt x="44" y="46"/>
                    <a:pt x="45" y="46"/>
                  </a:cubicBezTo>
                  <a:cubicBezTo>
                    <a:pt x="45" y="46"/>
                    <a:pt x="45" y="45"/>
                    <a:pt x="45" y="45"/>
                  </a:cubicBezTo>
                  <a:cubicBezTo>
                    <a:pt x="45" y="44"/>
                    <a:pt x="46" y="44"/>
                    <a:pt x="46" y="44"/>
                  </a:cubicBezTo>
                  <a:cubicBezTo>
                    <a:pt x="47" y="43"/>
                    <a:pt x="46" y="42"/>
                    <a:pt x="47" y="41"/>
                  </a:cubicBezTo>
                  <a:cubicBezTo>
                    <a:pt x="48" y="41"/>
                    <a:pt x="48" y="40"/>
                    <a:pt x="48" y="40"/>
                  </a:cubicBezTo>
                  <a:cubicBezTo>
                    <a:pt x="48" y="40"/>
                    <a:pt x="48" y="39"/>
                    <a:pt x="48" y="39"/>
                  </a:cubicBezTo>
                  <a:cubicBezTo>
                    <a:pt x="48" y="39"/>
                    <a:pt x="49" y="38"/>
                    <a:pt x="49" y="38"/>
                  </a:cubicBezTo>
                  <a:cubicBezTo>
                    <a:pt x="49" y="37"/>
                    <a:pt x="50" y="37"/>
                    <a:pt x="50" y="37"/>
                  </a:cubicBezTo>
                  <a:cubicBezTo>
                    <a:pt x="50" y="37"/>
                    <a:pt x="50" y="36"/>
                    <a:pt x="50" y="36"/>
                  </a:cubicBezTo>
                  <a:cubicBezTo>
                    <a:pt x="50" y="35"/>
                    <a:pt x="51" y="35"/>
                    <a:pt x="52" y="34"/>
                  </a:cubicBezTo>
                  <a:cubicBezTo>
                    <a:pt x="52" y="33"/>
                    <a:pt x="53" y="32"/>
                    <a:pt x="54" y="31"/>
                  </a:cubicBezTo>
                  <a:cubicBezTo>
                    <a:pt x="54" y="31"/>
                    <a:pt x="55" y="30"/>
                    <a:pt x="56" y="29"/>
                  </a:cubicBezTo>
                  <a:cubicBezTo>
                    <a:pt x="56" y="29"/>
                    <a:pt x="57" y="28"/>
                    <a:pt x="57" y="28"/>
                  </a:cubicBezTo>
                  <a:cubicBezTo>
                    <a:pt x="57" y="27"/>
                    <a:pt x="57" y="27"/>
                    <a:pt x="58" y="26"/>
                  </a:cubicBezTo>
                  <a:cubicBezTo>
                    <a:pt x="58" y="26"/>
                    <a:pt x="59" y="25"/>
                    <a:pt x="59" y="25"/>
                  </a:cubicBezTo>
                  <a:cubicBezTo>
                    <a:pt x="60" y="24"/>
                    <a:pt x="61" y="23"/>
                    <a:pt x="62" y="22"/>
                  </a:cubicBezTo>
                  <a:cubicBezTo>
                    <a:pt x="63" y="22"/>
                    <a:pt x="63" y="22"/>
                    <a:pt x="63" y="21"/>
                  </a:cubicBezTo>
                  <a:cubicBezTo>
                    <a:pt x="64" y="20"/>
                    <a:pt x="66" y="19"/>
                    <a:pt x="67" y="20"/>
                  </a:cubicBezTo>
                  <a:cubicBezTo>
                    <a:pt x="67" y="20"/>
                    <a:pt x="67" y="20"/>
                    <a:pt x="67" y="20"/>
                  </a:cubicBezTo>
                  <a:cubicBezTo>
                    <a:pt x="68" y="20"/>
                    <a:pt x="69" y="19"/>
                    <a:pt x="69" y="20"/>
                  </a:cubicBezTo>
                  <a:cubicBezTo>
                    <a:pt x="69" y="20"/>
                    <a:pt x="69" y="20"/>
                    <a:pt x="69" y="20"/>
                  </a:cubicBezTo>
                  <a:cubicBezTo>
                    <a:pt x="68" y="21"/>
                    <a:pt x="67" y="22"/>
                    <a:pt x="66" y="24"/>
                  </a:cubicBezTo>
                  <a:cubicBezTo>
                    <a:pt x="65" y="25"/>
                    <a:pt x="65" y="26"/>
                    <a:pt x="64" y="27"/>
                  </a:cubicBezTo>
                  <a:cubicBezTo>
                    <a:pt x="63" y="29"/>
                    <a:pt x="61" y="29"/>
                    <a:pt x="59" y="31"/>
                  </a:cubicBezTo>
                  <a:cubicBezTo>
                    <a:pt x="58" y="32"/>
                    <a:pt x="58" y="34"/>
                    <a:pt x="57" y="36"/>
                  </a:cubicBezTo>
                  <a:cubicBezTo>
                    <a:pt x="56" y="36"/>
                    <a:pt x="55" y="37"/>
                    <a:pt x="55" y="37"/>
                  </a:cubicBezTo>
                  <a:cubicBezTo>
                    <a:pt x="55" y="38"/>
                    <a:pt x="55" y="39"/>
                    <a:pt x="54" y="40"/>
                  </a:cubicBezTo>
                  <a:cubicBezTo>
                    <a:pt x="54" y="41"/>
                    <a:pt x="53" y="42"/>
                    <a:pt x="52" y="43"/>
                  </a:cubicBezTo>
                  <a:cubicBezTo>
                    <a:pt x="52" y="43"/>
                    <a:pt x="52" y="44"/>
                    <a:pt x="52" y="45"/>
                  </a:cubicBezTo>
                  <a:cubicBezTo>
                    <a:pt x="52" y="45"/>
                    <a:pt x="51" y="45"/>
                    <a:pt x="51" y="46"/>
                  </a:cubicBezTo>
                  <a:cubicBezTo>
                    <a:pt x="51" y="46"/>
                    <a:pt x="51" y="47"/>
                    <a:pt x="51" y="48"/>
                  </a:cubicBezTo>
                  <a:cubicBezTo>
                    <a:pt x="50" y="49"/>
                    <a:pt x="50" y="49"/>
                    <a:pt x="50" y="50"/>
                  </a:cubicBezTo>
                  <a:cubicBezTo>
                    <a:pt x="49" y="51"/>
                    <a:pt x="49" y="52"/>
                    <a:pt x="48" y="53"/>
                  </a:cubicBezTo>
                  <a:cubicBezTo>
                    <a:pt x="49" y="53"/>
                    <a:pt x="49" y="53"/>
                    <a:pt x="48" y="53"/>
                  </a:cubicBezTo>
                  <a:cubicBezTo>
                    <a:pt x="48" y="53"/>
                    <a:pt x="49" y="53"/>
                    <a:pt x="49" y="53"/>
                  </a:cubicBezTo>
                  <a:cubicBezTo>
                    <a:pt x="50" y="53"/>
                    <a:pt x="52" y="53"/>
                    <a:pt x="53" y="54"/>
                  </a:cubicBezTo>
                  <a:cubicBezTo>
                    <a:pt x="53" y="54"/>
                    <a:pt x="53" y="54"/>
                    <a:pt x="54" y="54"/>
                  </a:cubicBezTo>
                  <a:cubicBezTo>
                    <a:pt x="54" y="54"/>
                    <a:pt x="55" y="55"/>
                    <a:pt x="55" y="55"/>
                  </a:cubicBezTo>
                  <a:cubicBezTo>
                    <a:pt x="56" y="55"/>
                    <a:pt x="56" y="55"/>
                    <a:pt x="56" y="55"/>
                  </a:cubicBezTo>
                  <a:cubicBezTo>
                    <a:pt x="57" y="55"/>
                    <a:pt x="57" y="55"/>
                    <a:pt x="57" y="55"/>
                  </a:cubicBezTo>
                  <a:cubicBezTo>
                    <a:pt x="58" y="56"/>
                    <a:pt x="58" y="56"/>
                    <a:pt x="59" y="56"/>
                  </a:cubicBezTo>
                  <a:cubicBezTo>
                    <a:pt x="59" y="56"/>
                    <a:pt x="60" y="56"/>
                    <a:pt x="60" y="56"/>
                  </a:cubicBezTo>
                  <a:cubicBezTo>
                    <a:pt x="61" y="57"/>
                    <a:pt x="61" y="58"/>
                    <a:pt x="62" y="58"/>
                  </a:cubicBezTo>
                  <a:cubicBezTo>
                    <a:pt x="63" y="58"/>
                    <a:pt x="63" y="58"/>
                    <a:pt x="64" y="58"/>
                  </a:cubicBezTo>
                  <a:cubicBezTo>
                    <a:pt x="65" y="58"/>
                    <a:pt x="66" y="58"/>
                    <a:pt x="67" y="58"/>
                  </a:cubicBezTo>
                  <a:cubicBezTo>
                    <a:pt x="67" y="59"/>
                    <a:pt x="68" y="59"/>
                    <a:pt x="69" y="60"/>
                  </a:cubicBezTo>
                  <a:cubicBezTo>
                    <a:pt x="70" y="60"/>
                    <a:pt x="71" y="60"/>
                    <a:pt x="72" y="60"/>
                  </a:cubicBezTo>
                  <a:cubicBezTo>
                    <a:pt x="73" y="61"/>
                    <a:pt x="74" y="63"/>
                    <a:pt x="74" y="64"/>
                  </a:cubicBezTo>
                  <a:cubicBezTo>
                    <a:pt x="74" y="67"/>
                    <a:pt x="68" y="69"/>
                    <a:pt x="66" y="72"/>
                  </a:cubicBezTo>
                  <a:cubicBezTo>
                    <a:pt x="66" y="72"/>
                    <a:pt x="66" y="74"/>
                    <a:pt x="66" y="74"/>
                  </a:cubicBezTo>
                  <a:cubicBezTo>
                    <a:pt x="66" y="75"/>
                    <a:pt x="66" y="75"/>
                    <a:pt x="66" y="76"/>
                  </a:cubicBezTo>
                  <a:cubicBezTo>
                    <a:pt x="66" y="77"/>
                    <a:pt x="66" y="77"/>
                    <a:pt x="66" y="78"/>
                  </a:cubicBezTo>
                  <a:cubicBezTo>
                    <a:pt x="66" y="79"/>
                    <a:pt x="66" y="80"/>
                    <a:pt x="66" y="80"/>
                  </a:cubicBezTo>
                  <a:cubicBezTo>
                    <a:pt x="66" y="81"/>
                    <a:pt x="65" y="82"/>
                    <a:pt x="65" y="82"/>
                  </a:cubicBezTo>
                  <a:cubicBezTo>
                    <a:pt x="65" y="83"/>
                    <a:pt x="65" y="83"/>
                    <a:pt x="65" y="84"/>
                  </a:cubicBezTo>
                  <a:cubicBezTo>
                    <a:pt x="65" y="84"/>
                    <a:pt x="65" y="84"/>
                    <a:pt x="64" y="85"/>
                  </a:cubicBezTo>
                  <a:cubicBezTo>
                    <a:pt x="64" y="85"/>
                    <a:pt x="64" y="86"/>
                    <a:pt x="64" y="86"/>
                  </a:cubicBezTo>
                  <a:cubicBezTo>
                    <a:pt x="63" y="87"/>
                    <a:pt x="63" y="88"/>
                    <a:pt x="62" y="89"/>
                  </a:cubicBezTo>
                  <a:cubicBezTo>
                    <a:pt x="62" y="89"/>
                    <a:pt x="62" y="89"/>
                    <a:pt x="61" y="89"/>
                  </a:cubicBezTo>
                  <a:cubicBezTo>
                    <a:pt x="61" y="90"/>
                    <a:pt x="61" y="90"/>
                    <a:pt x="60" y="90"/>
                  </a:cubicBezTo>
                  <a:cubicBezTo>
                    <a:pt x="60" y="91"/>
                    <a:pt x="60" y="91"/>
                    <a:pt x="60" y="92"/>
                  </a:cubicBezTo>
                  <a:cubicBezTo>
                    <a:pt x="59" y="93"/>
                    <a:pt x="57" y="94"/>
                    <a:pt x="56" y="95"/>
                  </a:cubicBezTo>
                  <a:cubicBezTo>
                    <a:pt x="55" y="95"/>
                    <a:pt x="55" y="95"/>
                    <a:pt x="54" y="95"/>
                  </a:cubicBezTo>
                  <a:cubicBezTo>
                    <a:pt x="54" y="95"/>
                    <a:pt x="53" y="96"/>
                    <a:pt x="53" y="96"/>
                  </a:cubicBezTo>
                  <a:cubicBezTo>
                    <a:pt x="53" y="96"/>
                    <a:pt x="52" y="96"/>
                    <a:pt x="52" y="96"/>
                  </a:cubicBezTo>
                  <a:cubicBezTo>
                    <a:pt x="52" y="96"/>
                    <a:pt x="51" y="95"/>
                    <a:pt x="51" y="95"/>
                  </a:cubicBezTo>
                  <a:cubicBezTo>
                    <a:pt x="51" y="94"/>
                    <a:pt x="52" y="94"/>
                    <a:pt x="53" y="93"/>
                  </a:cubicBezTo>
                  <a:cubicBezTo>
                    <a:pt x="53" y="93"/>
                    <a:pt x="53" y="93"/>
                    <a:pt x="53" y="93"/>
                  </a:cubicBezTo>
                  <a:cubicBezTo>
                    <a:pt x="54" y="92"/>
                    <a:pt x="56" y="91"/>
                    <a:pt x="56" y="90"/>
                  </a:cubicBezTo>
                  <a:cubicBezTo>
                    <a:pt x="56" y="90"/>
                    <a:pt x="57" y="90"/>
                    <a:pt x="57" y="89"/>
                  </a:cubicBezTo>
                  <a:cubicBezTo>
                    <a:pt x="57" y="89"/>
                    <a:pt x="57" y="89"/>
                    <a:pt x="57" y="88"/>
                  </a:cubicBezTo>
                  <a:cubicBezTo>
                    <a:pt x="58" y="88"/>
                    <a:pt x="58" y="87"/>
                    <a:pt x="59" y="87"/>
                  </a:cubicBezTo>
                  <a:cubicBezTo>
                    <a:pt x="59" y="87"/>
                    <a:pt x="59" y="87"/>
                    <a:pt x="59" y="86"/>
                  </a:cubicBezTo>
                  <a:cubicBezTo>
                    <a:pt x="59" y="86"/>
                    <a:pt x="59" y="85"/>
                    <a:pt x="60" y="84"/>
                  </a:cubicBezTo>
                  <a:cubicBezTo>
                    <a:pt x="60" y="84"/>
                    <a:pt x="60" y="83"/>
                    <a:pt x="60" y="83"/>
                  </a:cubicBezTo>
                  <a:cubicBezTo>
                    <a:pt x="60" y="82"/>
                    <a:pt x="61" y="82"/>
                    <a:pt x="61" y="82"/>
                  </a:cubicBezTo>
                  <a:cubicBezTo>
                    <a:pt x="61" y="81"/>
                    <a:pt x="61" y="81"/>
                    <a:pt x="61" y="80"/>
                  </a:cubicBezTo>
                  <a:cubicBezTo>
                    <a:pt x="61" y="80"/>
                    <a:pt x="61" y="79"/>
                    <a:pt x="61" y="79"/>
                  </a:cubicBezTo>
                  <a:cubicBezTo>
                    <a:pt x="61" y="78"/>
                    <a:pt x="61" y="77"/>
                    <a:pt x="61" y="76"/>
                  </a:cubicBezTo>
                  <a:cubicBezTo>
                    <a:pt x="60" y="77"/>
                    <a:pt x="59" y="77"/>
                    <a:pt x="59" y="78"/>
                  </a:cubicBezTo>
                  <a:cubicBezTo>
                    <a:pt x="58" y="78"/>
                    <a:pt x="57" y="79"/>
                    <a:pt x="57" y="80"/>
                  </a:cubicBezTo>
                  <a:cubicBezTo>
                    <a:pt x="56" y="80"/>
                    <a:pt x="56" y="80"/>
                    <a:pt x="55" y="80"/>
                  </a:cubicBezTo>
                  <a:cubicBezTo>
                    <a:pt x="54" y="81"/>
                    <a:pt x="54" y="81"/>
                    <a:pt x="53" y="81"/>
                  </a:cubicBezTo>
                  <a:cubicBezTo>
                    <a:pt x="52" y="82"/>
                    <a:pt x="50" y="81"/>
                    <a:pt x="49" y="80"/>
                  </a:cubicBezTo>
                  <a:cubicBezTo>
                    <a:pt x="48" y="80"/>
                    <a:pt x="47" y="80"/>
                    <a:pt x="47" y="79"/>
                  </a:cubicBezTo>
                  <a:cubicBezTo>
                    <a:pt x="46" y="78"/>
                    <a:pt x="46" y="78"/>
                    <a:pt x="45" y="77"/>
                  </a:cubicBezTo>
                  <a:cubicBezTo>
                    <a:pt x="45" y="77"/>
                    <a:pt x="44" y="76"/>
                    <a:pt x="44" y="76"/>
                  </a:cubicBezTo>
                  <a:cubicBezTo>
                    <a:pt x="43" y="75"/>
                    <a:pt x="42" y="73"/>
                    <a:pt x="41" y="72"/>
                  </a:cubicBezTo>
                  <a:cubicBezTo>
                    <a:pt x="41" y="71"/>
                    <a:pt x="41" y="71"/>
                    <a:pt x="40" y="70"/>
                  </a:cubicBezTo>
                  <a:cubicBezTo>
                    <a:pt x="39" y="71"/>
                    <a:pt x="39" y="72"/>
                    <a:pt x="39" y="73"/>
                  </a:cubicBezTo>
                  <a:cubicBezTo>
                    <a:pt x="38" y="74"/>
                    <a:pt x="38" y="75"/>
                    <a:pt x="37" y="76"/>
                  </a:cubicBezTo>
                  <a:cubicBezTo>
                    <a:pt x="37" y="76"/>
                    <a:pt x="37" y="77"/>
                    <a:pt x="36" y="77"/>
                  </a:cubicBezTo>
                  <a:cubicBezTo>
                    <a:pt x="36" y="78"/>
                    <a:pt x="36" y="78"/>
                    <a:pt x="35" y="79"/>
                  </a:cubicBezTo>
                  <a:cubicBezTo>
                    <a:pt x="35" y="79"/>
                    <a:pt x="35" y="79"/>
                    <a:pt x="35" y="79"/>
                  </a:cubicBezTo>
                  <a:cubicBezTo>
                    <a:pt x="35" y="80"/>
                    <a:pt x="35" y="80"/>
                    <a:pt x="35" y="80"/>
                  </a:cubicBezTo>
                  <a:cubicBezTo>
                    <a:pt x="34" y="81"/>
                    <a:pt x="34" y="81"/>
                    <a:pt x="34" y="82"/>
                  </a:cubicBezTo>
                  <a:cubicBezTo>
                    <a:pt x="34" y="82"/>
                    <a:pt x="34" y="83"/>
                    <a:pt x="33" y="83"/>
                  </a:cubicBezTo>
                  <a:cubicBezTo>
                    <a:pt x="33" y="83"/>
                    <a:pt x="33" y="84"/>
                    <a:pt x="33" y="84"/>
                  </a:cubicBezTo>
                  <a:cubicBezTo>
                    <a:pt x="33" y="85"/>
                    <a:pt x="32" y="85"/>
                    <a:pt x="32" y="86"/>
                  </a:cubicBezTo>
                  <a:cubicBezTo>
                    <a:pt x="32" y="86"/>
                    <a:pt x="31" y="87"/>
                    <a:pt x="31" y="87"/>
                  </a:cubicBezTo>
                  <a:cubicBezTo>
                    <a:pt x="31" y="88"/>
                    <a:pt x="31" y="89"/>
                    <a:pt x="30" y="89"/>
                  </a:cubicBezTo>
                  <a:cubicBezTo>
                    <a:pt x="30" y="90"/>
                    <a:pt x="30" y="90"/>
                    <a:pt x="30" y="90"/>
                  </a:cubicBezTo>
                  <a:cubicBezTo>
                    <a:pt x="29" y="91"/>
                    <a:pt x="29" y="92"/>
                    <a:pt x="28" y="93"/>
                  </a:cubicBezTo>
                  <a:cubicBezTo>
                    <a:pt x="28" y="94"/>
                    <a:pt x="28" y="95"/>
                    <a:pt x="27" y="96"/>
                  </a:cubicBezTo>
                  <a:cubicBezTo>
                    <a:pt x="27" y="97"/>
                    <a:pt x="26" y="98"/>
                    <a:pt x="26" y="98"/>
                  </a:cubicBezTo>
                  <a:cubicBezTo>
                    <a:pt x="25" y="99"/>
                    <a:pt x="25" y="99"/>
                    <a:pt x="25" y="100"/>
                  </a:cubicBezTo>
                  <a:cubicBezTo>
                    <a:pt x="25" y="100"/>
                    <a:pt x="24" y="101"/>
                    <a:pt x="24" y="101"/>
                  </a:cubicBezTo>
                  <a:cubicBezTo>
                    <a:pt x="24" y="102"/>
                    <a:pt x="24" y="103"/>
                    <a:pt x="23" y="104"/>
                  </a:cubicBezTo>
                  <a:cubicBezTo>
                    <a:pt x="23" y="104"/>
                    <a:pt x="23" y="104"/>
                    <a:pt x="23" y="104"/>
                  </a:cubicBezTo>
                  <a:cubicBezTo>
                    <a:pt x="23" y="105"/>
                    <a:pt x="23" y="105"/>
                    <a:pt x="23" y="105"/>
                  </a:cubicBezTo>
                  <a:cubicBezTo>
                    <a:pt x="23" y="105"/>
                    <a:pt x="24" y="105"/>
                    <a:pt x="24" y="106"/>
                  </a:cubicBezTo>
                  <a:cubicBezTo>
                    <a:pt x="24" y="107"/>
                    <a:pt x="22" y="109"/>
                    <a:pt x="21" y="110"/>
                  </a:cubicBezTo>
                  <a:cubicBezTo>
                    <a:pt x="20" y="110"/>
                    <a:pt x="19" y="112"/>
                    <a:pt x="18" y="111"/>
                  </a:cubicBezTo>
                  <a:cubicBezTo>
                    <a:pt x="17" y="110"/>
                    <a:pt x="16" y="108"/>
                    <a:pt x="17" y="107"/>
                  </a:cubicBezTo>
                  <a:cubicBezTo>
                    <a:pt x="17" y="106"/>
                    <a:pt x="17" y="106"/>
                    <a:pt x="17" y="105"/>
                  </a:cubicBezTo>
                  <a:cubicBezTo>
                    <a:pt x="17" y="105"/>
                    <a:pt x="17" y="104"/>
                    <a:pt x="17" y="104"/>
                  </a:cubicBezTo>
                  <a:cubicBezTo>
                    <a:pt x="18" y="103"/>
                    <a:pt x="19" y="102"/>
                    <a:pt x="18" y="101"/>
                  </a:cubicBezTo>
                  <a:cubicBezTo>
                    <a:pt x="19" y="101"/>
                    <a:pt x="19" y="100"/>
                    <a:pt x="20" y="100"/>
                  </a:cubicBezTo>
                  <a:cubicBezTo>
                    <a:pt x="20" y="100"/>
                    <a:pt x="20" y="99"/>
                    <a:pt x="20" y="99"/>
                  </a:cubicBezTo>
                  <a:cubicBezTo>
                    <a:pt x="20" y="98"/>
                    <a:pt x="20" y="98"/>
                    <a:pt x="21" y="98"/>
                  </a:cubicBezTo>
                  <a:cubicBezTo>
                    <a:pt x="21" y="97"/>
                    <a:pt x="21" y="97"/>
                    <a:pt x="21" y="97"/>
                  </a:cubicBezTo>
                  <a:cubicBezTo>
                    <a:pt x="21" y="97"/>
                    <a:pt x="21" y="96"/>
                    <a:pt x="21" y="96"/>
                  </a:cubicBezTo>
                  <a:cubicBezTo>
                    <a:pt x="21" y="95"/>
                    <a:pt x="22" y="95"/>
                    <a:pt x="22" y="95"/>
                  </a:cubicBezTo>
                  <a:cubicBezTo>
                    <a:pt x="22" y="94"/>
                    <a:pt x="22" y="94"/>
                    <a:pt x="22" y="94"/>
                  </a:cubicBezTo>
                  <a:cubicBezTo>
                    <a:pt x="22" y="93"/>
                    <a:pt x="23" y="93"/>
                    <a:pt x="23" y="93"/>
                  </a:cubicBezTo>
                  <a:cubicBezTo>
                    <a:pt x="23" y="92"/>
                    <a:pt x="23" y="91"/>
                    <a:pt x="23" y="91"/>
                  </a:cubicBezTo>
                  <a:cubicBezTo>
                    <a:pt x="23" y="90"/>
                    <a:pt x="24" y="90"/>
                    <a:pt x="24" y="90"/>
                  </a:cubicBezTo>
                  <a:cubicBezTo>
                    <a:pt x="24" y="89"/>
                    <a:pt x="24" y="89"/>
                    <a:pt x="24" y="88"/>
                  </a:cubicBezTo>
                  <a:cubicBezTo>
                    <a:pt x="25" y="88"/>
                    <a:pt x="25" y="87"/>
                    <a:pt x="25" y="87"/>
                  </a:cubicBezTo>
                  <a:cubicBezTo>
                    <a:pt x="25" y="86"/>
                    <a:pt x="26" y="85"/>
                    <a:pt x="26" y="85"/>
                  </a:cubicBezTo>
                  <a:cubicBezTo>
                    <a:pt x="26" y="84"/>
                    <a:pt x="26" y="84"/>
                    <a:pt x="26" y="84"/>
                  </a:cubicBezTo>
                  <a:cubicBezTo>
                    <a:pt x="26" y="83"/>
                    <a:pt x="26" y="83"/>
                    <a:pt x="27" y="82"/>
                  </a:cubicBezTo>
                  <a:cubicBezTo>
                    <a:pt x="27" y="81"/>
                    <a:pt x="27" y="81"/>
                    <a:pt x="28" y="80"/>
                  </a:cubicBezTo>
                  <a:cubicBezTo>
                    <a:pt x="28" y="80"/>
                    <a:pt x="28" y="79"/>
                    <a:pt x="28" y="79"/>
                  </a:cubicBezTo>
                  <a:cubicBezTo>
                    <a:pt x="28" y="78"/>
                    <a:pt x="29" y="77"/>
                    <a:pt x="28" y="76"/>
                  </a:cubicBezTo>
                  <a:cubicBezTo>
                    <a:pt x="29" y="76"/>
                    <a:pt x="29" y="76"/>
                    <a:pt x="29" y="75"/>
                  </a:cubicBezTo>
                  <a:cubicBezTo>
                    <a:pt x="30" y="75"/>
                    <a:pt x="30" y="75"/>
                    <a:pt x="30" y="75"/>
                  </a:cubicBezTo>
                  <a:cubicBezTo>
                    <a:pt x="30" y="75"/>
                    <a:pt x="30" y="75"/>
                    <a:pt x="30" y="75"/>
                  </a:cubicBezTo>
                  <a:cubicBezTo>
                    <a:pt x="30" y="73"/>
                    <a:pt x="31" y="73"/>
                    <a:pt x="31" y="72"/>
                  </a:cubicBezTo>
                  <a:cubicBezTo>
                    <a:pt x="31" y="71"/>
                    <a:pt x="32" y="71"/>
                    <a:pt x="32" y="70"/>
                  </a:cubicBezTo>
                  <a:cubicBezTo>
                    <a:pt x="32" y="70"/>
                    <a:pt x="33" y="69"/>
                    <a:pt x="33" y="69"/>
                  </a:cubicBezTo>
                  <a:cubicBezTo>
                    <a:pt x="33" y="68"/>
                    <a:pt x="33" y="68"/>
                    <a:pt x="33" y="67"/>
                  </a:cubicBezTo>
                  <a:cubicBezTo>
                    <a:pt x="34" y="67"/>
                    <a:pt x="34" y="67"/>
                    <a:pt x="34" y="66"/>
                  </a:cubicBezTo>
                  <a:cubicBezTo>
                    <a:pt x="35" y="66"/>
                    <a:pt x="35" y="65"/>
                    <a:pt x="35" y="65"/>
                  </a:cubicBezTo>
                  <a:cubicBezTo>
                    <a:pt x="35" y="64"/>
                    <a:pt x="36" y="64"/>
                    <a:pt x="36" y="63"/>
                  </a:cubicBezTo>
                  <a:cubicBezTo>
                    <a:pt x="36" y="63"/>
                    <a:pt x="36" y="63"/>
                    <a:pt x="36" y="63"/>
                  </a:cubicBezTo>
                  <a:cubicBezTo>
                    <a:pt x="36" y="63"/>
                    <a:pt x="36" y="63"/>
                    <a:pt x="36" y="62"/>
                  </a:cubicBezTo>
                  <a:cubicBezTo>
                    <a:pt x="36" y="62"/>
                    <a:pt x="36" y="62"/>
                    <a:pt x="36" y="61"/>
                  </a:cubicBezTo>
                  <a:cubicBezTo>
                    <a:pt x="36" y="59"/>
                    <a:pt x="35" y="57"/>
                    <a:pt x="34" y="55"/>
                  </a:cubicBezTo>
                  <a:cubicBezTo>
                    <a:pt x="34" y="55"/>
                    <a:pt x="33" y="54"/>
                    <a:pt x="33" y="54"/>
                  </a:cubicBezTo>
                  <a:cubicBezTo>
                    <a:pt x="33" y="52"/>
                    <a:pt x="32" y="51"/>
                    <a:pt x="31" y="50"/>
                  </a:cubicBezTo>
                  <a:cubicBezTo>
                    <a:pt x="31" y="50"/>
                    <a:pt x="31" y="49"/>
                    <a:pt x="31" y="48"/>
                  </a:cubicBezTo>
                  <a:cubicBezTo>
                    <a:pt x="31" y="48"/>
                    <a:pt x="30" y="47"/>
                    <a:pt x="30" y="46"/>
                  </a:cubicBezTo>
                  <a:cubicBezTo>
                    <a:pt x="30" y="46"/>
                    <a:pt x="30" y="46"/>
                    <a:pt x="30" y="46"/>
                  </a:cubicBezTo>
                  <a:cubicBezTo>
                    <a:pt x="30" y="45"/>
                    <a:pt x="30" y="44"/>
                    <a:pt x="29" y="44"/>
                  </a:cubicBezTo>
                  <a:cubicBezTo>
                    <a:pt x="29" y="43"/>
                    <a:pt x="29" y="43"/>
                    <a:pt x="28" y="42"/>
                  </a:cubicBezTo>
                  <a:cubicBezTo>
                    <a:pt x="28" y="42"/>
                    <a:pt x="28" y="41"/>
                    <a:pt x="28" y="41"/>
                  </a:cubicBezTo>
                  <a:cubicBezTo>
                    <a:pt x="27" y="40"/>
                    <a:pt x="25" y="40"/>
                    <a:pt x="24" y="40"/>
                  </a:cubicBezTo>
                  <a:cubicBezTo>
                    <a:pt x="24" y="40"/>
                    <a:pt x="24" y="40"/>
                    <a:pt x="23" y="39"/>
                  </a:cubicBezTo>
                  <a:cubicBezTo>
                    <a:pt x="23" y="40"/>
                    <a:pt x="23" y="40"/>
                    <a:pt x="23" y="41"/>
                  </a:cubicBezTo>
                  <a:cubicBezTo>
                    <a:pt x="23" y="41"/>
                    <a:pt x="23" y="42"/>
                    <a:pt x="23" y="42"/>
                  </a:cubicBezTo>
                  <a:cubicBezTo>
                    <a:pt x="23" y="43"/>
                    <a:pt x="23" y="43"/>
                    <a:pt x="23" y="44"/>
                  </a:cubicBezTo>
                  <a:cubicBezTo>
                    <a:pt x="23" y="44"/>
                    <a:pt x="23" y="44"/>
                    <a:pt x="23" y="45"/>
                  </a:cubicBezTo>
                  <a:cubicBezTo>
                    <a:pt x="23" y="45"/>
                    <a:pt x="23" y="46"/>
                    <a:pt x="23" y="46"/>
                  </a:cubicBezTo>
                  <a:cubicBezTo>
                    <a:pt x="23" y="48"/>
                    <a:pt x="23" y="50"/>
                    <a:pt x="23" y="52"/>
                  </a:cubicBezTo>
                  <a:cubicBezTo>
                    <a:pt x="23" y="53"/>
                    <a:pt x="23" y="53"/>
                    <a:pt x="23" y="54"/>
                  </a:cubicBezTo>
                  <a:cubicBezTo>
                    <a:pt x="23" y="54"/>
                    <a:pt x="23" y="55"/>
                    <a:pt x="24" y="55"/>
                  </a:cubicBezTo>
                  <a:cubicBezTo>
                    <a:pt x="24" y="56"/>
                    <a:pt x="23" y="57"/>
                    <a:pt x="23" y="58"/>
                  </a:cubicBezTo>
                  <a:cubicBezTo>
                    <a:pt x="23" y="59"/>
                    <a:pt x="23" y="61"/>
                    <a:pt x="24" y="62"/>
                  </a:cubicBezTo>
                  <a:cubicBezTo>
                    <a:pt x="24" y="62"/>
                    <a:pt x="24" y="63"/>
                    <a:pt x="24" y="63"/>
                  </a:cubicBezTo>
                  <a:cubicBezTo>
                    <a:pt x="24" y="64"/>
                    <a:pt x="23" y="65"/>
                    <a:pt x="23" y="67"/>
                  </a:cubicBezTo>
                  <a:cubicBezTo>
                    <a:pt x="23" y="67"/>
                    <a:pt x="24" y="68"/>
                    <a:pt x="24" y="68"/>
                  </a:cubicBezTo>
                  <a:cubicBezTo>
                    <a:pt x="24" y="69"/>
                    <a:pt x="23" y="69"/>
                    <a:pt x="23" y="70"/>
                  </a:cubicBezTo>
                  <a:cubicBezTo>
                    <a:pt x="23" y="71"/>
                    <a:pt x="23" y="71"/>
                    <a:pt x="22" y="72"/>
                  </a:cubicBezTo>
                  <a:cubicBezTo>
                    <a:pt x="22" y="73"/>
                    <a:pt x="22" y="74"/>
                    <a:pt x="21" y="75"/>
                  </a:cubicBezTo>
                  <a:cubicBezTo>
                    <a:pt x="21" y="75"/>
                    <a:pt x="21" y="76"/>
                    <a:pt x="20" y="77"/>
                  </a:cubicBezTo>
                  <a:cubicBezTo>
                    <a:pt x="19" y="77"/>
                    <a:pt x="18" y="77"/>
                    <a:pt x="17" y="77"/>
                  </a:cubicBezTo>
                  <a:cubicBezTo>
                    <a:pt x="16" y="77"/>
                    <a:pt x="16" y="77"/>
                    <a:pt x="15" y="77"/>
                  </a:cubicBezTo>
                  <a:cubicBezTo>
                    <a:pt x="14" y="77"/>
                    <a:pt x="13" y="78"/>
                    <a:pt x="12" y="77"/>
                  </a:cubicBezTo>
                  <a:cubicBezTo>
                    <a:pt x="11" y="77"/>
                    <a:pt x="10" y="75"/>
                    <a:pt x="10" y="74"/>
                  </a:cubicBezTo>
                  <a:cubicBezTo>
                    <a:pt x="10" y="74"/>
                    <a:pt x="10" y="74"/>
                    <a:pt x="10" y="73"/>
                  </a:cubicBezTo>
                  <a:cubicBezTo>
                    <a:pt x="9" y="73"/>
                    <a:pt x="9" y="72"/>
                    <a:pt x="9" y="72"/>
                  </a:cubicBezTo>
                  <a:cubicBezTo>
                    <a:pt x="8" y="71"/>
                    <a:pt x="8" y="70"/>
                    <a:pt x="8" y="69"/>
                  </a:cubicBezTo>
                  <a:cubicBezTo>
                    <a:pt x="8" y="69"/>
                    <a:pt x="7" y="68"/>
                    <a:pt x="7" y="67"/>
                  </a:cubicBezTo>
                  <a:cubicBezTo>
                    <a:pt x="6" y="66"/>
                    <a:pt x="6" y="66"/>
                    <a:pt x="6" y="65"/>
                  </a:cubicBezTo>
                  <a:cubicBezTo>
                    <a:pt x="5" y="64"/>
                    <a:pt x="5" y="63"/>
                    <a:pt x="5" y="62"/>
                  </a:cubicBezTo>
                  <a:cubicBezTo>
                    <a:pt x="4" y="61"/>
                    <a:pt x="4" y="60"/>
                    <a:pt x="4" y="60"/>
                  </a:cubicBezTo>
                  <a:cubicBezTo>
                    <a:pt x="3" y="59"/>
                    <a:pt x="3" y="58"/>
                    <a:pt x="2" y="57"/>
                  </a:cubicBezTo>
                  <a:cubicBezTo>
                    <a:pt x="2" y="56"/>
                    <a:pt x="2" y="55"/>
                    <a:pt x="2" y="54"/>
                  </a:cubicBezTo>
                  <a:cubicBezTo>
                    <a:pt x="2" y="53"/>
                    <a:pt x="1" y="53"/>
                    <a:pt x="1" y="52"/>
                  </a:cubicBezTo>
                  <a:cubicBezTo>
                    <a:pt x="1" y="52"/>
                    <a:pt x="1" y="51"/>
                    <a:pt x="1" y="51"/>
                  </a:cubicBezTo>
                  <a:cubicBezTo>
                    <a:pt x="1" y="50"/>
                    <a:pt x="1" y="48"/>
                    <a:pt x="0" y="47"/>
                  </a:cubicBezTo>
                  <a:cubicBezTo>
                    <a:pt x="0" y="46"/>
                    <a:pt x="0" y="45"/>
                    <a:pt x="0" y="44"/>
                  </a:cubicBezTo>
                  <a:cubicBezTo>
                    <a:pt x="0" y="44"/>
                    <a:pt x="0" y="44"/>
                    <a:pt x="0" y="43"/>
                  </a:cubicBezTo>
                  <a:cubicBezTo>
                    <a:pt x="0" y="43"/>
                    <a:pt x="0" y="42"/>
                    <a:pt x="0" y="42"/>
                  </a:cubicBezTo>
                  <a:cubicBezTo>
                    <a:pt x="0" y="41"/>
                    <a:pt x="0" y="41"/>
                    <a:pt x="0" y="40"/>
                  </a:cubicBezTo>
                  <a:cubicBezTo>
                    <a:pt x="0" y="40"/>
                    <a:pt x="0" y="39"/>
                    <a:pt x="0" y="39"/>
                  </a:cubicBezTo>
                  <a:cubicBezTo>
                    <a:pt x="1" y="39"/>
                    <a:pt x="1" y="38"/>
                    <a:pt x="2" y="39"/>
                  </a:cubicBezTo>
                  <a:cubicBezTo>
                    <a:pt x="4" y="40"/>
                    <a:pt x="4" y="43"/>
                    <a:pt x="5" y="44"/>
                  </a:cubicBezTo>
                  <a:cubicBezTo>
                    <a:pt x="6" y="45"/>
                    <a:pt x="7" y="47"/>
                    <a:pt x="8" y="48"/>
                  </a:cubicBezTo>
                  <a:cubicBezTo>
                    <a:pt x="8" y="48"/>
                    <a:pt x="8" y="49"/>
                    <a:pt x="8" y="49"/>
                  </a:cubicBezTo>
                  <a:cubicBezTo>
                    <a:pt x="9" y="50"/>
                    <a:pt x="9" y="50"/>
                    <a:pt x="10" y="51"/>
                  </a:cubicBezTo>
                  <a:cubicBezTo>
                    <a:pt x="11" y="52"/>
                    <a:pt x="11" y="53"/>
                    <a:pt x="12" y="54"/>
                  </a:cubicBezTo>
                  <a:cubicBezTo>
                    <a:pt x="12" y="55"/>
                    <a:pt x="12" y="56"/>
                    <a:pt x="13" y="56"/>
                  </a:cubicBezTo>
                  <a:cubicBezTo>
                    <a:pt x="13" y="56"/>
                    <a:pt x="13" y="56"/>
                    <a:pt x="13" y="56"/>
                  </a:cubicBezTo>
                  <a:cubicBezTo>
                    <a:pt x="13" y="55"/>
                    <a:pt x="13" y="55"/>
                    <a:pt x="13" y="55"/>
                  </a:cubicBezTo>
                  <a:cubicBezTo>
                    <a:pt x="13" y="54"/>
                    <a:pt x="13" y="54"/>
                    <a:pt x="13" y="54"/>
                  </a:cubicBezTo>
                  <a:cubicBezTo>
                    <a:pt x="13" y="53"/>
                    <a:pt x="13" y="53"/>
                    <a:pt x="13" y="53"/>
                  </a:cubicBezTo>
                  <a:cubicBezTo>
                    <a:pt x="13" y="52"/>
                    <a:pt x="13" y="51"/>
                    <a:pt x="13" y="51"/>
                  </a:cubicBezTo>
                  <a:cubicBezTo>
                    <a:pt x="13" y="50"/>
                    <a:pt x="13" y="50"/>
                    <a:pt x="13" y="49"/>
                  </a:cubicBezTo>
                  <a:cubicBezTo>
                    <a:pt x="13" y="49"/>
                    <a:pt x="13" y="48"/>
                    <a:pt x="13" y="48"/>
                  </a:cubicBezTo>
                  <a:cubicBezTo>
                    <a:pt x="14" y="46"/>
                    <a:pt x="14" y="45"/>
                    <a:pt x="14" y="43"/>
                  </a:cubicBezTo>
                  <a:cubicBezTo>
                    <a:pt x="14" y="42"/>
                    <a:pt x="14" y="41"/>
                    <a:pt x="14" y="39"/>
                  </a:cubicBezTo>
                  <a:cubicBezTo>
                    <a:pt x="14" y="39"/>
                    <a:pt x="14" y="38"/>
                    <a:pt x="14" y="38"/>
                  </a:cubicBezTo>
                  <a:cubicBezTo>
                    <a:pt x="14" y="37"/>
                    <a:pt x="14" y="37"/>
                    <a:pt x="15" y="37"/>
                  </a:cubicBezTo>
                  <a:cubicBezTo>
                    <a:pt x="15" y="37"/>
                    <a:pt x="15" y="36"/>
                    <a:pt x="15" y="35"/>
                  </a:cubicBezTo>
                  <a:cubicBezTo>
                    <a:pt x="15" y="35"/>
                    <a:pt x="15" y="35"/>
                    <a:pt x="15" y="35"/>
                  </a:cubicBezTo>
                  <a:cubicBezTo>
                    <a:pt x="15" y="34"/>
                    <a:pt x="12" y="31"/>
                    <a:pt x="11" y="31"/>
                  </a:cubicBezTo>
                  <a:cubicBezTo>
                    <a:pt x="11" y="30"/>
                    <a:pt x="10" y="30"/>
                    <a:pt x="10" y="30"/>
                  </a:cubicBezTo>
                  <a:cubicBezTo>
                    <a:pt x="9" y="30"/>
                    <a:pt x="9" y="29"/>
                    <a:pt x="9" y="28"/>
                  </a:cubicBezTo>
                  <a:cubicBezTo>
                    <a:pt x="8" y="27"/>
                    <a:pt x="8" y="26"/>
                    <a:pt x="7" y="25"/>
                  </a:cubicBezTo>
                  <a:cubicBezTo>
                    <a:pt x="7" y="25"/>
                    <a:pt x="7" y="24"/>
                    <a:pt x="6" y="23"/>
                  </a:cubicBezTo>
                  <a:cubicBezTo>
                    <a:pt x="6" y="22"/>
                    <a:pt x="4" y="21"/>
                    <a:pt x="4" y="20"/>
                  </a:cubicBezTo>
                  <a:cubicBezTo>
                    <a:pt x="4" y="20"/>
                    <a:pt x="4" y="19"/>
                    <a:pt x="4" y="19"/>
                  </a:cubicBezTo>
                  <a:cubicBezTo>
                    <a:pt x="4" y="18"/>
                    <a:pt x="4" y="18"/>
                    <a:pt x="3" y="17"/>
                  </a:cubicBezTo>
                  <a:cubicBezTo>
                    <a:pt x="3" y="16"/>
                    <a:pt x="3" y="16"/>
                    <a:pt x="3" y="15"/>
                  </a:cubicBezTo>
                  <a:cubicBezTo>
                    <a:pt x="3" y="15"/>
                    <a:pt x="3" y="15"/>
                    <a:pt x="3" y="14"/>
                  </a:cubicBezTo>
                  <a:cubicBezTo>
                    <a:pt x="3" y="14"/>
                    <a:pt x="3" y="13"/>
                    <a:pt x="2" y="13"/>
                  </a:cubicBezTo>
                  <a:cubicBezTo>
                    <a:pt x="2" y="13"/>
                    <a:pt x="2" y="12"/>
                    <a:pt x="2" y="12"/>
                  </a:cubicBezTo>
                  <a:cubicBezTo>
                    <a:pt x="2" y="12"/>
                    <a:pt x="2" y="11"/>
                    <a:pt x="2" y="11"/>
                  </a:cubicBezTo>
                  <a:cubicBezTo>
                    <a:pt x="2" y="11"/>
                    <a:pt x="2" y="10"/>
                    <a:pt x="2" y="10"/>
                  </a:cubicBezTo>
                  <a:cubicBezTo>
                    <a:pt x="2" y="9"/>
                    <a:pt x="2" y="8"/>
                    <a:pt x="2" y="8"/>
                  </a:cubicBezTo>
                  <a:cubicBezTo>
                    <a:pt x="2" y="7"/>
                    <a:pt x="2" y="7"/>
                    <a:pt x="2" y="7"/>
                  </a:cubicBezTo>
                  <a:cubicBezTo>
                    <a:pt x="2" y="6"/>
                    <a:pt x="2" y="6"/>
                    <a:pt x="2" y="5"/>
                  </a:cubicBezTo>
                  <a:cubicBezTo>
                    <a:pt x="2" y="5"/>
                    <a:pt x="2" y="5"/>
                    <a:pt x="2" y="5"/>
                  </a:cubicBezTo>
                  <a:cubicBezTo>
                    <a:pt x="3" y="4"/>
                    <a:pt x="3" y="4"/>
                    <a:pt x="3" y="3"/>
                  </a:cubicBezTo>
                  <a:cubicBezTo>
                    <a:pt x="3"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2" name="Freeform 10"/>
            <p:cNvSpPr>
              <a:spLocks noEditPoints="1"/>
            </p:cNvSpPr>
            <p:nvPr/>
          </p:nvSpPr>
          <p:spPr bwMode="auto">
            <a:xfrm>
              <a:off x="6569075" y="2411413"/>
              <a:ext cx="277813" cy="306388"/>
            </a:xfrm>
            <a:custGeom>
              <a:avLst/>
              <a:gdLst>
                <a:gd name="T0" fmla="*/ 16 w 102"/>
                <a:gd name="T1" fmla="*/ 44 h 112"/>
                <a:gd name="T2" fmla="*/ 74 w 102"/>
                <a:gd name="T3" fmla="*/ 56 h 112"/>
                <a:gd name="T4" fmla="*/ 71 w 102"/>
                <a:gd name="T5" fmla="*/ 62 h 112"/>
                <a:gd name="T6" fmla="*/ 78 w 102"/>
                <a:gd name="T7" fmla="*/ 59 h 112"/>
                <a:gd name="T8" fmla="*/ 61 w 102"/>
                <a:gd name="T9" fmla="*/ 14 h 112"/>
                <a:gd name="T10" fmla="*/ 96 w 102"/>
                <a:gd name="T11" fmla="*/ 19 h 112"/>
                <a:gd name="T12" fmla="*/ 97 w 102"/>
                <a:gd name="T13" fmla="*/ 24 h 112"/>
                <a:gd name="T14" fmla="*/ 93 w 102"/>
                <a:gd name="T15" fmla="*/ 31 h 112"/>
                <a:gd name="T16" fmla="*/ 96 w 102"/>
                <a:gd name="T17" fmla="*/ 33 h 112"/>
                <a:gd name="T18" fmla="*/ 97 w 102"/>
                <a:gd name="T19" fmla="*/ 40 h 112"/>
                <a:gd name="T20" fmla="*/ 86 w 102"/>
                <a:gd name="T21" fmla="*/ 42 h 112"/>
                <a:gd name="T22" fmla="*/ 78 w 102"/>
                <a:gd name="T23" fmla="*/ 43 h 112"/>
                <a:gd name="T24" fmla="*/ 70 w 102"/>
                <a:gd name="T25" fmla="*/ 49 h 112"/>
                <a:gd name="T26" fmla="*/ 86 w 102"/>
                <a:gd name="T27" fmla="*/ 54 h 112"/>
                <a:gd name="T28" fmla="*/ 84 w 102"/>
                <a:gd name="T29" fmla="*/ 64 h 112"/>
                <a:gd name="T30" fmla="*/ 75 w 102"/>
                <a:gd name="T31" fmla="*/ 70 h 112"/>
                <a:gd name="T32" fmla="*/ 76 w 102"/>
                <a:gd name="T33" fmla="*/ 76 h 112"/>
                <a:gd name="T34" fmla="*/ 78 w 102"/>
                <a:gd name="T35" fmla="*/ 87 h 112"/>
                <a:gd name="T36" fmla="*/ 81 w 102"/>
                <a:gd name="T37" fmla="*/ 94 h 112"/>
                <a:gd name="T38" fmla="*/ 77 w 102"/>
                <a:gd name="T39" fmla="*/ 109 h 112"/>
                <a:gd name="T40" fmla="*/ 76 w 102"/>
                <a:gd name="T41" fmla="*/ 111 h 112"/>
                <a:gd name="T42" fmla="*/ 71 w 102"/>
                <a:gd name="T43" fmla="*/ 99 h 112"/>
                <a:gd name="T44" fmla="*/ 68 w 102"/>
                <a:gd name="T45" fmla="*/ 80 h 112"/>
                <a:gd name="T46" fmla="*/ 68 w 102"/>
                <a:gd name="T47" fmla="*/ 76 h 112"/>
                <a:gd name="T48" fmla="*/ 59 w 102"/>
                <a:gd name="T49" fmla="*/ 72 h 112"/>
                <a:gd name="T50" fmla="*/ 39 w 102"/>
                <a:gd name="T51" fmla="*/ 62 h 112"/>
                <a:gd name="T52" fmla="*/ 45 w 102"/>
                <a:gd name="T53" fmla="*/ 54 h 112"/>
                <a:gd name="T54" fmla="*/ 54 w 102"/>
                <a:gd name="T55" fmla="*/ 66 h 112"/>
                <a:gd name="T56" fmla="*/ 64 w 102"/>
                <a:gd name="T57" fmla="*/ 63 h 112"/>
                <a:gd name="T58" fmla="*/ 54 w 102"/>
                <a:gd name="T59" fmla="*/ 50 h 112"/>
                <a:gd name="T60" fmla="*/ 64 w 102"/>
                <a:gd name="T61" fmla="*/ 43 h 112"/>
                <a:gd name="T62" fmla="*/ 58 w 102"/>
                <a:gd name="T63" fmla="*/ 40 h 112"/>
                <a:gd name="T64" fmla="*/ 45 w 102"/>
                <a:gd name="T65" fmla="*/ 38 h 112"/>
                <a:gd name="T66" fmla="*/ 30 w 102"/>
                <a:gd name="T67" fmla="*/ 41 h 112"/>
                <a:gd name="T68" fmla="*/ 18 w 102"/>
                <a:gd name="T69" fmla="*/ 54 h 112"/>
                <a:gd name="T70" fmla="*/ 10 w 102"/>
                <a:gd name="T71" fmla="*/ 57 h 112"/>
                <a:gd name="T72" fmla="*/ 10 w 102"/>
                <a:gd name="T73" fmla="*/ 46 h 112"/>
                <a:gd name="T74" fmla="*/ 10 w 102"/>
                <a:gd name="T75" fmla="*/ 38 h 112"/>
                <a:gd name="T76" fmla="*/ 4 w 102"/>
                <a:gd name="T77" fmla="*/ 34 h 112"/>
                <a:gd name="T78" fmla="*/ 2 w 102"/>
                <a:gd name="T79" fmla="*/ 25 h 112"/>
                <a:gd name="T80" fmla="*/ 17 w 102"/>
                <a:gd name="T81" fmla="*/ 28 h 112"/>
                <a:gd name="T82" fmla="*/ 26 w 102"/>
                <a:gd name="T83" fmla="*/ 29 h 112"/>
                <a:gd name="T84" fmla="*/ 36 w 102"/>
                <a:gd name="T85" fmla="*/ 27 h 112"/>
                <a:gd name="T86" fmla="*/ 35 w 102"/>
                <a:gd name="T87" fmla="*/ 20 h 112"/>
                <a:gd name="T88" fmla="*/ 30 w 102"/>
                <a:gd name="T89" fmla="*/ 12 h 112"/>
                <a:gd name="T90" fmla="*/ 40 w 102"/>
                <a:gd name="T91" fmla="*/ 13 h 112"/>
                <a:gd name="T92" fmla="*/ 48 w 102"/>
                <a:gd name="T93" fmla="*/ 14 h 112"/>
                <a:gd name="T94" fmla="*/ 63 w 102"/>
                <a:gd name="T95" fmla="*/ 4 h 112"/>
                <a:gd name="T96" fmla="*/ 71 w 102"/>
                <a:gd name="T97" fmla="*/ 0 h 112"/>
                <a:gd name="T98" fmla="*/ 72 w 102"/>
                <a:gd name="T99" fmla="*/ 12 h 112"/>
                <a:gd name="T100" fmla="*/ 72 w 102"/>
                <a:gd name="T101" fmla="*/ 14 h 112"/>
                <a:gd name="T102" fmla="*/ 68 w 102"/>
                <a:gd name="T103" fmla="*/ 21 h 112"/>
                <a:gd name="T104" fmla="*/ 52 w 102"/>
                <a:gd name="T105" fmla="*/ 25 h 112"/>
                <a:gd name="T106" fmla="*/ 49 w 102"/>
                <a:gd name="T107" fmla="*/ 31 h 112"/>
                <a:gd name="T108" fmla="*/ 58 w 102"/>
                <a:gd name="T109" fmla="*/ 32 h 112"/>
                <a:gd name="T110" fmla="*/ 72 w 102"/>
                <a:gd name="T111" fmla="*/ 32 h 112"/>
                <a:gd name="T112" fmla="*/ 83 w 102"/>
                <a:gd name="T113" fmla="*/ 28 h 112"/>
                <a:gd name="T114" fmla="*/ 94 w 102"/>
                <a:gd name="T115"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2">
                  <a:moveTo>
                    <a:pt x="7" y="29"/>
                  </a:moveTo>
                  <a:cubicBezTo>
                    <a:pt x="7" y="29"/>
                    <a:pt x="7" y="29"/>
                    <a:pt x="7" y="29"/>
                  </a:cubicBezTo>
                  <a:cubicBezTo>
                    <a:pt x="7" y="29"/>
                    <a:pt x="7" y="29"/>
                    <a:pt x="7" y="29"/>
                  </a:cubicBezTo>
                  <a:close/>
                  <a:moveTo>
                    <a:pt x="20" y="38"/>
                  </a:moveTo>
                  <a:cubicBezTo>
                    <a:pt x="20" y="38"/>
                    <a:pt x="14" y="38"/>
                    <a:pt x="14" y="39"/>
                  </a:cubicBezTo>
                  <a:cubicBezTo>
                    <a:pt x="14" y="40"/>
                    <a:pt x="14" y="41"/>
                    <a:pt x="15" y="41"/>
                  </a:cubicBezTo>
                  <a:cubicBezTo>
                    <a:pt x="15" y="42"/>
                    <a:pt x="15" y="43"/>
                    <a:pt x="16" y="44"/>
                  </a:cubicBezTo>
                  <a:cubicBezTo>
                    <a:pt x="16" y="44"/>
                    <a:pt x="17" y="43"/>
                    <a:pt x="17" y="43"/>
                  </a:cubicBezTo>
                  <a:cubicBezTo>
                    <a:pt x="18" y="42"/>
                    <a:pt x="19" y="42"/>
                    <a:pt x="19" y="41"/>
                  </a:cubicBezTo>
                  <a:cubicBezTo>
                    <a:pt x="20" y="41"/>
                    <a:pt x="21" y="40"/>
                    <a:pt x="21" y="40"/>
                  </a:cubicBezTo>
                  <a:cubicBezTo>
                    <a:pt x="21" y="38"/>
                    <a:pt x="21" y="39"/>
                    <a:pt x="20" y="38"/>
                  </a:cubicBezTo>
                  <a:close/>
                  <a:moveTo>
                    <a:pt x="78" y="57"/>
                  </a:moveTo>
                  <a:cubicBezTo>
                    <a:pt x="77" y="57"/>
                    <a:pt x="77" y="57"/>
                    <a:pt x="76" y="56"/>
                  </a:cubicBezTo>
                  <a:cubicBezTo>
                    <a:pt x="76" y="56"/>
                    <a:pt x="74" y="56"/>
                    <a:pt x="74" y="56"/>
                  </a:cubicBezTo>
                  <a:cubicBezTo>
                    <a:pt x="74" y="56"/>
                    <a:pt x="73" y="56"/>
                    <a:pt x="73" y="56"/>
                  </a:cubicBezTo>
                  <a:cubicBezTo>
                    <a:pt x="72" y="56"/>
                    <a:pt x="72" y="56"/>
                    <a:pt x="71" y="56"/>
                  </a:cubicBezTo>
                  <a:cubicBezTo>
                    <a:pt x="71" y="56"/>
                    <a:pt x="70" y="55"/>
                    <a:pt x="70" y="55"/>
                  </a:cubicBezTo>
                  <a:cubicBezTo>
                    <a:pt x="70" y="56"/>
                    <a:pt x="69" y="56"/>
                    <a:pt x="69" y="56"/>
                  </a:cubicBezTo>
                  <a:cubicBezTo>
                    <a:pt x="69" y="57"/>
                    <a:pt x="70" y="58"/>
                    <a:pt x="69" y="58"/>
                  </a:cubicBezTo>
                  <a:cubicBezTo>
                    <a:pt x="70" y="59"/>
                    <a:pt x="70" y="60"/>
                    <a:pt x="70" y="60"/>
                  </a:cubicBezTo>
                  <a:cubicBezTo>
                    <a:pt x="71" y="61"/>
                    <a:pt x="71" y="61"/>
                    <a:pt x="71" y="62"/>
                  </a:cubicBezTo>
                  <a:cubicBezTo>
                    <a:pt x="72" y="62"/>
                    <a:pt x="72" y="63"/>
                    <a:pt x="73" y="63"/>
                  </a:cubicBezTo>
                  <a:cubicBezTo>
                    <a:pt x="73" y="63"/>
                    <a:pt x="75" y="63"/>
                    <a:pt x="75" y="63"/>
                  </a:cubicBezTo>
                  <a:cubicBezTo>
                    <a:pt x="75" y="62"/>
                    <a:pt x="76" y="62"/>
                    <a:pt x="76" y="62"/>
                  </a:cubicBezTo>
                  <a:cubicBezTo>
                    <a:pt x="77" y="62"/>
                    <a:pt x="77" y="62"/>
                    <a:pt x="77" y="61"/>
                  </a:cubicBezTo>
                  <a:cubicBezTo>
                    <a:pt x="77" y="61"/>
                    <a:pt x="78" y="61"/>
                    <a:pt x="78" y="61"/>
                  </a:cubicBezTo>
                  <a:cubicBezTo>
                    <a:pt x="78" y="61"/>
                    <a:pt x="78" y="61"/>
                    <a:pt x="79" y="60"/>
                  </a:cubicBezTo>
                  <a:cubicBezTo>
                    <a:pt x="78" y="60"/>
                    <a:pt x="79" y="59"/>
                    <a:pt x="78" y="59"/>
                  </a:cubicBezTo>
                  <a:cubicBezTo>
                    <a:pt x="78" y="58"/>
                    <a:pt x="78" y="58"/>
                    <a:pt x="78" y="57"/>
                  </a:cubicBezTo>
                  <a:close/>
                  <a:moveTo>
                    <a:pt x="64" y="11"/>
                  </a:moveTo>
                  <a:cubicBezTo>
                    <a:pt x="63" y="11"/>
                    <a:pt x="62" y="12"/>
                    <a:pt x="62" y="13"/>
                  </a:cubicBezTo>
                  <a:cubicBezTo>
                    <a:pt x="61" y="13"/>
                    <a:pt x="61" y="14"/>
                    <a:pt x="61" y="14"/>
                  </a:cubicBezTo>
                  <a:cubicBezTo>
                    <a:pt x="61" y="14"/>
                    <a:pt x="61" y="14"/>
                    <a:pt x="61" y="14"/>
                  </a:cubicBezTo>
                  <a:cubicBezTo>
                    <a:pt x="61" y="14"/>
                    <a:pt x="61" y="14"/>
                    <a:pt x="61" y="14"/>
                  </a:cubicBezTo>
                  <a:cubicBezTo>
                    <a:pt x="61" y="14"/>
                    <a:pt x="61" y="14"/>
                    <a:pt x="61" y="14"/>
                  </a:cubicBezTo>
                  <a:cubicBezTo>
                    <a:pt x="61" y="14"/>
                    <a:pt x="61" y="14"/>
                    <a:pt x="61" y="14"/>
                  </a:cubicBezTo>
                  <a:cubicBezTo>
                    <a:pt x="61" y="14"/>
                    <a:pt x="62" y="14"/>
                    <a:pt x="62" y="14"/>
                  </a:cubicBezTo>
                  <a:cubicBezTo>
                    <a:pt x="62" y="14"/>
                    <a:pt x="65" y="13"/>
                    <a:pt x="65" y="13"/>
                  </a:cubicBezTo>
                  <a:cubicBezTo>
                    <a:pt x="65" y="13"/>
                    <a:pt x="65" y="12"/>
                    <a:pt x="64" y="11"/>
                  </a:cubicBezTo>
                  <a:close/>
                  <a:moveTo>
                    <a:pt x="95" y="17"/>
                  </a:moveTo>
                  <a:cubicBezTo>
                    <a:pt x="95" y="17"/>
                    <a:pt x="96" y="18"/>
                    <a:pt x="96" y="18"/>
                  </a:cubicBezTo>
                  <a:cubicBezTo>
                    <a:pt x="96" y="18"/>
                    <a:pt x="96" y="19"/>
                    <a:pt x="96" y="19"/>
                  </a:cubicBezTo>
                  <a:cubicBezTo>
                    <a:pt x="97" y="19"/>
                    <a:pt x="96" y="19"/>
                    <a:pt x="97" y="20"/>
                  </a:cubicBezTo>
                  <a:cubicBezTo>
                    <a:pt x="97" y="20"/>
                    <a:pt x="97" y="20"/>
                    <a:pt x="97" y="20"/>
                  </a:cubicBezTo>
                  <a:cubicBezTo>
                    <a:pt x="97" y="20"/>
                    <a:pt x="97" y="21"/>
                    <a:pt x="97" y="21"/>
                  </a:cubicBezTo>
                  <a:cubicBezTo>
                    <a:pt x="97" y="22"/>
                    <a:pt x="97" y="22"/>
                    <a:pt x="97" y="23"/>
                  </a:cubicBezTo>
                  <a:cubicBezTo>
                    <a:pt x="97" y="24"/>
                    <a:pt x="97" y="24"/>
                    <a:pt x="97" y="24"/>
                  </a:cubicBezTo>
                  <a:cubicBezTo>
                    <a:pt x="97" y="24"/>
                    <a:pt x="97" y="24"/>
                    <a:pt x="97" y="24"/>
                  </a:cubicBezTo>
                  <a:cubicBezTo>
                    <a:pt x="97" y="24"/>
                    <a:pt x="97" y="24"/>
                    <a:pt x="97" y="24"/>
                  </a:cubicBezTo>
                  <a:cubicBezTo>
                    <a:pt x="97" y="24"/>
                    <a:pt x="97" y="24"/>
                    <a:pt x="97" y="24"/>
                  </a:cubicBezTo>
                  <a:cubicBezTo>
                    <a:pt x="97" y="24"/>
                    <a:pt x="98" y="24"/>
                    <a:pt x="97" y="24"/>
                  </a:cubicBezTo>
                  <a:cubicBezTo>
                    <a:pt x="97" y="25"/>
                    <a:pt x="97" y="25"/>
                    <a:pt x="97" y="26"/>
                  </a:cubicBezTo>
                  <a:cubicBezTo>
                    <a:pt x="97" y="27"/>
                    <a:pt x="94" y="29"/>
                    <a:pt x="94" y="30"/>
                  </a:cubicBezTo>
                  <a:cubicBezTo>
                    <a:pt x="94" y="30"/>
                    <a:pt x="94" y="30"/>
                    <a:pt x="94" y="30"/>
                  </a:cubicBezTo>
                  <a:cubicBezTo>
                    <a:pt x="94" y="30"/>
                    <a:pt x="93" y="30"/>
                    <a:pt x="93" y="30"/>
                  </a:cubicBezTo>
                  <a:cubicBezTo>
                    <a:pt x="93" y="31"/>
                    <a:pt x="93" y="31"/>
                    <a:pt x="93" y="31"/>
                  </a:cubicBezTo>
                  <a:cubicBezTo>
                    <a:pt x="93" y="31"/>
                    <a:pt x="93" y="31"/>
                    <a:pt x="93" y="31"/>
                  </a:cubicBezTo>
                  <a:cubicBezTo>
                    <a:pt x="93" y="31"/>
                    <a:pt x="93" y="31"/>
                    <a:pt x="92" y="32"/>
                  </a:cubicBezTo>
                  <a:cubicBezTo>
                    <a:pt x="92" y="32"/>
                    <a:pt x="90" y="32"/>
                    <a:pt x="90" y="32"/>
                  </a:cubicBezTo>
                  <a:cubicBezTo>
                    <a:pt x="91" y="33"/>
                    <a:pt x="91" y="33"/>
                    <a:pt x="91" y="33"/>
                  </a:cubicBezTo>
                  <a:cubicBezTo>
                    <a:pt x="92" y="34"/>
                    <a:pt x="92" y="34"/>
                    <a:pt x="92" y="34"/>
                  </a:cubicBezTo>
                  <a:cubicBezTo>
                    <a:pt x="93" y="34"/>
                    <a:pt x="94" y="34"/>
                    <a:pt x="94" y="33"/>
                  </a:cubicBezTo>
                  <a:cubicBezTo>
                    <a:pt x="95" y="33"/>
                    <a:pt x="96" y="33"/>
                    <a:pt x="96" y="33"/>
                  </a:cubicBezTo>
                  <a:cubicBezTo>
                    <a:pt x="97" y="33"/>
                    <a:pt x="97" y="33"/>
                    <a:pt x="97" y="33"/>
                  </a:cubicBezTo>
                  <a:cubicBezTo>
                    <a:pt x="98" y="33"/>
                    <a:pt x="98" y="33"/>
                    <a:pt x="98" y="33"/>
                  </a:cubicBezTo>
                  <a:cubicBezTo>
                    <a:pt x="99" y="33"/>
                    <a:pt x="100" y="32"/>
                    <a:pt x="100" y="31"/>
                  </a:cubicBezTo>
                  <a:cubicBezTo>
                    <a:pt x="100" y="31"/>
                    <a:pt x="101" y="31"/>
                    <a:pt x="101" y="30"/>
                  </a:cubicBezTo>
                  <a:cubicBezTo>
                    <a:pt x="101" y="30"/>
                    <a:pt x="101" y="31"/>
                    <a:pt x="101" y="31"/>
                  </a:cubicBezTo>
                  <a:cubicBezTo>
                    <a:pt x="102" y="32"/>
                    <a:pt x="101" y="37"/>
                    <a:pt x="101" y="38"/>
                  </a:cubicBezTo>
                  <a:cubicBezTo>
                    <a:pt x="100" y="38"/>
                    <a:pt x="98" y="40"/>
                    <a:pt x="97" y="40"/>
                  </a:cubicBezTo>
                  <a:cubicBezTo>
                    <a:pt x="97" y="40"/>
                    <a:pt x="95" y="40"/>
                    <a:pt x="95" y="40"/>
                  </a:cubicBezTo>
                  <a:cubicBezTo>
                    <a:pt x="95" y="40"/>
                    <a:pt x="94" y="40"/>
                    <a:pt x="94" y="40"/>
                  </a:cubicBezTo>
                  <a:cubicBezTo>
                    <a:pt x="94" y="40"/>
                    <a:pt x="94" y="40"/>
                    <a:pt x="93" y="41"/>
                  </a:cubicBezTo>
                  <a:cubicBezTo>
                    <a:pt x="93" y="41"/>
                    <a:pt x="92" y="41"/>
                    <a:pt x="92" y="41"/>
                  </a:cubicBezTo>
                  <a:cubicBezTo>
                    <a:pt x="91" y="41"/>
                    <a:pt x="91" y="42"/>
                    <a:pt x="90" y="42"/>
                  </a:cubicBezTo>
                  <a:cubicBezTo>
                    <a:pt x="89" y="42"/>
                    <a:pt x="87" y="41"/>
                    <a:pt x="86" y="42"/>
                  </a:cubicBezTo>
                  <a:cubicBezTo>
                    <a:pt x="86" y="42"/>
                    <a:pt x="86" y="42"/>
                    <a:pt x="86" y="42"/>
                  </a:cubicBezTo>
                  <a:cubicBezTo>
                    <a:pt x="86" y="42"/>
                    <a:pt x="85" y="42"/>
                    <a:pt x="85" y="42"/>
                  </a:cubicBezTo>
                  <a:cubicBezTo>
                    <a:pt x="84" y="41"/>
                    <a:pt x="80" y="42"/>
                    <a:pt x="79" y="43"/>
                  </a:cubicBezTo>
                  <a:cubicBezTo>
                    <a:pt x="79" y="43"/>
                    <a:pt x="79" y="43"/>
                    <a:pt x="79" y="42"/>
                  </a:cubicBezTo>
                  <a:cubicBezTo>
                    <a:pt x="79" y="43"/>
                    <a:pt x="78" y="43"/>
                    <a:pt x="78" y="43"/>
                  </a:cubicBezTo>
                  <a:cubicBezTo>
                    <a:pt x="78" y="43"/>
                    <a:pt x="78" y="43"/>
                    <a:pt x="78" y="43"/>
                  </a:cubicBezTo>
                  <a:cubicBezTo>
                    <a:pt x="78" y="43"/>
                    <a:pt x="78" y="43"/>
                    <a:pt x="78" y="43"/>
                  </a:cubicBezTo>
                  <a:cubicBezTo>
                    <a:pt x="78" y="43"/>
                    <a:pt x="78" y="43"/>
                    <a:pt x="78" y="43"/>
                  </a:cubicBezTo>
                  <a:cubicBezTo>
                    <a:pt x="77" y="44"/>
                    <a:pt x="75" y="44"/>
                    <a:pt x="74" y="45"/>
                  </a:cubicBezTo>
                  <a:cubicBezTo>
                    <a:pt x="74" y="45"/>
                    <a:pt x="74" y="45"/>
                    <a:pt x="73" y="45"/>
                  </a:cubicBezTo>
                  <a:cubicBezTo>
                    <a:pt x="73" y="45"/>
                    <a:pt x="72" y="45"/>
                    <a:pt x="72" y="45"/>
                  </a:cubicBezTo>
                  <a:cubicBezTo>
                    <a:pt x="71" y="45"/>
                    <a:pt x="71" y="46"/>
                    <a:pt x="71" y="46"/>
                  </a:cubicBezTo>
                  <a:cubicBezTo>
                    <a:pt x="70" y="46"/>
                    <a:pt x="70" y="47"/>
                    <a:pt x="70" y="47"/>
                  </a:cubicBezTo>
                  <a:cubicBezTo>
                    <a:pt x="68" y="46"/>
                    <a:pt x="66" y="48"/>
                    <a:pt x="68" y="49"/>
                  </a:cubicBezTo>
                  <a:cubicBezTo>
                    <a:pt x="69" y="49"/>
                    <a:pt x="70" y="49"/>
                    <a:pt x="70" y="49"/>
                  </a:cubicBezTo>
                  <a:cubicBezTo>
                    <a:pt x="71" y="49"/>
                    <a:pt x="74" y="50"/>
                    <a:pt x="74" y="50"/>
                  </a:cubicBezTo>
                  <a:cubicBezTo>
                    <a:pt x="75" y="50"/>
                    <a:pt x="75" y="50"/>
                    <a:pt x="74" y="50"/>
                  </a:cubicBezTo>
                  <a:cubicBezTo>
                    <a:pt x="75" y="50"/>
                    <a:pt x="75" y="51"/>
                    <a:pt x="75" y="51"/>
                  </a:cubicBezTo>
                  <a:cubicBezTo>
                    <a:pt x="76" y="51"/>
                    <a:pt x="81" y="53"/>
                    <a:pt x="82" y="52"/>
                  </a:cubicBezTo>
                  <a:cubicBezTo>
                    <a:pt x="82" y="52"/>
                    <a:pt x="82" y="52"/>
                    <a:pt x="82" y="52"/>
                  </a:cubicBezTo>
                  <a:cubicBezTo>
                    <a:pt x="82" y="53"/>
                    <a:pt x="84" y="53"/>
                    <a:pt x="85" y="53"/>
                  </a:cubicBezTo>
                  <a:cubicBezTo>
                    <a:pt x="85" y="54"/>
                    <a:pt x="85" y="54"/>
                    <a:pt x="86" y="54"/>
                  </a:cubicBezTo>
                  <a:cubicBezTo>
                    <a:pt x="86" y="54"/>
                    <a:pt x="86" y="55"/>
                    <a:pt x="87" y="55"/>
                  </a:cubicBezTo>
                  <a:cubicBezTo>
                    <a:pt x="87" y="55"/>
                    <a:pt x="88" y="55"/>
                    <a:pt x="88" y="55"/>
                  </a:cubicBezTo>
                  <a:cubicBezTo>
                    <a:pt x="88" y="55"/>
                    <a:pt x="88" y="56"/>
                    <a:pt x="88" y="56"/>
                  </a:cubicBezTo>
                  <a:cubicBezTo>
                    <a:pt x="88" y="57"/>
                    <a:pt x="88" y="57"/>
                    <a:pt x="89" y="58"/>
                  </a:cubicBezTo>
                  <a:cubicBezTo>
                    <a:pt x="89" y="59"/>
                    <a:pt x="89" y="59"/>
                    <a:pt x="88" y="60"/>
                  </a:cubicBezTo>
                  <a:cubicBezTo>
                    <a:pt x="88" y="61"/>
                    <a:pt x="88" y="61"/>
                    <a:pt x="88" y="61"/>
                  </a:cubicBezTo>
                  <a:cubicBezTo>
                    <a:pt x="87" y="62"/>
                    <a:pt x="85" y="63"/>
                    <a:pt x="84" y="64"/>
                  </a:cubicBezTo>
                  <a:cubicBezTo>
                    <a:pt x="84" y="64"/>
                    <a:pt x="83" y="65"/>
                    <a:pt x="83" y="66"/>
                  </a:cubicBezTo>
                  <a:cubicBezTo>
                    <a:pt x="82" y="66"/>
                    <a:pt x="81" y="66"/>
                    <a:pt x="81" y="67"/>
                  </a:cubicBezTo>
                  <a:cubicBezTo>
                    <a:pt x="80" y="67"/>
                    <a:pt x="80" y="67"/>
                    <a:pt x="80" y="67"/>
                  </a:cubicBezTo>
                  <a:cubicBezTo>
                    <a:pt x="79" y="67"/>
                    <a:pt x="77" y="69"/>
                    <a:pt x="77" y="70"/>
                  </a:cubicBezTo>
                  <a:cubicBezTo>
                    <a:pt x="76" y="70"/>
                    <a:pt x="76" y="70"/>
                    <a:pt x="76" y="70"/>
                  </a:cubicBezTo>
                  <a:cubicBezTo>
                    <a:pt x="76" y="70"/>
                    <a:pt x="76" y="70"/>
                    <a:pt x="75" y="70"/>
                  </a:cubicBezTo>
                  <a:cubicBezTo>
                    <a:pt x="75" y="70"/>
                    <a:pt x="75" y="70"/>
                    <a:pt x="75" y="70"/>
                  </a:cubicBezTo>
                  <a:cubicBezTo>
                    <a:pt x="75" y="70"/>
                    <a:pt x="75" y="70"/>
                    <a:pt x="75" y="70"/>
                  </a:cubicBezTo>
                  <a:cubicBezTo>
                    <a:pt x="75" y="70"/>
                    <a:pt x="75" y="70"/>
                    <a:pt x="75" y="70"/>
                  </a:cubicBezTo>
                  <a:cubicBezTo>
                    <a:pt x="75" y="71"/>
                    <a:pt x="75" y="71"/>
                    <a:pt x="75" y="71"/>
                  </a:cubicBezTo>
                  <a:cubicBezTo>
                    <a:pt x="75" y="72"/>
                    <a:pt x="75" y="73"/>
                    <a:pt x="75" y="73"/>
                  </a:cubicBezTo>
                  <a:cubicBezTo>
                    <a:pt x="75" y="73"/>
                    <a:pt x="75" y="73"/>
                    <a:pt x="75" y="73"/>
                  </a:cubicBezTo>
                  <a:cubicBezTo>
                    <a:pt x="75" y="73"/>
                    <a:pt x="75" y="73"/>
                    <a:pt x="75" y="73"/>
                  </a:cubicBezTo>
                  <a:cubicBezTo>
                    <a:pt x="76" y="74"/>
                    <a:pt x="76" y="75"/>
                    <a:pt x="76" y="76"/>
                  </a:cubicBezTo>
                  <a:cubicBezTo>
                    <a:pt x="76" y="76"/>
                    <a:pt x="76" y="76"/>
                    <a:pt x="76" y="76"/>
                  </a:cubicBezTo>
                  <a:cubicBezTo>
                    <a:pt x="76" y="76"/>
                    <a:pt x="76" y="76"/>
                    <a:pt x="77" y="77"/>
                  </a:cubicBezTo>
                  <a:cubicBezTo>
                    <a:pt x="77" y="77"/>
                    <a:pt x="77" y="77"/>
                    <a:pt x="77" y="78"/>
                  </a:cubicBezTo>
                  <a:cubicBezTo>
                    <a:pt x="77" y="78"/>
                    <a:pt x="77" y="79"/>
                    <a:pt x="77" y="80"/>
                  </a:cubicBezTo>
                  <a:cubicBezTo>
                    <a:pt x="77" y="81"/>
                    <a:pt x="78" y="82"/>
                    <a:pt x="78" y="83"/>
                  </a:cubicBezTo>
                  <a:cubicBezTo>
                    <a:pt x="78" y="84"/>
                    <a:pt x="78" y="85"/>
                    <a:pt x="78" y="86"/>
                  </a:cubicBezTo>
                  <a:cubicBezTo>
                    <a:pt x="78" y="86"/>
                    <a:pt x="78" y="87"/>
                    <a:pt x="78" y="87"/>
                  </a:cubicBezTo>
                  <a:cubicBezTo>
                    <a:pt x="78" y="87"/>
                    <a:pt x="78" y="87"/>
                    <a:pt x="78" y="87"/>
                  </a:cubicBezTo>
                  <a:cubicBezTo>
                    <a:pt x="78" y="87"/>
                    <a:pt x="78" y="88"/>
                    <a:pt x="78" y="88"/>
                  </a:cubicBezTo>
                  <a:cubicBezTo>
                    <a:pt x="78" y="88"/>
                    <a:pt x="78" y="88"/>
                    <a:pt x="79" y="87"/>
                  </a:cubicBezTo>
                  <a:cubicBezTo>
                    <a:pt x="79" y="88"/>
                    <a:pt x="79" y="89"/>
                    <a:pt x="79" y="90"/>
                  </a:cubicBezTo>
                  <a:cubicBezTo>
                    <a:pt x="79" y="90"/>
                    <a:pt x="80" y="91"/>
                    <a:pt x="80" y="91"/>
                  </a:cubicBezTo>
                  <a:cubicBezTo>
                    <a:pt x="80" y="91"/>
                    <a:pt x="80" y="92"/>
                    <a:pt x="80" y="92"/>
                  </a:cubicBezTo>
                  <a:cubicBezTo>
                    <a:pt x="80" y="93"/>
                    <a:pt x="81" y="93"/>
                    <a:pt x="81" y="94"/>
                  </a:cubicBezTo>
                  <a:cubicBezTo>
                    <a:pt x="82" y="95"/>
                    <a:pt x="81" y="96"/>
                    <a:pt x="82" y="97"/>
                  </a:cubicBezTo>
                  <a:cubicBezTo>
                    <a:pt x="82" y="98"/>
                    <a:pt x="82" y="98"/>
                    <a:pt x="82" y="99"/>
                  </a:cubicBezTo>
                  <a:cubicBezTo>
                    <a:pt x="82" y="100"/>
                    <a:pt x="82" y="101"/>
                    <a:pt x="82" y="101"/>
                  </a:cubicBezTo>
                  <a:cubicBezTo>
                    <a:pt x="82" y="102"/>
                    <a:pt x="81" y="102"/>
                    <a:pt x="81" y="103"/>
                  </a:cubicBezTo>
                  <a:cubicBezTo>
                    <a:pt x="81" y="103"/>
                    <a:pt x="81" y="103"/>
                    <a:pt x="81" y="103"/>
                  </a:cubicBezTo>
                  <a:cubicBezTo>
                    <a:pt x="81" y="104"/>
                    <a:pt x="81" y="104"/>
                    <a:pt x="81" y="104"/>
                  </a:cubicBezTo>
                  <a:cubicBezTo>
                    <a:pt x="81" y="105"/>
                    <a:pt x="78" y="109"/>
                    <a:pt x="77" y="109"/>
                  </a:cubicBezTo>
                  <a:cubicBezTo>
                    <a:pt x="77" y="109"/>
                    <a:pt x="77" y="110"/>
                    <a:pt x="77" y="110"/>
                  </a:cubicBezTo>
                  <a:cubicBezTo>
                    <a:pt x="77" y="110"/>
                    <a:pt x="76" y="110"/>
                    <a:pt x="76" y="110"/>
                  </a:cubicBezTo>
                  <a:cubicBezTo>
                    <a:pt x="76" y="111"/>
                    <a:pt x="75" y="111"/>
                    <a:pt x="76" y="111"/>
                  </a:cubicBezTo>
                  <a:cubicBezTo>
                    <a:pt x="76" y="111"/>
                    <a:pt x="76" y="111"/>
                    <a:pt x="76" y="111"/>
                  </a:cubicBezTo>
                  <a:cubicBezTo>
                    <a:pt x="76" y="111"/>
                    <a:pt x="76" y="111"/>
                    <a:pt x="76" y="111"/>
                  </a:cubicBezTo>
                  <a:cubicBezTo>
                    <a:pt x="76" y="111"/>
                    <a:pt x="76" y="111"/>
                    <a:pt x="76" y="111"/>
                  </a:cubicBezTo>
                  <a:cubicBezTo>
                    <a:pt x="76" y="111"/>
                    <a:pt x="76" y="111"/>
                    <a:pt x="76" y="111"/>
                  </a:cubicBezTo>
                  <a:cubicBezTo>
                    <a:pt x="75" y="112"/>
                    <a:pt x="72" y="111"/>
                    <a:pt x="72" y="110"/>
                  </a:cubicBezTo>
                  <a:cubicBezTo>
                    <a:pt x="72" y="110"/>
                    <a:pt x="72" y="109"/>
                    <a:pt x="72" y="109"/>
                  </a:cubicBezTo>
                  <a:cubicBezTo>
                    <a:pt x="72" y="108"/>
                    <a:pt x="73" y="107"/>
                    <a:pt x="73" y="106"/>
                  </a:cubicBezTo>
                  <a:cubicBezTo>
                    <a:pt x="72" y="105"/>
                    <a:pt x="72" y="104"/>
                    <a:pt x="72" y="103"/>
                  </a:cubicBezTo>
                  <a:cubicBezTo>
                    <a:pt x="72" y="103"/>
                    <a:pt x="72" y="102"/>
                    <a:pt x="71" y="101"/>
                  </a:cubicBezTo>
                  <a:cubicBezTo>
                    <a:pt x="71" y="101"/>
                    <a:pt x="72" y="101"/>
                    <a:pt x="72" y="100"/>
                  </a:cubicBezTo>
                  <a:cubicBezTo>
                    <a:pt x="71" y="100"/>
                    <a:pt x="71" y="99"/>
                    <a:pt x="71" y="99"/>
                  </a:cubicBezTo>
                  <a:cubicBezTo>
                    <a:pt x="71" y="98"/>
                    <a:pt x="72" y="97"/>
                    <a:pt x="72" y="96"/>
                  </a:cubicBezTo>
                  <a:cubicBezTo>
                    <a:pt x="72" y="94"/>
                    <a:pt x="71" y="93"/>
                    <a:pt x="71" y="92"/>
                  </a:cubicBezTo>
                  <a:cubicBezTo>
                    <a:pt x="71" y="91"/>
                    <a:pt x="71" y="91"/>
                    <a:pt x="71" y="90"/>
                  </a:cubicBezTo>
                  <a:cubicBezTo>
                    <a:pt x="70" y="89"/>
                    <a:pt x="70" y="88"/>
                    <a:pt x="70" y="87"/>
                  </a:cubicBezTo>
                  <a:cubicBezTo>
                    <a:pt x="70" y="87"/>
                    <a:pt x="69" y="86"/>
                    <a:pt x="69" y="85"/>
                  </a:cubicBezTo>
                  <a:cubicBezTo>
                    <a:pt x="69" y="84"/>
                    <a:pt x="69" y="83"/>
                    <a:pt x="69" y="82"/>
                  </a:cubicBezTo>
                  <a:cubicBezTo>
                    <a:pt x="69" y="81"/>
                    <a:pt x="69" y="81"/>
                    <a:pt x="68" y="80"/>
                  </a:cubicBezTo>
                  <a:cubicBezTo>
                    <a:pt x="68" y="80"/>
                    <a:pt x="68" y="80"/>
                    <a:pt x="68" y="80"/>
                  </a:cubicBezTo>
                  <a:cubicBezTo>
                    <a:pt x="68" y="80"/>
                    <a:pt x="68" y="80"/>
                    <a:pt x="69" y="80"/>
                  </a:cubicBezTo>
                  <a:cubicBezTo>
                    <a:pt x="69" y="80"/>
                    <a:pt x="68" y="80"/>
                    <a:pt x="68" y="80"/>
                  </a:cubicBezTo>
                  <a:cubicBezTo>
                    <a:pt x="68" y="80"/>
                    <a:pt x="69" y="80"/>
                    <a:pt x="69" y="80"/>
                  </a:cubicBezTo>
                  <a:cubicBezTo>
                    <a:pt x="68" y="80"/>
                    <a:pt x="68" y="78"/>
                    <a:pt x="68" y="78"/>
                  </a:cubicBezTo>
                  <a:cubicBezTo>
                    <a:pt x="68" y="78"/>
                    <a:pt x="68" y="78"/>
                    <a:pt x="68" y="78"/>
                  </a:cubicBezTo>
                  <a:cubicBezTo>
                    <a:pt x="68" y="78"/>
                    <a:pt x="68" y="76"/>
                    <a:pt x="68" y="76"/>
                  </a:cubicBezTo>
                  <a:cubicBezTo>
                    <a:pt x="68" y="76"/>
                    <a:pt x="68" y="76"/>
                    <a:pt x="68" y="76"/>
                  </a:cubicBezTo>
                  <a:cubicBezTo>
                    <a:pt x="67" y="76"/>
                    <a:pt x="67" y="75"/>
                    <a:pt x="67" y="75"/>
                  </a:cubicBezTo>
                  <a:cubicBezTo>
                    <a:pt x="67" y="74"/>
                    <a:pt x="67" y="73"/>
                    <a:pt x="67" y="73"/>
                  </a:cubicBezTo>
                  <a:cubicBezTo>
                    <a:pt x="66" y="73"/>
                    <a:pt x="66" y="72"/>
                    <a:pt x="65" y="72"/>
                  </a:cubicBezTo>
                  <a:cubicBezTo>
                    <a:pt x="65" y="72"/>
                    <a:pt x="65" y="72"/>
                    <a:pt x="64" y="72"/>
                  </a:cubicBezTo>
                  <a:cubicBezTo>
                    <a:pt x="63" y="72"/>
                    <a:pt x="62" y="72"/>
                    <a:pt x="61" y="72"/>
                  </a:cubicBezTo>
                  <a:cubicBezTo>
                    <a:pt x="61" y="72"/>
                    <a:pt x="60" y="72"/>
                    <a:pt x="59" y="72"/>
                  </a:cubicBezTo>
                  <a:cubicBezTo>
                    <a:pt x="59" y="72"/>
                    <a:pt x="57" y="72"/>
                    <a:pt x="57" y="72"/>
                  </a:cubicBezTo>
                  <a:cubicBezTo>
                    <a:pt x="56" y="73"/>
                    <a:pt x="54" y="72"/>
                    <a:pt x="53" y="72"/>
                  </a:cubicBezTo>
                  <a:cubicBezTo>
                    <a:pt x="52" y="72"/>
                    <a:pt x="52" y="73"/>
                    <a:pt x="51" y="73"/>
                  </a:cubicBezTo>
                  <a:cubicBezTo>
                    <a:pt x="50" y="72"/>
                    <a:pt x="50" y="72"/>
                    <a:pt x="49" y="72"/>
                  </a:cubicBezTo>
                  <a:cubicBezTo>
                    <a:pt x="48" y="72"/>
                    <a:pt x="48" y="72"/>
                    <a:pt x="47" y="72"/>
                  </a:cubicBezTo>
                  <a:cubicBezTo>
                    <a:pt x="46" y="71"/>
                    <a:pt x="38" y="66"/>
                    <a:pt x="40" y="64"/>
                  </a:cubicBezTo>
                  <a:cubicBezTo>
                    <a:pt x="40" y="64"/>
                    <a:pt x="39" y="63"/>
                    <a:pt x="39" y="62"/>
                  </a:cubicBezTo>
                  <a:cubicBezTo>
                    <a:pt x="40" y="61"/>
                    <a:pt x="40" y="61"/>
                    <a:pt x="40" y="61"/>
                  </a:cubicBezTo>
                  <a:cubicBezTo>
                    <a:pt x="40" y="60"/>
                    <a:pt x="40" y="60"/>
                    <a:pt x="40" y="59"/>
                  </a:cubicBezTo>
                  <a:cubicBezTo>
                    <a:pt x="40" y="59"/>
                    <a:pt x="41" y="58"/>
                    <a:pt x="41" y="57"/>
                  </a:cubicBezTo>
                  <a:cubicBezTo>
                    <a:pt x="41" y="57"/>
                    <a:pt x="41" y="56"/>
                    <a:pt x="41" y="55"/>
                  </a:cubicBezTo>
                  <a:cubicBezTo>
                    <a:pt x="41" y="55"/>
                    <a:pt x="42" y="54"/>
                    <a:pt x="42" y="54"/>
                  </a:cubicBezTo>
                  <a:cubicBezTo>
                    <a:pt x="43" y="53"/>
                    <a:pt x="43" y="51"/>
                    <a:pt x="45" y="52"/>
                  </a:cubicBezTo>
                  <a:cubicBezTo>
                    <a:pt x="45" y="52"/>
                    <a:pt x="45" y="54"/>
                    <a:pt x="45" y="54"/>
                  </a:cubicBezTo>
                  <a:cubicBezTo>
                    <a:pt x="45" y="55"/>
                    <a:pt x="45" y="57"/>
                    <a:pt x="45" y="58"/>
                  </a:cubicBezTo>
                  <a:cubicBezTo>
                    <a:pt x="46" y="58"/>
                    <a:pt x="46" y="59"/>
                    <a:pt x="46" y="60"/>
                  </a:cubicBezTo>
                  <a:cubicBezTo>
                    <a:pt x="46" y="60"/>
                    <a:pt x="46" y="61"/>
                    <a:pt x="47" y="62"/>
                  </a:cubicBezTo>
                  <a:cubicBezTo>
                    <a:pt x="47" y="62"/>
                    <a:pt x="47" y="62"/>
                    <a:pt x="47" y="63"/>
                  </a:cubicBezTo>
                  <a:cubicBezTo>
                    <a:pt x="47" y="63"/>
                    <a:pt x="48" y="63"/>
                    <a:pt x="48" y="64"/>
                  </a:cubicBezTo>
                  <a:cubicBezTo>
                    <a:pt x="49" y="64"/>
                    <a:pt x="50" y="65"/>
                    <a:pt x="51" y="66"/>
                  </a:cubicBezTo>
                  <a:cubicBezTo>
                    <a:pt x="52" y="66"/>
                    <a:pt x="53" y="66"/>
                    <a:pt x="54" y="66"/>
                  </a:cubicBezTo>
                  <a:cubicBezTo>
                    <a:pt x="54" y="66"/>
                    <a:pt x="54" y="66"/>
                    <a:pt x="54" y="66"/>
                  </a:cubicBezTo>
                  <a:cubicBezTo>
                    <a:pt x="55" y="66"/>
                    <a:pt x="56" y="67"/>
                    <a:pt x="58" y="66"/>
                  </a:cubicBezTo>
                  <a:cubicBezTo>
                    <a:pt x="58" y="66"/>
                    <a:pt x="59" y="66"/>
                    <a:pt x="60" y="66"/>
                  </a:cubicBezTo>
                  <a:cubicBezTo>
                    <a:pt x="60" y="65"/>
                    <a:pt x="61" y="65"/>
                    <a:pt x="62" y="65"/>
                  </a:cubicBezTo>
                  <a:cubicBezTo>
                    <a:pt x="63" y="65"/>
                    <a:pt x="63" y="65"/>
                    <a:pt x="64" y="65"/>
                  </a:cubicBezTo>
                  <a:cubicBezTo>
                    <a:pt x="64" y="65"/>
                    <a:pt x="64" y="64"/>
                    <a:pt x="64" y="64"/>
                  </a:cubicBezTo>
                  <a:cubicBezTo>
                    <a:pt x="64" y="64"/>
                    <a:pt x="64" y="63"/>
                    <a:pt x="64" y="63"/>
                  </a:cubicBezTo>
                  <a:cubicBezTo>
                    <a:pt x="64" y="63"/>
                    <a:pt x="64" y="63"/>
                    <a:pt x="64" y="63"/>
                  </a:cubicBezTo>
                  <a:cubicBezTo>
                    <a:pt x="64" y="63"/>
                    <a:pt x="64" y="63"/>
                    <a:pt x="64" y="63"/>
                  </a:cubicBezTo>
                  <a:cubicBezTo>
                    <a:pt x="63" y="62"/>
                    <a:pt x="63" y="61"/>
                    <a:pt x="63" y="60"/>
                  </a:cubicBezTo>
                  <a:cubicBezTo>
                    <a:pt x="63" y="59"/>
                    <a:pt x="62" y="59"/>
                    <a:pt x="61" y="58"/>
                  </a:cubicBezTo>
                  <a:cubicBezTo>
                    <a:pt x="61" y="58"/>
                    <a:pt x="61" y="58"/>
                    <a:pt x="61" y="58"/>
                  </a:cubicBezTo>
                  <a:cubicBezTo>
                    <a:pt x="61" y="58"/>
                    <a:pt x="61" y="57"/>
                    <a:pt x="61" y="57"/>
                  </a:cubicBezTo>
                  <a:cubicBezTo>
                    <a:pt x="60" y="55"/>
                    <a:pt x="54" y="51"/>
                    <a:pt x="54" y="50"/>
                  </a:cubicBezTo>
                  <a:cubicBezTo>
                    <a:pt x="53" y="50"/>
                    <a:pt x="53" y="49"/>
                    <a:pt x="54" y="49"/>
                  </a:cubicBezTo>
                  <a:cubicBezTo>
                    <a:pt x="54" y="48"/>
                    <a:pt x="56" y="46"/>
                    <a:pt x="56" y="46"/>
                  </a:cubicBezTo>
                  <a:cubicBezTo>
                    <a:pt x="57" y="45"/>
                    <a:pt x="58" y="45"/>
                    <a:pt x="58" y="45"/>
                  </a:cubicBezTo>
                  <a:cubicBezTo>
                    <a:pt x="59" y="45"/>
                    <a:pt x="59" y="45"/>
                    <a:pt x="60" y="45"/>
                  </a:cubicBezTo>
                  <a:cubicBezTo>
                    <a:pt x="60" y="45"/>
                    <a:pt x="60" y="45"/>
                    <a:pt x="61" y="45"/>
                  </a:cubicBezTo>
                  <a:cubicBezTo>
                    <a:pt x="61" y="45"/>
                    <a:pt x="61" y="44"/>
                    <a:pt x="62" y="44"/>
                  </a:cubicBezTo>
                  <a:cubicBezTo>
                    <a:pt x="62" y="43"/>
                    <a:pt x="63" y="43"/>
                    <a:pt x="64" y="43"/>
                  </a:cubicBezTo>
                  <a:cubicBezTo>
                    <a:pt x="64" y="43"/>
                    <a:pt x="65" y="43"/>
                    <a:pt x="65" y="42"/>
                  </a:cubicBezTo>
                  <a:cubicBezTo>
                    <a:pt x="65" y="42"/>
                    <a:pt x="65" y="42"/>
                    <a:pt x="66" y="41"/>
                  </a:cubicBezTo>
                  <a:cubicBezTo>
                    <a:pt x="65" y="41"/>
                    <a:pt x="65" y="41"/>
                    <a:pt x="64" y="41"/>
                  </a:cubicBezTo>
                  <a:cubicBezTo>
                    <a:pt x="64" y="40"/>
                    <a:pt x="63" y="40"/>
                    <a:pt x="63" y="40"/>
                  </a:cubicBezTo>
                  <a:cubicBezTo>
                    <a:pt x="62" y="40"/>
                    <a:pt x="62" y="40"/>
                    <a:pt x="61" y="40"/>
                  </a:cubicBezTo>
                  <a:cubicBezTo>
                    <a:pt x="61" y="40"/>
                    <a:pt x="60" y="40"/>
                    <a:pt x="59" y="40"/>
                  </a:cubicBezTo>
                  <a:cubicBezTo>
                    <a:pt x="59" y="40"/>
                    <a:pt x="59" y="40"/>
                    <a:pt x="58" y="40"/>
                  </a:cubicBezTo>
                  <a:cubicBezTo>
                    <a:pt x="58" y="39"/>
                    <a:pt x="57" y="39"/>
                    <a:pt x="56" y="39"/>
                  </a:cubicBezTo>
                  <a:cubicBezTo>
                    <a:pt x="55" y="39"/>
                    <a:pt x="54" y="39"/>
                    <a:pt x="52" y="39"/>
                  </a:cubicBezTo>
                  <a:cubicBezTo>
                    <a:pt x="52" y="39"/>
                    <a:pt x="51" y="39"/>
                    <a:pt x="51" y="38"/>
                  </a:cubicBezTo>
                  <a:cubicBezTo>
                    <a:pt x="51" y="38"/>
                    <a:pt x="50" y="39"/>
                    <a:pt x="50" y="39"/>
                  </a:cubicBezTo>
                  <a:cubicBezTo>
                    <a:pt x="50" y="39"/>
                    <a:pt x="49" y="39"/>
                    <a:pt x="49" y="39"/>
                  </a:cubicBezTo>
                  <a:cubicBezTo>
                    <a:pt x="48" y="38"/>
                    <a:pt x="47" y="39"/>
                    <a:pt x="46" y="38"/>
                  </a:cubicBezTo>
                  <a:cubicBezTo>
                    <a:pt x="46" y="38"/>
                    <a:pt x="45" y="38"/>
                    <a:pt x="45" y="38"/>
                  </a:cubicBezTo>
                  <a:cubicBezTo>
                    <a:pt x="44" y="38"/>
                    <a:pt x="43" y="38"/>
                    <a:pt x="42" y="38"/>
                  </a:cubicBezTo>
                  <a:cubicBezTo>
                    <a:pt x="42" y="38"/>
                    <a:pt x="41" y="38"/>
                    <a:pt x="40" y="38"/>
                  </a:cubicBezTo>
                  <a:cubicBezTo>
                    <a:pt x="40" y="38"/>
                    <a:pt x="39" y="38"/>
                    <a:pt x="39" y="38"/>
                  </a:cubicBezTo>
                  <a:cubicBezTo>
                    <a:pt x="38" y="38"/>
                    <a:pt x="37" y="38"/>
                    <a:pt x="36" y="38"/>
                  </a:cubicBezTo>
                  <a:cubicBezTo>
                    <a:pt x="36" y="38"/>
                    <a:pt x="35" y="38"/>
                    <a:pt x="34" y="38"/>
                  </a:cubicBezTo>
                  <a:cubicBezTo>
                    <a:pt x="33" y="38"/>
                    <a:pt x="33" y="39"/>
                    <a:pt x="33" y="39"/>
                  </a:cubicBezTo>
                  <a:cubicBezTo>
                    <a:pt x="32" y="40"/>
                    <a:pt x="31" y="40"/>
                    <a:pt x="30" y="41"/>
                  </a:cubicBezTo>
                  <a:cubicBezTo>
                    <a:pt x="29" y="41"/>
                    <a:pt x="29" y="42"/>
                    <a:pt x="28" y="43"/>
                  </a:cubicBezTo>
                  <a:cubicBezTo>
                    <a:pt x="27" y="44"/>
                    <a:pt x="26" y="46"/>
                    <a:pt x="24" y="48"/>
                  </a:cubicBezTo>
                  <a:cubicBezTo>
                    <a:pt x="23" y="49"/>
                    <a:pt x="22" y="50"/>
                    <a:pt x="21" y="51"/>
                  </a:cubicBezTo>
                  <a:cubicBezTo>
                    <a:pt x="20" y="52"/>
                    <a:pt x="19" y="53"/>
                    <a:pt x="18" y="53"/>
                  </a:cubicBezTo>
                  <a:cubicBezTo>
                    <a:pt x="18" y="53"/>
                    <a:pt x="18" y="53"/>
                    <a:pt x="18" y="53"/>
                  </a:cubicBezTo>
                  <a:cubicBezTo>
                    <a:pt x="18" y="54"/>
                    <a:pt x="18" y="54"/>
                    <a:pt x="18" y="54"/>
                  </a:cubicBezTo>
                  <a:cubicBezTo>
                    <a:pt x="18" y="54"/>
                    <a:pt x="18" y="54"/>
                    <a:pt x="18" y="54"/>
                  </a:cubicBezTo>
                  <a:cubicBezTo>
                    <a:pt x="18" y="54"/>
                    <a:pt x="17" y="55"/>
                    <a:pt x="17" y="56"/>
                  </a:cubicBezTo>
                  <a:cubicBezTo>
                    <a:pt x="17" y="56"/>
                    <a:pt x="17" y="56"/>
                    <a:pt x="17" y="56"/>
                  </a:cubicBezTo>
                  <a:cubicBezTo>
                    <a:pt x="17" y="56"/>
                    <a:pt x="16" y="56"/>
                    <a:pt x="16" y="56"/>
                  </a:cubicBezTo>
                  <a:cubicBezTo>
                    <a:pt x="16" y="56"/>
                    <a:pt x="15" y="56"/>
                    <a:pt x="15" y="56"/>
                  </a:cubicBezTo>
                  <a:cubicBezTo>
                    <a:pt x="15" y="57"/>
                    <a:pt x="15" y="57"/>
                    <a:pt x="14" y="57"/>
                  </a:cubicBezTo>
                  <a:cubicBezTo>
                    <a:pt x="14" y="57"/>
                    <a:pt x="13" y="57"/>
                    <a:pt x="12" y="57"/>
                  </a:cubicBezTo>
                  <a:cubicBezTo>
                    <a:pt x="11" y="57"/>
                    <a:pt x="11" y="57"/>
                    <a:pt x="10" y="57"/>
                  </a:cubicBezTo>
                  <a:cubicBezTo>
                    <a:pt x="9" y="57"/>
                    <a:pt x="9" y="56"/>
                    <a:pt x="8" y="56"/>
                  </a:cubicBezTo>
                  <a:cubicBezTo>
                    <a:pt x="8" y="55"/>
                    <a:pt x="7" y="54"/>
                    <a:pt x="7" y="54"/>
                  </a:cubicBezTo>
                  <a:cubicBezTo>
                    <a:pt x="7" y="53"/>
                    <a:pt x="8" y="52"/>
                    <a:pt x="8" y="51"/>
                  </a:cubicBezTo>
                  <a:cubicBezTo>
                    <a:pt x="8" y="51"/>
                    <a:pt x="8" y="51"/>
                    <a:pt x="9" y="51"/>
                  </a:cubicBezTo>
                  <a:cubicBezTo>
                    <a:pt x="9" y="50"/>
                    <a:pt x="9" y="50"/>
                    <a:pt x="9" y="49"/>
                  </a:cubicBezTo>
                  <a:cubicBezTo>
                    <a:pt x="9" y="48"/>
                    <a:pt x="9" y="48"/>
                    <a:pt x="9" y="47"/>
                  </a:cubicBezTo>
                  <a:cubicBezTo>
                    <a:pt x="10" y="47"/>
                    <a:pt x="9" y="46"/>
                    <a:pt x="10" y="46"/>
                  </a:cubicBezTo>
                  <a:cubicBezTo>
                    <a:pt x="10" y="45"/>
                    <a:pt x="10" y="45"/>
                    <a:pt x="10" y="45"/>
                  </a:cubicBezTo>
                  <a:cubicBezTo>
                    <a:pt x="10" y="44"/>
                    <a:pt x="10" y="44"/>
                    <a:pt x="11" y="44"/>
                  </a:cubicBezTo>
                  <a:cubicBezTo>
                    <a:pt x="11" y="43"/>
                    <a:pt x="11" y="43"/>
                    <a:pt x="11" y="43"/>
                  </a:cubicBezTo>
                  <a:cubicBezTo>
                    <a:pt x="11" y="42"/>
                    <a:pt x="12" y="42"/>
                    <a:pt x="12" y="41"/>
                  </a:cubicBezTo>
                  <a:cubicBezTo>
                    <a:pt x="12" y="41"/>
                    <a:pt x="12" y="40"/>
                    <a:pt x="12" y="39"/>
                  </a:cubicBezTo>
                  <a:cubicBezTo>
                    <a:pt x="12" y="39"/>
                    <a:pt x="12" y="39"/>
                    <a:pt x="12" y="39"/>
                  </a:cubicBezTo>
                  <a:cubicBezTo>
                    <a:pt x="12" y="38"/>
                    <a:pt x="11" y="38"/>
                    <a:pt x="10" y="38"/>
                  </a:cubicBezTo>
                  <a:cubicBezTo>
                    <a:pt x="9" y="38"/>
                    <a:pt x="9" y="38"/>
                    <a:pt x="8" y="37"/>
                  </a:cubicBezTo>
                  <a:cubicBezTo>
                    <a:pt x="8" y="37"/>
                    <a:pt x="8" y="37"/>
                    <a:pt x="8" y="37"/>
                  </a:cubicBezTo>
                  <a:cubicBezTo>
                    <a:pt x="8" y="37"/>
                    <a:pt x="8" y="37"/>
                    <a:pt x="8" y="37"/>
                  </a:cubicBezTo>
                  <a:cubicBezTo>
                    <a:pt x="6" y="37"/>
                    <a:pt x="6" y="36"/>
                    <a:pt x="5" y="35"/>
                  </a:cubicBezTo>
                  <a:cubicBezTo>
                    <a:pt x="5" y="35"/>
                    <a:pt x="5" y="35"/>
                    <a:pt x="5" y="35"/>
                  </a:cubicBezTo>
                  <a:cubicBezTo>
                    <a:pt x="5" y="35"/>
                    <a:pt x="5" y="35"/>
                    <a:pt x="5" y="35"/>
                  </a:cubicBezTo>
                  <a:cubicBezTo>
                    <a:pt x="5" y="35"/>
                    <a:pt x="5" y="34"/>
                    <a:pt x="4" y="34"/>
                  </a:cubicBezTo>
                  <a:cubicBezTo>
                    <a:pt x="3" y="33"/>
                    <a:pt x="3" y="32"/>
                    <a:pt x="2" y="31"/>
                  </a:cubicBezTo>
                  <a:cubicBezTo>
                    <a:pt x="2" y="31"/>
                    <a:pt x="2" y="30"/>
                    <a:pt x="2" y="30"/>
                  </a:cubicBezTo>
                  <a:cubicBezTo>
                    <a:pt x="1" y="29"/>
                    <a:pt x="1" y="29"/>
                    <a:pt x="1" y="28"/>
                  </a:cubicBezTo>
                  <a:cubicBezTo>
                    <a:pt x="0" y="28"/>
                    <a:pt x="0" y="27"/>
                    <a:pt x="0" y="27"/>
                  </a:cubicBezTo>
                  <a:cubicBezTo>
                    <a:pt x="0" y="27"/>
                    <a:pt x="0" y="26"/>
                    <a:pt x="0" y="26"/>
                  </a:cubicBezTo>
                  <a:cubicBezTo>
                    <a:pt x="1" y="26"/>
                    <a:pt x="1" y="25"/>
                    <a:pt x="2" y="26"/>
                  </a:cubicBezTo>
                  <a:cubicBezTo>
                    <a:pt x="2" y="26"/>
                    <a:pt x="2" y="26"/>
                    <a:pt x="2" y="25"/>
                  </a:cubicBezTo>
                  <a:cubicBezTo>
                    <a:pt x="3" y="26"/>
                    <a:pt x="4" y="26"/>
                    <a:pt x="5" y="27"/>
                  </a:cubicBezTo>
                  <a:cubicBezTo>
                    <a:pt x="7" y="27"/>
                    <a:pt x="8" y="28"/>
                    <a:pt x="9" y="29"/>
                  </a:cubicBezTo>
                  <a:cubicBezTo>
                    <a:pt x="10" y="28"/>
                    <a:pt x="12" y="29"/>
                    <a:pt x="12" y="29"/>
                  </a:cubicBezTo>
                  <a:cubicBezTo>
                    <a:pt x="13" y="28"/>
                    <a:pt x="14" y="28"/>
                    <a:pt x="15" y="28"/>
                  </a:cubicBezTo>
                  <a:cubicBezTo>
                    <a:pt x="15" y="28"/>
                    <a:pt x="15" y="29"/>
                    <a:pt x="16" y="29"/>
                  </a:cubicBezTo>
                  <a:cubicBezTo>
                    <a:pt x="16" y="29"/>
                    <a:pt x="16" y="29"/>
                    <a:pt x="16" y="29"/>
                  </a:cubicBezTo>
                  <a:cubicBezTo>
                    <a:pt x="16" y="29"/>
                    <a:pt x="17" y="28"/>
                    <a:pt x="17" y="28"/>
                  </a:cubicBezTo>
                  <a:cubicBezTo>
                    <a:pt x="18" y="28"/>
                    <a:pt x="18" y="29"/>
                    <a:pt x="19" y="29"/>
                  </a:cubicBezTo>
                  <a:cubicBezTo>
                    <a:pt x="19" y="29"/>
                    <a:pt x="19" y="29"/>
                    <a:pt x="19" y="29"/>
                  </a:cubicBezTo>
                  <a:cubicBezTo>
                    <a:pt x="19" y="29"/>
                    <a:pt x="19" y="29"/>
                    <a:pt x="19" y="29"/>
                  </a:cubicBezTo>
                  <a:cubicBezTo>
                    <a:pt x="19" y="29"/>
                    <a:pt x="19" y="29"/>
                    <a:pt x="19" y="29"/>
                  </a:cubicBezTo>
                  <a:cubicBezTo>
                    <a:pt x="20" y="29"/>
                    <a:pt x="25" y="29"/>
                    <a:pt x="26" y="29"/>
                  </a:cubicBezTo>
                  <a:cubicBezTo>
                    <a:pt x="26" y="29"/>
                    <a:pt x="26" y="29"/>
                    <a:pt x="26" y="29"/>
                  </a:cubicBezTo>
                  <a:cubicBezTo>
                    <a:pt x="26" y="29"/>
                    <a:pt x="26" y="29"/>
                    <a:pt x="26" y="29"/>
                  </a:cubicBezTo>
                  <a:cubicBezTo>
                    <a:pt x="26" y="29"/>
                    <a:pt x="27" y="29"/>
                    <a:pt x="27" y="29"/>
                  </a:cubicBezTo>
                  <a:cubicBezTo>
                    <a:pt x="28" y="29"/>
                    <a:pt x="28" y="29"/>
                    <a:pt x="28" y="29"/>
                  </a:cubicBezTo>
                  <a:cubicBezTo>
                    <a:pt x="28" y="29"/>
                    <a:pt x="29" y="29"/>
                    <a:pt x="29" y="29"/>
                  </a:cubicBezTo>
                  <a:cubicBezTo>
                    <a:pt x="29" y="29"/>
                    <a:pt x="32" y="29"/>
                    <a:pt x="32" y="29"/>
                  </a:cubicBezTo>
                  <a:cubicBezTo>
                    <a:pt x="33" y="29"/>
                    <a:pt x="33" y="28"/>
                    <a:pt x="34" y="28"/>
                  </a:cubicBezTo>
                  <a:cubicBezTo>
                    <a:pt x="34" y="28"/>
                    <a:pt x="36" y="27"/>
                    <a:pt x="36" y="27"/>
                  </a:cubicBezTo>
                  <a:cubicBezTo>
                    <a:pt x="36" y="27"/>
                    <a:pt x="36" y="27"/>
                    <a:pt x="36" y="27"/>
                  </a:cubicBezTo>
                  <a:cubicBezTo>
                    <a:pt x="36" y="26"/>
                    <a:pt x="37" y="26"/>
                    <a:pt x="37" y="26"/>
                  </a:cubicBezTo>
                  <a:cubicBezTo>
                    <a:pt x="37" y="25"/>
                    <a:pt x="38" y="25"/>
                    <a:pt x="38" y="25"/>
                  </a:cubicBezTo>
                  <a:cubicBezTo>
                    <a:pt x="38" y="25"/>
                    <a:pt x="38" y="25"/>
                    <a:pt x="38" y="25"/>
                  </a:cubicBezTo>
                  <a:cubicBezTo>
                    <a:pt x="38" y="24"/>
                    <a:pt x="39" y="23"/>
                    <a:pt x="39" y="22"/>
                  </a:cubicBezTo>
                  <a:cubicBezTo>
                    <a:pt x="39" y="22"/>
                    <a:pt x="38" y="21"/>
                    <a:pt x="37" y="21"/>
                  </a:cubicBezTo>
                  <a:cubicBezTo>
                    <a:pt x="37" y="21"/>
                    <a:pt x="36" y="21"/>
                    <a:pt x="36" y="21"/>
                  </a:cubicBezTo>
                  <a:cubicBezTo>
                    <a:pt x="36" y="21"/>
                    <a:pt x="35" y="20"/>
                    <a:pt x="35" y="20"/>
                  </a:cubicBezTo>
                  <a:cubicBezTo>
                    <a:pt x="34" y="20"/>
                    <a:pt x="33" y="20"/>
                    <a:pt x="33" y="20"/>
                  </a:cubicBezTo>
                  <a:cubicBezTo>
                    <a:pt x="32" y="20"/>
                    <a:pt x="32" y="20"/>
                    <a:pt x="31" y="20"/>
                  </a:cubicBezTo>
                  <a:cubicBezTo>
                    <a:pt x="31" y="19"/>
                    <a:pt x="31" y="19"/>
                    <a:pt x="31" y="19"/>
                  </a:cubicBezTo>
                  <a:cubicBezTo>
                    <a:pt x="31" y="19"/>
                    <a:pt x="30" y="19"/>
                    <a:pt x="30" y="18"/>
                  </a:cubicBezTo>
                  <a:cubicBezTo>
                    <a:pt x="30" y="18"/>
                    <a:pt x="31" y="17"/>
                    <a:pt x="30" y="16"/>
                  </a:cubicBezTo>
                  <a:cubicBezTo>
                    <a:pt x="30" y="16"/>
                    <a:pt x="30" y="15"/>
                    <a:pt x="30" y="15"/>
                  </a:cubicBezTo>
                  <a:cubicBezTo>
                    <a:pt x="30" y="15"/>
                    <a:pt x="30" y="12"/>
                    <a:pt x="30" y="12"/>
                  </a:cubicBezTo>
                  <a:cubicBezTo>
                    <a:pt x="30" y="12"/>
                    <a:pt x="30" y="12"/>
                    <a:pt x="30" y="12"/>
                  </a:cubicBezTo>
                  <a:cubicBezTo>
                    <a:pt x="31" y="11"/>
                    <a:pt x="31" y="11"/>
                    <a:pt x="32" y="12"/>
                  </a:cubicBezTo>
                  <a:cubicBezTo>
                    <a:pt x="33" y="12"/>
                    <a:pt x="33" y="11"/>
                    <a:pt x="34" y="12"/>
                  </a:cubicBezTo>
                  <a:cubicBezTo>
                    <a:pt x="34" y="12"/>
                    <a:pt x="35" y="12"/>
                    <a:pt x="35" y="12"/>
                  </a:cubicBezTo>
                  <a:cubicBezTo>
                    <a:pt x="36" y="12"/>
                    <a:pt x="36" y="12"/>
                    <a:pt x="37" y="12"/>
                  </a:cubicBezTo>
                  <a:cubicBezTo>
                    <a:pt x="37" y="12"/>
                    <a:pt x="38" y="12"/>
                    <a:pt x="39" y="13"/>
                  </a:cubicBezTo>
                  <a:cubicBezTo>
                    <a:pt x="39" y="13"/>
                    <a:pt x="40" y="13"/>
                    <a:pt x="40" y="13"/>
                  </a:cubicBezTo>
                  <a:cubicBezTo>
                    <a:pt x="40" y="13"/>
                    <a:pt x="41" y="13"/>
                    <a:pt x="41" y="13"/>
                  </a:cubicBezTo>
                  <a:cubicBezTo>
                    <a:pt x="42" y="13"/>
                    <a:pt x="42" y="13"/>
                    <a:pt x="42" y="13"/>
                  </a:cubicBezTo>
                  <a:cubicBezTo>
                    <a:pt x="43" y="13"/>
                    <a:pt x="43" y="13"/>
                    <a:pt x="44" y="13"/>
                  </a:cubicBezTo>
                  <a:cubicBezTo>
                    <a:pt x="45" y="13"/>
                    <a:pt x="45" y="14"/>
                    <a:pt x="46" y="14"/>
                  </a:cubicBezTo>
                  <a:cubicBezTo>
                    <a:pt x="47" y="14"/>
                    <a:pt x="48" y="13"/>
                    <a:pt x="48" y="14"/>
                  </a:cubicBezTo>
                  <a:cubicBezTo>
                    <a:pt x="48" y="14"/>
                    <a:pt x="48" y="14"/>
                    <a:pt x="48" y="14"/>
                  </a:cubicBezTo>
                  <a:cubicBezTo>
                    <a:pt x="48" y="14"/>
                    <a:pt x="48" y="14"/>
                    <a:pt x="48" y="14"/>
                  </a:cubicBezTo>
                  <a:cubicBezTo>
                    <a:pt x="49" y="14"/>
                    <a:pt x="50" y="14"/>
                    <a:pt x="51" y="14"/>
                  </a:cubicBezTo>
                  <a:cubicBezTo>
                    <a:pt x="51" y="14"/>
                    <a:pt x="51" y="13"/>
                    <a:pt x="51" y="13"/>
                  </a:cubicBezTo>
                  <a:cubicBezTo>
                    <a:pt x="52" y="13"/>
                    <a:pt x="52" y="12"/>
                    <a:pt x="53" y="12"/>
                  </a:cubicBezTo>
                  <a:cubicBezTo>
                    <a:pt x="53" y="11"/>
                    <a:pt x="54" y="11"/>
                    <a:pt x="55" y="11"/>
                  </a:cubicBezTo>
                  <a:cubicBezTo>
                    <a:pt x="56" y="10"/>
                    <a:pt x="56" y="9"/>
                    <a:pt x="57" y="8"/>
                  </a:cubicBezTo>
                  <a:cubicBezTo>
                    <a:pt x="58" y="7"/>
                    <a:pt x="59" y="7"/>
                    <a:pt x="60" y="7"/>
                  </a:cubicBezTo>
                  <a:cubicBezTo>
                    <a:pt x="62" y="5"/>
                    <a:pt x="61" y="4"/>
                    <a:pt x="63" y="4"/>
                  </a:cubicBezTo>
                  <a:cubicBezTo>
                    <a:pt x="64" y="4"/>
                    <a:pt x="64" y="4"/>
                    <a:pt x="64" y="4"/>
                  </a:cubicBezTo>
                  <a:cubicBezTo>
                    <a:pt x="64" y="4"/>
                    <a:pt x="64" y="3"/>
                    <a:pt x="65" y="3"/>
                  </a:cubicBezTo>
                  <a:cubicBezTo>
                    <a:pt x="65" y="3"/>
                    <a:pt x="66" y="2"/>
                    <a:pt x="67" y="2"/>
                  </a:cubicBezTo>
                  <a:cubicBezTo>
                    <a:pt x="67" y="1"/>
                    <a:pt x="67" y="1"/>
                    <a:pt x="68" y="1"/>
                  </a:cubicBezTo>
                  <a:cubicBezTo>
                    <a:pt x="69" y="1"/>
                    <a:pt x="70" y="1"/>
                    <a:pt x="70" y="0"/>
                  </a:cubicBezTo>
                  <a:cubicBezTo>
                    <a:pt x="70" y="0"/>
                    <a:pt x="70" y="0"/>
                    <a:pt x="70" y="0"/>
                  </a:cubicBezTo>
                  <a:cubicBezTo>
                    <a:pt x="70" y="0"/>
                    <a:pt x="71" y="0"/>
                    <a:pt x="71" y="0"/>
                  </a:cubicBezTo>
                  <a:cubicBezTo>
                    <a:pt x="72" y="1"/>
                    <a:pt x="72" y="2"/>
                    <a:pt x="72" y="2"/>
                  </a:cubicBezTo>
                  <a:cubicBezTo>
                    <a:pt x="71" y="3"/>
                    <a:pt x="71" y="7"/>
                    <a:pt x="72" y="8"/>
                  </a:cubicBezTo>
                  <a:cubicBezTo>
                    <a:pt x="72" y="8"/>
                    <a:pt x="72" y="8"/>
                    <a:pt x="72" y="8"/>
                  </a:cubicBezTo>
                  <a:cubicBezTo>
                    <a:pt x="72" y="8"/>
                    <a:pt x="71" y="9"/>
                    <a:pt x="71" y="9"/>
                  </a:cubicBezTo>
                  <a:cubicBezTo>
                    <a:pt x="71" y="9"/>
                    <a:pt x="71" y="10"/>
                    <a:pt x="72" y="10"/>
                  </a:cubicBezTo>
                  <a:cubicBezTo>
                    <a:pt x="72" y="10"/>
                    <a:pt x="72" y="10"/>
                    <a:pt x="72" y="10"/>
                  </a:cubicBezTo>
                  <a:cubicBezTo>
                    <a:pt x="72" y="10"/>
                    <a:pt x="71"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2" y="13"/>
                    <a:pt x="72" y="13"/>
                    <a:pt x="72" y="14"/>
                  </a:cubicBezTo>
                  <a:cubicBezTo>
                    <a:pt x="72" y="14"/>
                    <a:pt x="72" y="14"/>
                    <a:pt x="72" y="14"/>
                  </a:cubicBezTo>
                  <a:cubicBezTo>
                    <a:pt x="72" y="14"/>
                    <a:pt x="72" y="14"/>
                    <a:pt x="72" y="14"/>
                  </a:cubicBezTo>
                  <a:cubicBezTo>
                    <a:pt x="72" y="15"/>
                    <a:pt x="72" y="15"/>
                    <a:pt x="72" y="15"/>
                  </a:cubicBezTo>
                  <a:cubicBezTo>
                    <a:pt x="72" y="15"/>
                    <a:pt x="72" y="16"/>
                    <a:pt x="72" y="16"/>
                  </a:cubicBezTo>
                  <a:cubicBezTo>
                    <a:pt x="72" y="16"/>
                    <a:pt x="72" y="16"/>
                    <a:pt x="73" y="17"/>
                  </a:cubicBezTo>
                  <a:cubicBezTo>
                    <a:pt x="72" y="18"/>
                    <a:pt x="72" y="20"/>
                    <a:pt x="70" y="21"/>
                  </a:cubicBezTo>
                  <a:cubicBezTo>
                    <a:pt x="69" y="21"/>
                    <a:pt x="69" y="21"/>
                    <a:pt x="68" y="21"/>
                  </a:cubicBezTo>
                  <a:cubicBezTo>
                    <a:pt x="68" y="21"/>
                    <a:pt x="68" y="21"/>
                    <a:pt x="68" y="20"/>
                  </a:cubicBezTo>
                  <a:cubicBezTo>
                    <a:pt x="68" y="21"/>
                    <a:pt x="68" y="21"/>
                    <a:pt x="68" y="21"/>
                  </a:cubicBezTo>
                  <a:cubicBezTo>
                    <a:pt x="67" y="21"/>
                    <a:pt x="66" y="21"/>
                    <a:pt x="66" y="21"/>
                  </a:cubicBezTo>
                  <a:cubicBezTo>
                    <a:pt x="66" y="21"/>
                    <a:pt x="65" y="22"/>
                    <a:pt x="65" y="22"/>
                  </a:cubicBezTo>
                  <a:cubicBezTo>
                    <a:pt x="64" y="22"/>
                    <a:pt x="61" y="23"/>
                    <a:pt x="61" y="22"/>
                  </a:cubicBezTo>
                  <a:cubicBezTo>
                    <a:pt x="60" y="23"/>
                    <a:pt x="58" y="23"/>
                    <a:pt x="57" y="23"/>
                  </a:cubicBezTo>
                  <a:cubicBezTo>
                    <a:pt x="57" y="23"/>
                    <a:pt x="56" y="23"/>
                    <a:pt x="56" y="23"/>
                  </a:cubicBezTo>
                  <a:cubicBezTo>
                    <a:pt x="56" y="23"/>
                    <a:pt x="56" y="23"/>
                    <a:pt x="56" y="23"/>
                  </a:cubicBezTo>
                  <a:cubicBezTo>
                    <a:pt x="55" y="24"/>
                    <a:pt x="53" y="24"/>
                    <a:pt x="52" y="25"/>
                  </a:cubicBezTo>
                  <a:cubicBezTo>
                    <a:pt x="50" y="25"/>
                    <a:pt x="48" y="25"/>
                    <a:pt x="47" y="26"/>
                  </a:cubicBezTo>
                  <a:cubicBezTo>
                    <a:pt x="47" y="26"/>
                    <a:pt x="46" y="26"/>
                    <a:pt x="46" y="26"/>
                  </a:cubicBezTo>
                  <a:cubicBezTo>
                    <a:pt x="45" y="26"/>
                    <a:pt x="43" y="29"/>
                    <a:pt x="43" y="29"/>
                  </a:cubicBezTo>
                  <a:cubicBezTo>
                    <a:pt x="43" y="29"/>
                    <a:pt x="43" y="30"/>
                    <a:pt x="43" y="30"/>
                  </a:cubicBezTo>
                  <a:cubicBezTo>
                    <a:pt x="43" y="31"/>
                    <a:pt x="45" y="30"/>
                    <a:pt x="46" y="30"/>
                  </a:cubicBezTo>
                  <a:cubicBezTo>
                    <a:pt x="46" y="30"/>
                    <a:pt x="46" y="31"/>
                    <a:pt x="46" y="31"/>
                  </a:cubicBezTo>
                  <a:cubicBezTo>
                    <a:pt x="47" y="31"/>
                    <a:pt x="49" y="30"/>
                    <a:pt x="49" y="31"/>
                  </a:cubicBezTo>
                  <a:cubicBezTo>
                    <a:pt x="49" y="31"/>
                    <a:pt x="49" y="31"/>
                    <a:pt x="50" y="31"/>
                  </a:cubicBezTo>
                  <a:cubicBezTo>
                    <a:pt x="50" y="31"/>
                    <a:pt x="50" y="31"/>
                    <a:pt x="50" y="31"/>
                  </a:cubicBezTo>
                  <a:cubicBezTo>
                    <a:pt x="50" y="31"/>
                    <a:pt x="50" y="31"/>
                    <a:pt x="50" y="31"/>
                  </a:cubicBezTo>
                  <a:cubicBezTo>
                    <a:pt x="51" y="31"/>
                    <a:pt x="53" y="31"/>
                    <a:pt x="54" y="31"/>
                  </a:cubicBezTo>
                  <a:cubicBezTo>
                    <a:pt x="54" y="32"/>
                    <a:pt x="54" y="32"/>
                    <a:pt x="54" y="32"/>
                  </a:cubicBezTo>
                  <a:cubicBezTo>
                    <a:pt x="54" y="31"/>
                    <a:pt x="58" y="32"/>
                    <a:pt x="58" y="31"/>
                  </a:cubicBezTo>
                  <a:cubicBezTo>
                    <a:pt x="58" y="31"/>
                    <a:pt x="58" y="32"/>
                    <a:pt x="58" y="32"/>
                  </a:cubicBezTo>
                  <a:cubicBezTo>
                    <a:pt x="58" y="32"/>
                    <a:pt x="58" y="32"/>
                    <a:pt x="58" y="32"/>
                  </a:cubicBezTo>
                  <a:cubicBezTo>
                    <a:pt x="60" y="31"/>
                    <a:pt x="60" y="32"/>
                    <a:pt x="61" y="32"/>
                  </a:cubicBezTo>
                  <a:cubicBezTo>
                    <a:pt x="62" y="32"/>
                    <a:pt x="62" y="32"/>
                    <a:pt x="62" y="32"/>
                  </a:cubicBezTo>
                  <a:cubicBezTo>
                    <a:pt x="63" y="32"/>
                    <a:pt x="64" y="32"/>
                    <a:pt x="64" y="32"/>
                  </a:cubicBezTo>
                  <a:cubicBezTo>
                    <a:pt x="65" y="32"/>
                    <a:pt x="65" y="32"/>
                    <a:pt x="66" y="32"/>
                  </a:cubicBezTo>
                  <a:cubicBezTo>
                    <a:pt x="66" y="32"/>
                    <a:pt x="68" y="32"/>
                    <a:pt x="69" y="32"/>
                  </a:cubicBezTo>
                  <a:cubicBezTo>
                    <a:pt x="70" y="33"/>
                    <a:pt x="72" y="32"/>
                    <a:pt x="72" y="32"/>
                  </a:cubicBezTo>
                  <a:cubicBezTo>
                    <a:pt x="73" y="33"/>
                    <a:pt x="73" y="33"/>
                    <a:pt x="73" y="33"/>
                  </a:cubicBezTo>
                  <a:cubicBezTo>
                    <a:pt x="74" y="32"/>
                    <a:pt x="76" y="33"/>
                    <a:pt x="77" y="32"/>
                  </a:cubicBezTo>
                  <a:cubicBezTo>
                    <a:pt x="77" y="32"/>
                    <a:pt x="78" y="31"/>
                    <a:pt x="78" y="31"/>
                  </a:cubicBezTo>
                  <a:cubicBezTo>
                    <a:pt x="79" y="31"/>
                    <a:pt x="79" y="30"/>
                    <a:pt x="79" y="30"/>
                  </a:cubicBezTo>
                  <a:cubicBezTo>
                    <a:pt x="80" y="30"/>
                    <a:pt x="82" y="29"/>
                    <a:pt x="82" y="28"/>
                  </a:cubicBezTo>
                  <a:cubicBezTo>
                    <a:pt x="83" y="28"/>
                    <a:pt x="83" y="28"/>
                    <a:pt x="83" y="27"/>
                  </a:cubicBezTo>
                  <a:cubicBezTo>
                    <a:pt x="83" y="27"/>
                    <a:pt x="83" y="27"/>
                    <a:pt x="83" y="28"/>
                  </a:cubicBezTo>
                  <a:cubicBezTo>
                    <a:pt x="84" y="26"/>
                    <a:pt x="85" y="25"/>
                    <a:pt x="86" y="23"/>
                  </a:cubicBezTo>
                  <a:cubicBezTo>
                    <a:pt x="87" y="23"/>
                    <a:pt x="87" y="23"/>
                    <a:pt x="87" y="23"/>
                  </a:cubicBezTo>
                  <a:cubicBezTo>
                    <a:pt x="87" y="22"/>
                    <a:pt x="88" y="21"/>
                    <a:pt x="88" y="21"/>
                  </a:cubicBezTo>
                  <a:cubicBezTo>
                    <a:pt x="88" y="21"/>
                    <a:pt x="89" y="20"/>
                    <a:pt x="89" y="20"/>
                  </a:cubicBezTo>
                  <a:cubicBezTo>
                    <a:pt x="89" y="20"/>
                    <a:pt x="91" y="18"/>
                    <a:pt x="91" y="18"/>
                  </a:cubicBezTo>
                  <a:cubicBezTo>
                    <a:pt x="91" y="17"/>
                    <a:pt x="92" y="17"/>
                    <a:pt x="93" y="17"/>
                  </a:cubicBezTo>
                  <a:cubicBezTo>
                    <a:pt x="93" y="17"/>
                    <a:pt x="94" y="17"/>
                    <a:pt x="94" y="17"/>
                  </a:cubicBezTo>
                  <a:cubicBezTo>
                    <a:pt x="94" y="17"/>
                    <a:pt x="94" y="17"/>
                    <a:pt x="95" y="17"/>
                  </a:cubicBezTo>
                  <a:cubicBezTo>
                    <a:pt x="95" y="17"/>
                    <a:pt x="95" y="17"/>
                    <a:pt x="95" y="17"/>
                  </a:cubicBezTo>
                  <a:cubicBezTo>
                    <a:pt x="95" y="17"/>
                    <a:pt x="95" y="17"/>
                    <a:pt x="95" y="17"/>
                  </a:cubicBezTo>
                  <a:cubicBezTo>
                    <a:pt x="95" y="17"/>
                    <a:pt x="95" y="17"/>
                    <a:pt x="9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3" name="Freeform 11"/>
            <p:cNvSpPr>
              <a:spLocks noEditPoints="1"/>
            </p:cNvSpPr>
            <p:nvPr/>
          </p:nvSpPr>
          <p:spPr bwMode="auto">
            <a:xfrm>
              <a:off x="6896100" y="2768600"/>
              <a:ext cx="239713" cy="188913"/>
            </a:xfrm>
            <a:custGeom>
              <a:avLst/>
              <a:gdLst>
                <a:gd name="T0" fmla="*/ 30 w 88"/>
                <a:gd name="T1" fmla="*/ 47 h 69"/>
                <a:gd name="T2" fmla="*/ 35 w 88"/>
                <a:gd name="T3" fmla="*/ 52 h 69"/>
                <a:gd name="T4" fmla="*/ 38 w 88"/>
                <a:gd name="T5" fmla="*/ 57 h 69"/>
                <a:gd name="T6" fmla="*/ 41 w 88"/>
                <a:gd name="T7" fmla="*/ 64 h 69"/>
                <a:gd name="T8" fmla="*/ 40 w 88"/>
                <a:gd name="T9" fmla="*/ 68 h 69"/>
                <a:gd name="T10" fmla="*/ 35 w 88"/>
                <a:gd name="T11" fmla="*/ 66 h 69"/>
                <a:gd name="T12" fmla="*/ 28 w 88"/>
                <a:gd name="T13" fmla="*/ 65 h 69"/>
                <a:gd name="T14" fmla="*/ 28 w 88"/>
                <a:gd name="T15" fmla="*/ 60 h 69"/>
                <a:gd name="T16" fmla="*/ 27 w 88"/>
                <a:gd name="T17" fmla="*/ 51 h 69"/>
                <a:gd name="T18" fmla="*/ 25 w 88"/>
                <a:gd name="T19" fmla="*/ 47 h 69"/>
                <a:gd name="T20" fmla="*/ 25 w 88"/>
                <a:gd name="T21" fmla="*/ 45 h 69"/>
                <a:gd name="T22" fmla="*/ 64 w 88"/>
                <a:gd name="T23" fmla="*/ 33 h 69"/>
                <a:gd name="T24" fmla="*/ 87 w 88"/>
                <a:gd name="T25" fmla="*/ 0 h 69"/>
                <a:gd name="T26" fmla="*/ 87 w 88"/>
                <a:gd name="T27" fmla="*/ 10 h 69"/>
                <a:gd name="T28" fmla="*/ 77 w 88"/>
                <a:gd name="T29" fmla="*/ 16 h 69"/>
                <a:gd name="T30" fmla="*/ 70 w 88"/>
                <a:gd name="T31" fmla="*/ 20 h 69"/>
                <a:gd name="T32" fmla="*/ 66 w 88"/>
                <a:gd name="T33" fmla="*/ 22 h 69"/>
                <a:gd name="T34" fmla="*/ 68 w 88"/>
                <a:gd name="T35" fmla="*/ 27 h 69"/>
                <a:gd name="T36" fmla="*/ 72 w 88"/>
                <a:gd name="T37" fmla="*/ 28 h 69"/>
                <a:gd name="T38" fmla="*/ 81 w 88"/>
                <a:gd name="T39" fmla="*/ 28 h 69"/>
                <a:gd name="T40" fmla="*/ 87 w 88"/>
                <a:gd name="T41" fmla="*/ 27 h 69"/>
                <a:gd name="T42" fmla="*/ 77 w 88"/>
                <a:gd name="T43" fmla="*/ 35 h 69"/>
                <a:gd name="T44" fmla="*/ 61 w 88"/>
                <a:gd name="T45" fmla="*/ 36 h 69"/>
                <a:gd name="T46" fmla="*/ 54 w 88"/>
                <a:gd name="T47" fmla="*/ 36 h 69"/>
                <a:gd name="T48" fmla="*/ 45 w 88"/>
                <a:gd name="T49" fmla="*/ 35 h 69"/>
                <a:gd name="T50" fmla="*/ 43 w 88"/>
                <a:gd name="T51" fmla="*/ 34 h 69"/>
                <a:gd name="T52" fmla="*/ 38 w 88"/>
                <a:gd name="T53" fmla="*/ 34 h 69"/>
                <a:gd name="T54" fmla="*/ 30 w 88"/>
                <a:gd name="T55" fmla="*/ 36 h 69"/>
                <a:gd name="T56" fmla="*/ 22 w 88"/>
                <a:gd name="T57" fmla="*/ 38 h 69"/>
                <a:gd name="T58" fmla="*/ 16 w 88"/>
                <a:gd name="T59" fmla="*/ 38 h 69"/>
                <a:gd name="T60" fmla="*/ 6 w 88"/>
                <a:gd name="T61" fmla="*/ 36 h 69"/>
                <a:gd name="T62" fmla="*/ 5 w 88"/>
                <a:gd name="T63" fmla="*/ 36 h 69"/>
                <a:gd name="T64" fmla="*/ 1 w 88"/>
                <a:gd name="T65" fmla="*/ 30 h 69"/>
                <a:gd name="T66" fmla="*/ 13 w 88"/>
                <a:gd name="T67" fmla="*/ 28 h 69"/>
                <a:gd name="T68" fmla="*/ 21 w 88"/>
                <a:gd name="T69" fmla="*/ 27 h 69"/>
                <a:gd name="T70" fmla="*/ 28 w 88"/>
                <a:gd name="T71" fmla="*/ 24 h 69"/>
                <a:gd name="T72" fmla="*/ 24 w 88"/>
                <a:gd name="T73" fmla="*/ 18 h 69"/>
                <a:gd name="T74" fmla="*/ 20 w 88"/>
                <a:gd name="T75" fmla="*/ 14 h 69"/>
                <a:gd name="T76" fmla="*/ 13 w 88"/>
                <a:gd name="T77" fmla="*/ 6 h 69"/>
                <a:gd name="T78" fmla="*/ 14 w 88"/>
                <a:gd name="T79" fmla="*/ 1 h 69"/>
                <a:gd name="T80" fmla="*/ 20 w 88"/>
                <a:gd name="T81" fmla="*/ 4 h 69"/>
                <a:gd name="T82" fmla="*/ 25 w 88"/>
                <a:gd name="T83" fmla="*/ 8 h 69"/>
                <a:gd name="T84" fmla="*/ 29 w 88"/>
                <a:gd name="T85" fmla="*/ 10 h 69"/>
                <a:gd name="T86" fmla="*/ 32 w 88"/>
                <a:gd name="T87" fmla="*/ 12 h 69"/>
                <a:gd name="T88" fmla="*/ 39 w 88"/>
                <a:gd name="T89" fmla="*/ 16 h 69"/>
                <a:gd name="T90" fmla="*/ 52 w 88"/>
                <a:gd name="T91" fmla="*/ 14 h 69"/>
                <a:gd name="T92" fmla="*/ 57 w 88"/>
                <a:gd name="T93" fmla="*/ 13 h 69"/>
                <a:gd name="T94" fmla="*/ 65 w 88"/>
                <a:gd name="T95" fmla="*/ 10 h 69"/>
                <a:gd name="T96" fmla="*/ 69 w 88"/>
                <a:gd name="T97" fmla="*/ 8 h 69"/>
                <a:gd name="T98" fmla="*/ 81 w 88"/>
                <a:gd name="T99" fmla="*/ 2 h 69"/>
                <a:gd name="T100" fmla="*/ 85 w 88"/>
                <a:gd name="T10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69">
                  <a:moveTo>
                    <a:pt x="27" y="44"/>
                  </a:moveTo>
                  <a:cubicBezTo>
                    <a:pt x="27" y="44"/>
                    <a:pt x="28" y="45"/>
                    <a:pt x="28" y="45"/>
                  </a:cubicBezTo>
                  <a:cubicBezTo>
                    <a:pt x="28" y="45"/>
                    <a:pt x="29" y="45"/>
                    <a:pt x="29" y="46"/>
                  </a:cubicBezTo>
                  <a:cubicBezTo>
                    <a:pt x="29" y="46"/>
                    <a:pt x="29" y="46"/>
                    <a:pt x="29" y="46"/>
                  </a:cubicBezTo>
                  <a:cubicBezTo>
                    <a:pt x="29" y="46"/>
                    <a:pt x="29" y="47"/>
                    <a:pt x="30" y="47"/>
                  </a:cubicBezTo>
                  <a:cubicBezTo>
                    <a:pt x="30" y="47"/>
                    <a:pt x="30" y="47"/>
                    <a:pt x="30" y="47"/>
                  </a:cubicBezTo>
                  <a:cubicBezTo>
                    <a:pt x="31" y="48"/>
                    <a:pt x="31" y="48"/>
                    <a:pt x="32" y="49"/>
                  </a:cubicBezTo>
                  <a:cubicBezTo>
                    <a:pt x="32" y="50"/>
                    <a:pt x="33" y="50"/>
                    <a:pt x="34" y="51"/>
                  </a:cubicBezTo>
                  <a:cubicBezTo>
                    <a:pt x="34" y="51"/>
                    <a:pt x="34" y="52"/>
                    <a:pt x="34" y="52"/>
                  </a:cubicBezTo>
                  <a:cubicBezTo>
                    <a:pt x="34" y="52"/>
                    <a:pt x="34" y="52"/>
                    <a:pt x="35" y="52"/>
                  </a:cubicBezTo>
                  <a:cubicBezTo>
                    <a:pt x="35" y="52"/>
                    <a:pt x="35" y="52"/>
                    <a:pt x="35" y="52"/>
                  </a:cubicBezTo>
                  <a:cubicBezTo>
                    <a:pt x="35" y="53"/>
                    <a:pt x="35" y="53"/>
                    <a:pt x="36" y="54"/>
                  </a:cubicBezTo>
                  <a:cubicBezTo>
                    <a:pt x="36" y="54"/>
                    <a:pt x="37" y="55"/>
                    <a:pt x="37" y="56"/>
                  </a:cubicBezTo>
                  <a:cubicBezTo>
                    <a:pt x="37" y="56"/>
                    <a:pt x="37" y="56"/>
                    <a:pt x="37" y="56"/>
                  </a:cubicBezTo>
                  <a:cubicBezTo>
                    <a:pt x="37" y="56"/>
                    <a:pt x="38" y="57"/>
                    <a:pt x="38" y="57"/>
                  </a:cubicBezTo>
                  <a:cubicBezTo>
                    <a:pt x="38" y="58"/>
                    <a:pt x="39" y="58"/>
                    <a:pt x="39" y="58"/>
                  </a:cubicBezTo>
                  <a:cubicBezTo>
                    <a:pt x="40" y="59"/>
                    <a:pt x="39" y="59"/>
                    <a:pt x="40" y="60"/>
                  </a:cubicBezTo>
                  <a:cubicBezTo>
                    <a:pt x="40" y="60"/>
                    <a:pt x="40" y="61"/>
                    <a:pt x="40" y="61"/>
                  </a:cubicBezTo>
                  <a:cubicBezTo>
                    <a:pt x="40" y="61"/>
                    <a:pt x="40" y="63"/>
                    <a:pt x="40" y="63"/>
                  </a:cubicBezTo>
                  <a:cubicBezTo>
                    <a:pt x="40" y="64"/>
                    <a:pt x="41" y="64"/>
                    <a:pt x="41" y="64"/>
                  </a:cubicBezTo>
                  <a:cubicBezTo>
                    <a:pt x="41" y="64"/>
                    <a:pt x="40" y="65"/>
                    <a:pt x="40" y="65"/>
                  </a:cubicBezTo>
                  <a:cubicBezTo>
                    <a:pt x="41" y="65"/>
                    <a:pt x="41" y="65"/>
                    <a:pt x="41" y="65"/>
                  </a:cubicBezTo>
                  <a:cubicBezTo>
                    <a:pt x="41" y="65"/>
                    <a:pt x="41" y="66"/>
                    <a:pt x="41" y="66"/>
                  </a:cubicBezTo>
                  <a:cubicBezTo>
                    <a:pt x="40" y="66"/>
                    <a:pt x="40" y="66"/>
                    <a:pt x="40" y="67"/>
                  </a:cubicBezTo>
                  <a:cubicBezTo>
                    <a:pt x="40" y="67"/>
                    <a:pt x="40" y="68"/>
                    <a:pt x="40" y="68"/>
                  </a:cubicBezTo>
                  <a:cubicBezTo>
                    <a:pt x="39" y="68"/>
                    <a:pt x="39" y="68"/>
                    <a:pt x="39" y="68"/>
                  </a:cubicBezTo>
                  <a:cubicBezTo>
                    <a:pt x="39" y="68"/>
                    <a:pt x="38" y="68"/>
                    <a:pt x="38" y="69"/>
                  </a:cubicBezTo>
                  <a:cubicBezTo>
                    <a:pt x="38" y="68"/>
                    <a:pt x="37" y="68"/>
                    <a:pt x="36" y="68"/>
                  </a:cubicBezTo>
                  <a:cubicBezTo>
                    <a:pt x="36" y="67"/>
                    <a:pt x="35" y="67"/>
                    <a:pt x="35" y="66"/>
                  </a:cubicBezTo>
                  <a:cubicBezTo>
                    <a:pt x="35" y="66"/>
                    <a:pt x="35" y="66"/>
                    <a:pt x="35" y="66"/>
                  </a:cubicBezTo>
                  <a:cubicBezTo>
                    <a:pt x="35" y="66"/>
                    <a:pt x="35" y="66"/>
                    <a:pt x="35" y="66"/>
                  </a:cubicBezTo>
                  <a:cubicBezTo>
                    <a:pt x="35" y="66"/>
                    <a:pt x="35" y="67"/>
                    <a:pt x="35" y="67"/>
                  </a:cubicBezTo>
                  <a:cubicBezTo>
                    <a:pt x="34" y="66"/>
                    <a:pt x="34" y="66"/>
                    <a:pt x="34" y="66"/>
                  </a:cubicBezTo>
                  <a:cubicBezTo>
                    <a:pt x="32" y="66"/>
                    <a:pt x="30" y="65"/>
                    <a:pt x="28" y="65"/>
                  </a:cubicBezTo>
                  <a:cubicBezTo>
                    <a:pt x="28" y="65"/>
                    <a:pt x="28" y="65"/>
                    <a:pt x="28" y="65"/>
                  </a:cubicBezTo>
                  <a:cubicBezTo>
                    <a:pt x="28" y="64"/>
                    <a:pt x="27" y="64"/>
                    <a:pt x="26" y="64"/>
                  </a:cubicBezTo>
                  <a:cubicBezTo>
                    <a:pt x="26" y="64"/>
                    <a:pt x="25" y="63"/>
                    <a:pt x="25" y="63"/>
                  </a:cubicBezTo>
                  <a:cubicBezTo>
                    <a:pt x="25" y="63"/>
                    <a:pt x="25" y="62"/>
                    <a:pt x="25" y="62"/>
                  </a:cubicBezTo>
                  <a:cubicBezTo>
                    <a:pt x="25" y="62"/>
                    <a:pt x="26" y="62"/>
                    <a:pt x="26" y="62"/>
                  </a:cubicBezTo>
                  <a:cubicBezTo>
                    <a:pt x="27" y="61"/>
                    <a:pt x="28" y="61"/>
                    <a:pt x="28" y="60"/>
                  </a:cubicBezTo>
                  <a:cubicBezTo>
                    <a:pt x="29" y="59"/>
                    <a:pt x="28" y="58"/>
                    <a:pt x="28" y="58"/>
                  </a:cubicBezTo>
                  <a:cubicBezTo>
                    <a:pt x="28" y="57"/>
                    <a:pt x="28" y="56"/>
                    <a:pt x="28" y="56"/>
                  </a:cubicBezTo>
                  <a:cubicBezTo>
                    <a:pt x="28" y="55"/>
                    <a:pt x="28" y="54"/>
                    <a:pt x="27" y="53"/>
                  </a:cubicBezTo>
                  <a:cubicBezTo>
                    <a:pt x="27" y="53"/>
                    <a:pt x="27" y="52"/>
                    <a:pt x="27" y="52"/>
                  </a:cubicBezTo>
                  <a:cubicBezTo>
                    <a:pt x="27" y="52"/>
                    <a:pt x="27" y="51"/>
                    <a:pt x="27" y="51"/>
                  </a:cubicBezTo>
                  <a:cubicBezTo>
                    <a:pt x="27" y="50"/>
                    <a:pt x="27" y="49"/>
                    <a:pt x="26" y="49"/>
                  </a:cubicBezTo>
                  <a:cubicBezTo>
                    <a:pt x="26" y="48"/>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6"/>
                    <a:pt x="25" y="46"/>
                  </a:cubicBezTo>
                  <a:cubicBezTo>
                    <a:pt x="25" y="46"/>
                    <a:pt x="25" y="46"/>
                    <a:pt x="25" y="46"/>
                  </a:cubicBezTo>
                  <a:cubicBezTo>
                    <a:pt x="25" y="46"/>
                    <a:pt x="25" y="46"/>
                    <a:pt x="25" y="46"/>
                  </a:cubicBezTo>
                  <a:cubicBezTo>
                    <a:pt x="25" y="45"/>
                    <a:pt x="25" y="45"/>
                    <a:pt x="25" y="45"/>
                  </a:cubicBezTo>
                  <a:cubicBezTo>
                    <a:pt x="25" y="45"/>
                    <a:pt x="24" y="45"/>
                    <a:pt x="24" y="45"/>
                  </a:cubicBezTo>
                  <a:cubicBezTo>
                    <a:pt x="24" y="45"/>
                    <a:pt x="24" y="45"/>
                    <a:pt x="24" y="45"/>
                  </a:cubicBezTo>
                  <a:cubicBezTo>
                    <a:pt x="24" y="44"/>
                    <a:pt x="24" y="44"/>
                    <a:pt x="24" y="44"/>
                  </a:cubicBezTo>
                  <a:cubicBezTo>
                    <a:pt x="25" y="42"/>
                    <a:pt x="27" y="44"/>
                    <a:pt x="27" y="44"/>
                  </a:cubicBezTo>
                  <a:close/>
                  <a:moveTo>
                    <a:pt x="64" y="33"/>
                  </a:moveTo>
                  <a:cubicBezTo>
                    <a:pt x="63" y="33"/>
                    <a:pt x="63" y="33"/>
                    <a:pt x="63" y="34"/>
                  </a:cubicBezTo>
                  <a:cubicBezTo>
                    <a:pt x="63" y="34"/>
                    <a:pt x="63" y="34"/>
                    <a:pt x="63" y="34"/>
                  </a:cubicBezTo>
                  <a:cubicBezTo>
                    <a:pt x="63" y="34"/>
                    <a:pt x="63" y="34"/>
                    <a:pt x="63" y="34"/>
                  </a:cubicBezTo>
                  <a:cubicBezTo>
                    <a:pt x="63" y="34"/>
                    <a:pt x="63" y="34"/>
                    <a:pt x="64" y="33"/>
                  </a:cubicBezTo>
                  <a:close/>
                  <a:moveTo>
                    <a:pt x="87" y="0"/>
                  </a:moveTo>
                  <a:cubicBezTo>
                    <a:pt x="87" y="0"/>
                    <a:pt x="87" y="0"/>
                    <a:pt x="87" y="1"/>
                  </a:cubicBezTo>
                  <a:cubicBezTo>
                    <a:pt x="87" y="1"/>
                    <a:pt x="87" y="1"/>
                    <a:pt x="87" y="1"/>
                  </a:cubicBezTo>
                  <a:cubicBezTo>
                    <a:pt x="88" y="1"/>
                    <a:pt x="88" y="2"/>
                    <a:pt x="88" y="2"/>
                  </a:cubicBezTo>
                  <a:cubicBezTo>
                    <a:pt x="88" y="3"/>
                    <a:pt x="88" y="6"/>
                    <a:pt x="88" y="7"/>
                  </a:cubicBezTo>
                  <a:cubicBezTo>
                    <a:pt x="88" y="8"/>
                    <a:pt x="87" y="9"/>
                    <a:pt x="87" y="10"/>
                  </a:cubicBezTo>
                  <a:cubicBezTo>
                    <a:pt x="86" y="11"/>
                    <a:pt x="84" y="12"/>
                    <a:pt x="83" y="13"/>
                  </a:cubicBezTo>
                  <a:cubicBezTo>
                    <a:pt x="82" y="13"/>
                    <a:pt x="82" y="13"/>
                    <a:pt x="81" y="14"/>
                  </a:cubicBezTo>
                  <a:cubicBezTo>
                    <a:pt x="81" y="14"/>
                    <a:pt x="80" y="14"/>
                    <a:pt x="79" y="14"/>
                  </a:cubicBezTo>
                  <a:cubicBezTo>
                    <a:pt x="79" y="15"/>
                    <a:pt x="79" y="15"/>
                    <a:pt x="78" y="15"/>
                  </a:cubicBezTo>
                  <a:cubicBezTo>
                    <a:pt x="78" y="15"/>
                    <a:pt x="77" y="15"/>
                    <a:pt x="77" y="16"/>
                  </a:cubicBezTo>
                  <a:cubicBezTo>
                    <a:pt x="76" y="16"/>
                    <a:pt x="76" y="16"/>
                    <a:pt x="76" y="17"/>
                  </a:cubicBezTo>
                  <a:cubicBezTo>
                    <a:pt x="76" y="17"/>
                    <a:pt x="74" y="17"/>
                    <a:pt x="74" y="17"/>
                  </a:cubicBezTo>
                  <a:cubicBezTo>
                    <a:pt x="74" y="17"/>
                    <a:pt x="74" y="17"/>
                    <a:pt x="74" y="17"/>
                  </a:cubicBezTo>
                  <a:cubicBezTo>
                    <a:pt x="74" y="17"/>
                    <a:pt x="74" y="18"/>
                    <a:pt x="74" y="18"/>
                  </a:cubicBezTo>
                  <a:cubicBezTo>
                    <a:pt x="72" y="18"/>
                    <a:pt x="71" y="19"/>
                    <a:pt x="70" y="20"/>
                  </a:cubicBezTo>
                  <a:cubicBezTo>
                    <a:pt x="70" y="20"/>
                    <a:pt x="70" y="20"/>
                    <a:pt x="70" y="20"/>
                  </a:cubicBezTo>
                  <a:cubicBezTo>
                    <a:pt x="70" y="20"/>
                    <a:pt x="69" y="20"/>
                    <a:pt x="69" y="20"/>
                  </a:cubicBezTo>
                  <a:cubicBezTo>
                    <a:pt x="69" y="20"/>
                    <a:pt x="68" y="21"/>
                    <a:pt x="68" y="21"/>
                  </a:cubicBezTo>
                  <a:cubicBezTo>
                    <a:pt x="68" y="21"/>
                    <a:pt x="67" y="21"/>
                    <a:pt x="67" y="22"/>
                  </a:cubicBezTo>
                  <a:cubicBezTo>
                    <a:pt x="67" y="22"/>
                    <a:pt x="66" y="22"/>
                    <a:pt x="66" y="22"/>
                  </a:cubicBezTo>
                  <a:cubicBezTo>
                    <a:pt x="66" y="22"/>
                    <a:pt x="66" y="22"/>
                    <a:pt x="66" y="23"/>
                  </a:cubicBezTo>
                  <a:cubicBezTo>
                    <a:pt x="65" y="22"/>
                    <a:pt x="65" y="23"/>
                    <a:pt x="64" y="23"/>
                  </a:cubicBezTo>
                  <a:cubicBezTo>
                    <a:pt x="63" y="24"/>
                    <a:pt x="64" y="25"/>
                    <a:pt x="65" y="26"/>
                  </a:cubicBezTo>
                  <a:cubicBezTo>
                    <a:pt x="66" y="26"/>
                    <a:pt x="66" y="26"/>
                    <a:pt x="67" y="27"/>
                  </a:cubicBezTo>
                  <a:cubicBezTo>
                    <a:pt x="67" y="27"/>
                    <a:pt x="67" y="27"/>
                    <a:pt x="68" y="27"/>
                  </a:cubicBezTo>
                  <a:cubicBezTo>
                    <a:pt x="68" y="27"/>
                    <a:pt x="69" y="27"/>
                    <a:pt x="69" y="27"/>
                  </a:cubicBezTo>
                  <a:cubicBezTo>
                    <a:pt x="70" y="27"/>
                    <a:pt x="70" y="27"/>
                    <a:pt x="71" y="27"/>
                  </a:cubicBezTo>
                  <a:cubicBezTo>
                    <a:pt x="71" y="27"/>
                    <a:pt x="71" y="28"/>
                    <a:pt x="72" y="27"/>
                  </a:cubicBezTo>
                  <a:cubicBezTo>
                    <a:pt x="72" y="27"/>
                    <a:pt x="72" y="27"/>
                    <a:pt x="72" y="27"/>
                  </a:cubicBezTo>
                  <a:cubicBezTo>
                    <a:pt x="72" y="28"/>
                    <a:pt x="72" y="28"/>
                    <a:pt x="72" y="28"/>
                  </a:cubicBezTo>
                  <a:cubicBezTo>
                    <a:pt x="73" y="28"/>
                    <a:pt x="74" y="28"/>
                    <a:pt x="75" y="28"/>
                  </a:cubicBezTo>
                  <a:cubicBezTo>
                    <a:pt x="75" y="28"/>
                    <a:pt x="75" y="28"/>
                    <a:pt x="75" y="28"/>
                  </a:cubicBezTo>
                  <a:cubicBezTo>
                    <a:pt x="75" y="28"/>
                    <a:pt x="75" y="28"/>
                    <a:pt x="75" y="28"/>
                  </a:cubicBezTo>
                  <a:cubicBezTo>
                    <a:pt x="75" y="28"/>
                    <a:pt x="76" y="29"/>
                    <a:pt x="76" y="29"/>
                  </a:cubicBezTo>
                  <a:cubicBezTo>
                    <a:pt x="78" y="29"/>
                    <a:pt x="79" y="28"/>
                    <a:pt x="81" y="28"/>
                  </a:cubicBezTo>
                  <a:cubicBezTo>
                    <a:pt x="81" y="28"/>
                    <a:pt x="82" y="27"/>
                    <a:pt x="82" y="28"/>
                  </a:cubicBezTo>
                  <a:cubicBezTo>
                    <a:pt x="82" y="27"/>
                    <a:pt x="84" y="27"/>
                    <a:pt x="84" y="27"/>
                  </a:cubicBezTo>
                  <a:cubicBezTo>
                    <a:pt x="84" y="26"/>
                    <a:pt x="86" y="27"/>
                    <a:pt x="87" y="27"/>
                  </a:cubicBezTo>
                  <a:cubicBezTo>
                    <a:pt x="87" y="27"/>
                    <a:pt x="87" y="27"/>
                    <a:pt x="87" y="27"/>
                  </a:cubicBezTo>
                  <a:cubicBezTo>
                    <a:pt x="88" y="27"/>
                    <a:pt x="88" y="27"/>
                    <a:pt x="87" y="27"/>
                  </a:cubicBezTo>
                  <a:cubicBezTo>
                    <a:pt x="88" y="28"/>
                    <a:pt x="88" y="28"/>
                    <a:pt x="87" y="29"/>
                  </a:cubicBezTo>
                  <a:cubicBezTo>
                    <a:pt x="87" y="29"/>
                    <a:pt x="86" y="30"/>
                    <a:pt x="85" y="30"/>
                  </a:cubicBezTo>
                  <a:cubicBezTo>
                    <a:pt x="85" y="30"/>
                    <a:pt x="84" y="31"/>
                    <a:pt x="83" y="31"/>
                  </a:cubicBezTo>
                  <a:cubicBezTo>
                    <a:pt x="82" y="32"/>
                    <a:pt x="81" y="33"/>
                    <a:pt x="79" y="33"/>
                  </a:cubicBezTo>
                  <a:cubicBezTo>
                    <a:pt x="78" y="34"/>
                    <a:pt x="78" y="34"/>
                    <a:pt x="77" y="35"/>
                  </a:cubicBezTo>
                  <a:cubicBezTo>
                    <a:pt x="76" y="35"/>
                    <a:pt x="75" y="35"/>
                    <a:pt x="74" y="35"/>
                  </a:cubicBezTo>
                  <a:cubicBezTo>
                    <a:pt x="73" y="35"/>
                    <a:pt x="72" y="36"/>
                    <a:pt x="72" y="36"/>
                  </a:cubicBezTo>
                  <a:cubicBezTo>
                    <a:pt x="71" y="37"/>
                    <a:pt x="70" y="36"/>
                    <a:pt x="69" y="36"/>
                  </a:cubicBezTo>
                  <a:cubicBezTo>
                    <a:pt x="67" y="37"/>
                    <a:pt x="66" y="37"/>
                    <a:pt x="64" y="37"/>
                  </a:cubicBezTo>
                  <a:cubicBezTo>
                    <a:pt x="63" y="37"/>
                    <a:pt x="62" y="36"/>
                    <a:pt x="61" y="36"/>
                  </a:cubicBezTo>
                  <a:cubicBezTo>
                    <a:pt x="61" y="36"/>
                    <a:pt x="60" y="36"/>
                    <a:pt x="60" y="37"/>
                  </a:cubicBezTo>
                  <a:cubicBezTo>
                    <a:pt x="59" y="37"/>
                    <a:pt x="57" y="36"/>
                    <a:pt x="56" y="36"/>
                  </a:cubicBezTo>
                  <a:cubicBezTo>
                    <a:pt x="56" y="36"/>
                    <a:pt x="56" y="35"/>
                    <a:pt x="55" y="36"/>
                  </a:cubicBezTo>
                  <a:cubicBezTo>
                    <a:pt x="55" y="36"/>
                    <a:pt x="54" y="36"/>
                    <a:pt x="54" y="36"/>
                  </a:cubicBezTo>
                  <a:cubicBezTo>
                    <a:pt x="54" y="36"/>
                    <a:pt x="54" y="36"/>
                    <a:pt x="54" y="36"/>
                  </a:cubicBezTo>
                  <a:cubicBezTo>
                    <a:pt x="54" y="36"/>
                    <a:pt x="54" y="36"/>
                    <a:pt x="54" y="35"/>
                  </a:cubicBezTo>
                  <a:cubicBezTo>
                    <a:pt x="54" y="35"/>
                    <a:pt x="54" y="35"/>
                    <a:pt x="54" y="35"/>
                  </a:cubicBezTo>
                  <a:cubicBezTo>
                    <a:pt x="53" y="35"/>
                    <a:pt x="53" y="36"/>
                    <a:pt x="53" y="36"/>
                  </a:cubicBezTo>
                  <a:cubicBezTo>
                    <a:pt x="52" y="36"/>
                    <a:pt x="52" y="36"/>
                    <a:pt x="51" y="36"/>
                  </a:cubicBezTo>
                  <a:cubicBezTo>
                    <a:pt x="51" y="36"/>
                    <a:pt x="46" y="35"/>
                    <a:pt x="45" y="35"/>
                  </a:cubicBezTo>
                  <a:cubicBezTo>
                    <a:pt x="45" y="35"/>
                    <a:pt x="44" y="35"/>
                    <a:pt x="44" y="35"/>
                  </a:cubicBezTo>
                  <a:cubicBezTo>
                    <a:pt x="44" y="35"/>
                    <a:pt x="44" y="35"/>
                    <a:pt x="44" y="35"/>
                  </a:cubicBezTo>
                  <a:cubicBezTo>
                    <a:pt x="44" y="35"/>
                    <a:pt x="44" y="34"/>
                    <a:pt x="44" y="34"/>
                  </a:cubicBezTo>
                  <a:cubicBezTo>
                    <a:pt x="44" y="34"/>
                    <a:pt x="44" y="34"/>
                    <a:pt x="44" y="34"/>
                  </a:cubicBezTo>
                  <a:cubicBezTo>
                    <a:pt x="43" y="34"/>
                    <a:pt x="43" y="34"/>
                    <a:pt x="43" y="34"/>
                  </a:cubicBezTo>
                  <a:cubicBezTo>
                    <a:pt x="43" y="34"/>
                    <a:pt x="43" y="34"/>
                    <a:pt x="43" y="34"/>
                  </a:cubicBezTo>
                  <a:cubicBezTo>
                    <a:pt x="43" y="34"/>
                    <a:pt x="43" y="34"/>
                    <a:pt x="42" y="34"/>
                  </a:cubicBezTo>
                  <a:cubicBezTo>
                    <a:pt x="42" y="34"/>
                    <a:pt x="40" y="34"/>
                    <a:pt x="40" y="34"/>
                  </a:cubicBezTo>
                  <a:cubicBezTo>
                    <a:pt x="40" y="33"/>
                    <a:pt x="38" y="34"/>
                    <a:pt x="38" y="34"/>
                  </a:cubicBezTo>
                  <a:cubicBezTo>
                    <a:pt x="38" y="34"/>
                    <a:pt x="38" y="34"/>
                    <a:pt x="38" y="34"/>
                  </a:cubicBezTo>
                  <a:cubicBezTo>
                    <a:pt x="37" y="34"/>
                    <a:pt x="36" y="34"/>
                    <a:pt x="36" y="34"/>
                  </a:cubicBezTo>
                  <a:cubicBezTo>
                    <a:pt x="36" y="35"/>
                    <a:pt x="36" y="35"/>
                    <a:pt x="36" y="35"/>
                  </a:cubicBezTo>
                  <a:cubicBezTo>
                    <a:pt x="35" y="35"/>
                    <a:pt x="35" y="36"/>
                    <a:pt x="34" y="37"/>
                  </a:cubicBezTo>
                  <a:cubicBezTo>
                    <a:pt x="34" y="36"/>
                    <a:pt x="33" y="37"/>
                    <a:pt x="32" y="37"/>
                  </a:cubicBezTo>
                  <a:cubicBezTo>
                    <a:pt x="31" y="37"/>
                    <a:pt x="30" y="36"/>
                    <a:pt x="30" y="36"/>
                  </a:cubicBezTo>
                  <a:cubicBezTo>
                    <a:pt x="29" y="36"/>
                    <a:pt x="28" y="36"/>
                    <a:pt x="27" y="37"/>
                  </a:cubicBezTo>
                  <a:cubicBezTo>
                    <a:pt x="26" y="37"/>
                    <a:pt x="26" y="37"/>
                    <a:pt x="26" y="37"/>
                  </a:cubicBezTo>
                  <a:cubicBezTo>
                    <a:pt x="25" y="37"/>
                    <a:pt x="24" y="37"/>
                    <a:pt x="24" y="37"/>
                  </a:cubicBezTo>
                  <a:cubicBezTo>
                    <a:pt x="23" y="37"/>
                    <a:pt x="23" y="38"/>
                    <a:pt x="23" y="38"/>
                  </a:cubicBezTo>
                  <a:cubicBezTo>
                    <a:pt x="22" y="38"/>
                    <a:pt x="22" y="38"/>
                    <a:pt x="22" y="38"/>
                  </a:cubicBezTo>
                  <a:cubicBezTo>
                    <a:pt x="22" y="38"/>
                    <a:pt x="22" y="38"/>
                    <a:pt x="22" y="38"/>
                  </a:cubicBezTo>
                  <a:cubicBezTo>
                    <a:pt x="21" y="38"/>
                    <a:pt x="21" y="38"/>
                    <a:pt x="20" y="38"/>
                  </a:cubicBezTo>
                  <a:cubicBezTo>
                    <a:pt x="20" y="38"/>
                    <a:pt x="19" y="38"/>
                    <a:pt x="19" y="38"/>
                  </a:cubicBezTo>
                  <a:cubicBezTo>
                    <a:pt x="19" y="38"/>
                    <a:pt x="18" y="38"/>
                    <a:pt x="18" y="39"/>
                  </a:cubicBezTo>
                  <a:cubicBezTo>
                    <a:pt x="17" y="39"/>
                    <a:pt x="17" y="38"/>
                    <a:pt x="16" y="38"/>
                  </a:cubicBezTo>
                  <a:cubicBezTo>
                    <a:pt x="16" y="38"/>
                    <a:pt x="15" y="38"/>
                    <a:pt x="15" y="38"/>
                  </a:cubicBezTo>
                  <a:cubicBezTo>
                    <a:pt x="14" y="38"/>
                    <a:pt x="13" y="38"/>
                    <a:pt x="11" y="38"/>
                  </a:cubicBezTo>
                  <a:cubicBezTo>
                    <a:pt x="11" y="38"/>
                    <a:pt x="10" y="38"/>
                    <a:pt x="10" y="37"/>
                  </a:cubicBezTo>
                  <a:cubicBezTo>
                    <a:pt x="9" y="37"/>
                    <a:pt x="9" y="37"/>
                    <a:pt x="8" y="37"/>
                  </a:cubicBezTo>
                  <a:cubicBezTo>
                    <a:pt x="8" y="37"/>
                    <a:pt x="6" y="36"/>
                    <a:pt x="6" y="36"/>
                  </a:cubicBezTo>
                  <a:cubicBezTo>
                    <a:pt x="6" y="36"/>
                    <a:pt x="6" y="36"/>
                    <a:pt x="6" y="36"/>
                  </a:cubicBezTo>
                  <a:cubicBezTo>
                    <a:pt x="6" y="36"/>
                    <a:pt x="5" y="37"/>
                    <a:pt x="5" y="37"/>
                  </a:cubicBezTo>
                  <a:cubicBezTo>
                    <a:pt x="5" y="37"/>
                    <a:pt x="5" y="37"/>
                    <a:pt x="5" y="37"/>
                  </a:cubicBezTo>
                  <a:cubicBezTo>
                    <a:pt x="5" y="37"/>
                    <a:pt x="5" y="37"/>
                    <a:pt x="5" y="37"/>
                  </a:cubicBezTo>
                  <a:cubicBezTo>
                    <a:pt x="5" y="37"/>
                    <a:pt x="5" y="37"/>
                    <a:pt x="5" y="36"/>
                  </a:cubicBezTo>
                  <a:cubicBezTo>
                    <a:pt x="4" y="37"/>
                    <a:pt x="4" y="37"/>
                    <a:pt x="4" y="37"/>
                  </a:cubicBezTo>
                  <a:cubicBezTo>
                    <a:pt x="3" y="36"/>
                    <a:pt x="3" y="36"/>
                    <a:pt x="3" y="36"/>
                  </a:cubicBezTo>
                  <a:cubicBezTo>
                    <a:pt x="2" y="36"/>
                    <a:pt x="2" y="36"/>
                    <a:pt x="1" y="35"/>
                  </a:cubicBezTo>
                  <a:cubicBezTo>
                    <a:pt x="1" y="35"/>
                    <a:pt x="1" y="34"/>
                    <a:pt x="0" y="33"/>
                  </a:cubicBezTo>
                  <a:cubicBezTo>
                    <a:pt x="1" y="32"/>
                    <a:pt x="1" y="31"/>
                    <a:pt x="1" y="30"/>
                  </a:cubicBezTo>
                  <a:cubicBezTo>
                    <a:pt x="2" y="30"/>
                    <a:pt x="3" y="30"/>
                    <a:pt x="4" y="30"/>
                  </a:cubicBezTo>
                  <a:cubicBezTo>
                    <a:pt x="6" y="30"/>
                    <a:pt x="7" y="30"/>
                    <a:pt x="8" y="30"/>
                  </a:cubicBezTo>
                  <a:cubicBezTo>
                    <a:pt x="9" y="30"/>
                    <a:pt x="9" y="30"/>
                    <a:pt x="10" y="29"/>
                  </a:cubicBezTo>
                  <a:cubicBezTo>
                    <a:pt x="10" y="29"/>
                    <a:pt x="11" y="30"/>
                    <a:pt x="11" y="30"/>
                  </a:cubicBezTo>
                  <a:cubicBezTo>
                    <a:pt x="12" y="29"/>
                    <a:pt x="13" y="28"/>
                    <a:pt x="13" y="28"/>
                  </a:cubicBezTo>
                  <a:cubicBezTo>
                    <a:pt x="14" y="28"/>
                    <a:pt x="15" y="29"/>
                    <a:pt x="15" y="28"/>
                  </a:cubicBezTo>
                  <a:cubicBezTo>
                    <a:pt x="15" y="28"/>
                    <a:pt x="15" y="28"/>
                    <a:pt x="15" y="28"/>
                  </a:cubicBezTo>
                  <a:cubicBezTo>
                    <a:pt x="16" y="28"/>
                    <a:pt x="16" y="28"/>
                    <a:pt x="16" y="28"/>
                  </a:cubicBezTo>
                  <a:cubicBezTo>
                    <a:pt x="17" y="28"/>
                    <a:pt x="17" y="28"/>
                    <a:pt x="17" y="28"/>
                  </a:cubicBezTo>
                  <a:cubicBezTo>
                    <a:pt x="18" y="28"/>
                    <a:pt x="20" y="27"/>
                    <a:pt x="21" y="27"/>
                  </a:cubicBezTo>
                  <a:cubicBezTo>
                    <a:pt x="22" y="27"/>
                    <a:pt x="22" y="26"/>
                    <a:pt x="23" y="26"/>
                  </a:cubicBezTo>
                  <a:cubicBezTo>
                    <a:pt x="24" y="26"/>
                    <a:pt x="25" y="26"/>
                    <a:pt x="26" y="26"/>
                  </a:cubicBezTo>
                  <a:cubicBezTo>
                    <a:pt x="26" y="26"/>
                    <a:pt x="27" y="25"/>
                    <a:pt x="27" y="25"/>
                  </a:cubicBezTo>
                  <a:cubicBezTo>
                    <a:pt x="27" y="25"/>
                    <a:pt x="27" y="24"/>
                    <a:pt x="27" y="24"/>
                  </a:cubicBezTo>
                  <a:cubicBezTo>
                    <a:pt x="27" y="24"/>
                    <a:pt x="28" y="24"/>
                    <a:pt x="28" y="24"/>
                  </a:cubicBezTo>
                  <a:cubicBezTo>
                    <a:pt x="28" y="23"/>
                    <a:pt x="28" y="23"/>
                    <a:pt x="28" y="23"/>
                  </a:cubicBezTo>
                  <a:cubicBezTo>
                    <a:pt x="27" y="23"/>
                    <a:pt x="27" y="22"/>
                    <a:pt x="26" y="22"/>
                  </a:cubicBezTo>
                  <a:cubicBezTo>
                    <a:pt x="26" y="22"/>
                    <a:pt x="26" y="21"/>
                    <a:pt x="26" y="21"/>
                  </a:cubicBezTo>
                  <a:cubicBezTo>
                    <a:pt x="25" y="20"/>
                    <a:pt x="24" y="20"/>
                    <a:pt x="24" y="18"/>
                  </a:cubicBezTo>
                  <a:cubicBezTo>
                    <a:pt x="24" y="18"/>
                    <a:pt x="23" y="18"/>
                    <a:pt x="24" y="18"/>
                  </a:cubicBezTo>
                  <a:cubicBezTo>
                    <a:pt x="23" y="17"/>
                    <a:pt x="23" y="17"/>
                    <a:pt x="22" y="17"/>
                  </a:cubicBezTo>
                  <a:cubicBezTo>
                    <a:pt x="22" y="16"/>
                    <a:pt x="22" y="16"/>
                    <a:pt x="22" y="16"/>
                  </a:cubicBezTo>
                  <a:cubicBezTo>
                    <a:pt x="22" y="16"/>
                    <a:pt x="22" y="16"/>
                    <a:pt x="22" y="16"/>
                  </a:cubicBezTo>
                  <a:cubicBezTo>
                    <a:pt x="22" y="16"/>
                    <a:pt x="21" y="16"/>
                    <a:pt x="21" y="16"/>
                  </a:cubicBezTo>
                  <a:cubicBezTo>
                    <a:pt x="21" y="15"/>
                    <a:pt x="20" y="15"/>
                    <a:pt x="20" y="14"/>
                  </a:cubicBezTo>
                  <a:cubicBezTo>
                    <a:pt x="19" y="14"/>
                    <a:pt x="19" y="14"/>
                    <a:pt x="19" y="13"/>
                  </a:cubicBezTo>
                  <a:cubicBezTo>
                    <a:pt x="18" y="13"/>
                    <a:pt x="18" y="13"/>
                    <a:pt x="17" y="13"/>
                  </a:cubicBezTo>
                  <a:cubicBezTo>
                    <a:pt x="16" y="12"/>
                    <a:pt x="16" y="11"/>
                    <a:pt x="15" y="10"/>
                  </a:cubicBezTo>
                  <a:cubicBezTo>
                    <a:pt x="14" y="9"/>
                    <a:pt x="14" y="9"/>
                    <a:pt x="14" y="9"/>
                  </a:cubicBezTo>
                  <a:cubicBezTo>
                    <a:pt x="14" y="8"/>
                    <a:pt x="14" y="7"/>
                    <a:pt x="13" y="6"/>
                  </a:cubicBezTo>
                  <a:cubicBezTo>
                    <a:pt x="13" y="6"/>
                    <a:pt x="13" y="5"/>
                    <a:pt x="13" y="5"/>
                  </a:cubicBezTo>
                  <a:cubicBezTo>
                    <a:pt x="13" y="4"/>
                    <a:pt x="13" y="4"/>
                    <a:pt x="13" y="4"/>
                  </a:cubicBezTo>
                  <a:cubicBezTo>
                    <a:pt x="13" y="3"/>
                    <a:pt x="13" y="2"/>
                    <a:pt x="13" y="1"/>
                  </a:cubicBezTo>
                  <a:cubicBezTo>
                    <a:pt x="13" y="1"/>
                    <a:pt x="14" y="1"/>
                    <a:pt x="13" y="1"/>
                  </a:cubicBezTo>
                  <a:cubicBezTo>
                    <a:pt x="14" y="1"/>
                    <a:pt x="13" y="1"/>
                    <a:pt x="14" y="1"/>
                  </a:cubicBezTo>
                  <a:cubicBezTo>
                    <a:pt x="15" y="1"/>
                    <a:pt x="16" y="1"/>
                    <a:pt x="17" y="2"/>
                  </a:cubicBezTo>
                  <a:cubicBezTo>
                    <a:pt x="17" y="2"/>
                    <a:pt x="18" y="2"/>
                    <a:pt x="18" y="2"/>
                  </a:cubicBezTo>
                  <a:cubicBezTo>
                    <a:pt x="18" y="3"/>
                    <a:pt x="19" y="3"/>
                    <a:pt x="19" y="3"/>
                  </a:cubicBezTo>
                  <a:cubicBezTo>
                    <a:pt x="20" y="3"/>
                    <a:pt x="20" y="4"/>
                    <a:pt x="20" y="4"/>
                  </a:cubicBezTo>
                  <a:cubicBezTo>
                    <a:pt x="20" y="4"/>
                    <a:pt x="20" y="4"/>
                    <a:pt x="20" y="4"/>
                  </a:cubicBezTo>
                  <a:cubicBezTo>
                    <a:pt x="20" y="4"/>
                    <a:pt x="20" y="4"/>
                    <a:pt x="20" y="4"/>
                  </a:cubicBezTo>
                  <a:cubicBezTo>
                    <a:pt x="20" y="4"/>
                    <a:pt x="21" y="5"/>
                    <a:pt x="21" y="5"/>
                  </a:cubicBezTo>
                  <a:cubicBezTo>
                    <a:pt x="23" y="5"/>
                    <a:pt x="24" y="7"/>
                    <a:pt x="25" y="8"/>
                  </a:cubicBezTo>
                  <a:cubicBezTo>
                    <a:pt x="25" y="8"/>
                    <a:pt x="25" y="8"/>
                    <a:pt x="25" y="8"/>
                  </a:cubicBezTo>
                  <a:cubicBezTo>
                    <a:pt x="25" y="8"/>
                    <a:pt x="25" y="8"/>
                    <a:pt x="25" y="8"/>
                  </a:cubicBezTo>
                  <a:cubicBezTo>
                    <a:pt x="26" y="8"/>
                    <a:pt x="26" y="8"/>
                    <a:pt x="27" y="9"/>
                  </a:cubicBezTo>
                  <a:cubicBezTo>
                    <a:pt x="27" y="9"/>
                    <a:pt x="27" y="9"/>
                    <a:pt x="27" y="9"/>
                  </a:cubicBezTo>
                  <a:cubicBezTo>
                    <a:pt x="28" y="9"/>
                    <a:pt x="28" y="9"/>
                    <a:pt x="28" y="9"/>
                  </a:cubicBezTo>
                  <a:cubicBezTo>
                    <a:pt x="28" y="10"/>
                    <a:pt x="28" y="10"/>
                    <a:pt x="29" y="9"/>
                  </a:cubicBezTo>
                  <a:cubicBezTo>
                    <a:pt x="29" y="9"/>
                    <a:pt x="29" y="9"/>
                    <a:pt x="29" y="10"/>
                  </a:cubicBezTo>
                  <a:cubicBezTo>
                    <a:pt x="29" y="9"/>
                    <a:pt x="29" y="9"/>
                    <a:pt x="29" y="9"/>
                  </a:cubicBezTo>
                  <a:cubicBezTo>
                    <a:pt x="29" y="10"/>
                    <a:pt x="30" y="10"/>
                    <a:pt x="31" y="11"/>
                  </a:cubicBezTo>
                  <a:cubicBezTo>
                    <a:pt x="31" y="11"/>
                    <a:pt x="31" y="11"/>
                    <a:pt x="32" y="11"/>
                  </a:cubicBezTo>
                  <a:cubicBezTo>
                    <a:pt x="32" y="11"/>
                    <a:pt x="32" y="12"/>
                    <a:pt x="32" y="12"/>
                  </a:cubicBezTo>
                  <a:cubicBezTo>
                    <a:pt x="32" y="12"/>
                    <a:pt x="32" y="12"/>
                    <a:pt x="32" y="12"/>
                  </a:cubicBezTo>
                  <a:cubicBezTo>
                    <a:pt x="32" y="12"/>
                    <a:pt x="33" y="13"/>
                    <a:pt x="33" y="13"/>
                  </a:cubicBezTo>
                  <a:cubicBezTo>
                    <a:pt x="33" y="13"/>
                    <a:pt x="33" y="13"/>
                    <a:pt x="33" y="13"/>
                  </a:cubicBezTo>
                  <a:cubicBezTo>
                    <a:pt x="35" y="13"/>
                    <a:pt x="35" y="14"/>
                    <a:pt x="36" y="15"/>
                  </a:cubicBezTo>
                  <a:cubicBezTo>
                    <a:pt x="37" y="15"/>
                    <a:pt x="37" y="15"/>
                    <a:pt x="37" y="16"/>
                  </a:cubicBezTo>
                  <a:cubicBezTo>
                    <a:pt x="38" y="16"/>
                    <a:pt x="38" y="16"/>
                    <a:pt x="39" y="16"/>
                  </a:cubicBezTo>
                  <a:cubicBezTo>
                    <a:pt x="40" y="17"/>
                    <a:pt x="42" y="17"/>
                    <a:pt x="43" y="16"/>
                  </a:cubicBezTo>
                  <a:cubicBezTo>
                    <a:pt x="43" y="16"/>
                    <a:pt x="45" y="16"/>
                    <a:pt x="45" y="16"/>
                  </a:cubicBezTo>
                  <a:cubicBezTo>
                    <a:pt x="46" y="18"/>
                    <a:pt x="47" y="17"/>
                    <a:pt x="48" y="17"/>
                  </a:cubicBezTo>
                  <a:cubicBezTo>
                    <a:pt x="49" y="17"/>
                    <a:pt x="49" y="17"/>
                    <a:pt x="50" y="16"/>
                  </a:cubicBezTo>
                  <a:cubicBezTo>
                    <a:pt x="51" y="16"/>
                    <a:pt x="51" y="15"/>
                    <a:pt x="52" y="14"/>
                  </a:cubicBezTo>
                  <a:cubicBezTo>
                    <a:pt x="53" y="14"/>
                    <a:pt x="53" y="14"/>
                    <a:pt x="53" y="14"/>
                  </a:cubicBezTo>
                  <a:cubicBezTo>
                    <a:pt x="53" y="14"/>
                    <a:pt x="53" y="14"/>
                    <a:pt x="53" y="14"/>
                  </a:cubicBezTo>
                  <a:cubicBezTo>
                    <a:pt x="53" y="14"/>
                    <a:pt x="53" y="14"/>
                    <a:pt x="53" y="14"/>
                  </a:cubicBezTo>
                  <a:cubicBezTo>
                    <a:pt x="55" y="14"/>
                    <a:pt x="56" y="14"/>
                    <a:pt x="56" y="13"/>
                  </a:cubicBezTo>
                  <a:cubicBezTo>
                    <a:pt x="56" y="13"/>
                    <a:pt x="56" y="13"/>
                    <a:pt x="57" y="13"/>
                  </a:cubicBezTo>
                  <a:cubicBezTo>
                    <a:pt x="57" y="13"/>
                    <a:pt x="57" y="13"/>
                    <a:pt x="57" y="13"/>
                  </a:cubicBezTo>
                  <a:cubicBezTo>
                    <a:pt x="57" y="13"/>
                    <a:pt x="58" y="12"/>
                    <a:pt x="59" y="13"/>
                  </a:cubicBezTo>
                  <a:cubicBezTo>
                    <a:pt x="60" y="11"/>
                    <a:pt x="61" y="12"/>
                    <a:pt x="63" y="11"/>
                  </a:cubicBezTo>
                  <a:cubicBezTo>
                    <a:pt x="63" y="11"/>
                    <a:pt x="63" y="11"/>
                    <a:pt x="63" y="10"/>
                  </a:cubicBezTo>
                  <a:cubicBezTo>
                    <a:pt x="64" y="10"/>
                    <a:pt x="64" y="10"/>
                    <a:pt x="65" y="10"/>
                  </a:cubicBezTo>
                  <a:cubicBezTo>
                    <a:pt x="65" y="10"/>
                    <a:pt x="65" y="10"/>
                    <a:pt x="66" y="10"/>
                  </a:cubicBezTo>
                  <a:cubicBezTo>
                    <a:pt x="66" y="9"/>
                    <a:pt x="67" y="9"/>
                    <a:pt x="67" y="9"/>
                  </a:cubicBezTo>
                  <a:cubicBezTo>
                    <a:pt x="67" y="9"/>
                    <a:pt x="68" y="9"/>
                    <a:pt x="68" y="8"/>
                  </a:cubicBezTo>
                  <a:cubicBezTo>
                    <a:pt x="69" y="8"/>
                    <a:pt x="69" y="8"/>
                    <a:pt x="69" y="8"/>
                  </a:cubicBezTo>
                  <a:cubicBezTo>
                    <a:pt x="69" y="8"/>
                    <a:pt x="69" y="8"/>
                    <a:pt x="69" y="8"/>
                  </a:cubicBezTo>
                  <a:cubicBezTo>
                    <a:pt x="69" y="7"/>
                    <a:pt x="70" y="7"/>
                    <a:pt x="71" y="7"/>
                  </a:cubicBezTo>
                  <a:cubicBezTo>
                    <a:pt x="71" y="7"/>
                    <a:pt x="72" y="7"/>
                    <a:pt x="72" y="6"/>
                  </a:cubicBezTo>
                  <a:cubicBezTo>
                    <a:pt x="73" y="7"/>
                    <a:pt x="74" y="5"/>
                    <a:pt x="75" y="5"/>
                  </a:cubicBezTo>
                  <a:cubicBezTo>
                    <a:pt x="75" y="4"/>
                    <a:pt x="78" y="4"/>
                    <a:pt x="78" y="4"/>
                  </a:cubicBezTo>
                  <a:cubicBezTo>
                    <a:pt x="79" y="3"/>
                    <a:pt x="80" y="2"/>
                    <a:pt x="81" y="2"/>
                  </a:cubicBezTo>
                  <a:cubicBezTo>
                    <a:pt x="81" y="2"/>
                    <a:pt x="82" y="2"/>
                    <a:pt x="82" y="2"/>
                  </a:cubicBezTo>
                  <a:cubicBezTo>
                    <a:pt x="83" y="2"/>
                    <a:pt x="83" y="2"/>
                    <a:pt x="83" y="2"/>
                  </a:cubicBezTo>
                  <a:cubicBezTo>
                    <a:pt x="84" y="2"/>
                    <a:pt x="84" y="2"/>
                    <a:pt x="84" y="2"/>
                  </a:cubicBezTo>
                  <a:cubicBezTo>
                    <a:pt x="84" y="1"/>
                    <a:pt x="85" y="1"/>
                    <a:pt x="85" y="0"/>
                  </a:cubicBezTo>
                  <a:cubicBezTo>
                    <a:pt x="85" y="0"/>
                    <a:pt x="85" y="0"/>
                    <a:pt x="85" y="0"/>
                  </a:cubicBezTo>
                  <a:cubicBezTo>
                    <a:pt x="86" y="0"/>
                    <a:pt x="86" y="0"/>
                    <a:pt x="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4" name="Freeform 12"/>
            <p:cNvSpPr>
              <a:spLocks noEditPoints="1"/>
            </p:cNvSpPr>
            <p:nvPr/>
          </p:nvSpPr>
          <p:spPr bwMode="auto">
            <a:xfrm>
              <a:off x="7040563" y="3106738"/>
              <a:ext cx="366712" cy="227013"/>
            </a:xfrm>
            <a:custGeom>
              <a:avLst/>
              <a:gdLst>
                <a:gd name="T0" fmla="*/ 58 w 135"/>
                <a:gd name="T1" fmla="*/ 80 h 83"/>
                <a:gd name="T2" fmla="*/ 50 w 135"/>
                <a:gd name="T3" fmla="*/ 71 h 83"/>
                <a:gd name="T4" fmla="*/ 42 w 135"/>
                <a:gd name="T5" fmla="*/ 58 h 83"/>
                <a:gd name="T6" fmla="*/ 50 w 135"/>
                <a:gd name="T7" fmla="*/ 66 h 83"/>
                <a:gd name="T8" fmla="*/ 40 w 135"/>
                <a:gd name="T9" fmla="*/ 55 h 83"/>
                <a:gd name="T10" fmla="*/ 25 w 135"/>
                <a:gd name="T11" fmla="*/ 58 h 83"/>
                <a:gd name="T12" fmla="*/ 9 w 135"/>
                <a:gd name="T13" fmla="*/ 61 h 83"/>
                <a:gd name="T14" fmla="*/ 3 w 135"/>
                <a:gd name="T15" fmla="*/ 54 h 83"/>
                <a:gd name="T16" fmla="*/ 7 w 135"/>
                <a:gd name="T17" fmla="*/ 43 h 83"/>
                <a:gd name="T18" fmla="*/ 12 w 135"/>
                <a:gd name="T19" fmla="*/ 29 h 83"/>
                <a:gd name="T20" fmla="*/ 13 w 135"/>
                <a:gd name="T21" fmla="*/ 36 h 83"/>
                <a:gd name="T22" fmla="*/ 14 w 135"/>
                <a:gd name="T23" fmla="*/ 48 h 83"/>
                <a:gd name="T24" fmla="*/ 31 w 135"/>
                <a:gd name="T25" fmla="*/ 52 h 83"/>
                <a:gd name="T26" fmla="*/ 34 w 135"/>
                <a:gd name="T27" fmla="*/ 43 h 83"/>
                <a:gd name="T28" fmla="*/ 41 w 135"/>
                <a:gd name="T29" fmla="*/ 36 h 83"/>
                <a:gd name="T30" fmla="*/ 51 w 135"/>
                <a:gd name="T31" fmla="*/ 51 h 83"/>
                <a:gd name="T32" fmla="*/ 58 w 135"/>
                <a:gd name="T33" fmla="*/ 62 h 83"/>
                <a:gd name="T34" fmla="*/ 63 w 135"/>
                <a:gd name="T35" fmla="*/ 70 h 83"/>
                <a:gd name="T36" fmla="*/ 82 w 135"/>
                <a:gd name="T37" fmla="*/ 65 h 83"/>
                <a:gd name="T38" fmla="*/ 71 w 135"/>
                <a:gd name="T39" fmla="*/ 65 h 83"/>
                <a:gd name="T40" fmla="*/ 61 w 135"/>
                <a:gd name="T41" fmla="*/ 53 h 83"/>
                <a:gd name="T42" fmla="*/ 74 w 135"/>
                <a:gd name="T43" fmla="*/ 60 h 83"/>
                <a:gd name="T44" fmla="*/ 58 w 135"/>
                <a:gd name="T45" fmla="*/ 39 h 83"/>
                <a:gd name="T46" fmla="*/ 51 w 135"/>
                <a:gd name="T47" fmla="*/ 31 h 83"/>
                <a:gd name="T48" fmla="*/ 35 w 135"/>
                <a:gd name="T49" fmla="*/ 16 h 83"/>
                <a:gd name="T50" fmla="*/ 32 w 135"/>
                <a:gd name="T51" fmla="*/ 6 h 83"/>
                <a:gd name="T52" fmla="*/ 41 w 135"/>
                <a:gd name="T53" fmla="*/ 6 h 83"/>
                <a:gd name="T54" fmla="*/ 47 w 135"/>
                <a:gd name="T55" fmla="*/ 14 h 83"/>
                <a:gd name="T56" fmla="*/ 54 w 135"/>
                <a:gd name="T57" fmla="*/ 23 h 83"/>
                <a:gd name="T58" fmla="*/ 65 w 135"/>
                <a:gd name="T59" fmla="*/ 37 h 83"/>
                <a:gd name="T60" fmla="*/ 76 w 135"/>
                <a:gd name="T61" fmla="*/ 53 h 83"/>
                <a:gd name="T62" fmla="*/ 82 w 135"/>
                <a:gd name="T63" fmla="*/ 65 h 83"/>
                <a:gd name="T64" fmla="*/ 112 w 135"/>
                <a:gd name="T65" fmla="*/ 50 h 83"/>
                <a:gd name="T66" fmla="*/ 108 w 135"/>
                <a:gd name="T67" fmla="*/ 56 h 83"/>
                <a:gd name="T68" fmla="*/ 116 w 135"/>
                <a:gd name="T69" fmla="*/ 67 h 83"/>
                <a:gd name="T70" fmla="*/ 119 w 135"/>
                <a:gd name="T71" fmla="*/ 77 h 83"/>
                <a:gd name="T72" fmla="*/ 104 w 135"/>
                <a:gd name="T73" fmla="*/ 74 h 83"/>
                <a:gd name="T74" fmla="*/ 88 w 135"/>
                <a:gd name="T75" fmla="*/ 67 h 83"/>
                <a:gd name="T76" fmla="*/ 92 w 135"/>
                <a:gd name="T77" fmla="*/ 62 h 83"/>
                <a:gd name="T78" fmla="*/ 99 w 135"/>
                <a:gd name="T79" fmla="*/ 65 h 83"/>
                <a:gd name="T80" fmla="*/ 113 w 135"/>
                <a:gd name="T81" fmla="*/ 72 h 83"/>
                <a:gd name="T82" fmla="*/ 109 w 135"/>
                <a:gd name="T83" fmla="*/ 62 h 83"/>
                <a:gd name="T84" fmla="*/ 102 w 135"/>
                <a:gd name="T85" fmla="*/ 54 h 83"/>
                <a:gd name="T86" fmla="*/ 93 w 135"/>
                <a:gd name="T87" fmla="*/ 49 h 83"/>
                <a:gd name="T88" fmla="*/ 81 w 135"/>
                <a:gd name="T89" fmla="*/ 49 h 83"/>
                <a:gd name="T90" fmla="*/ 81 w 135"/>
                <a:gd name="T91" fmla="*/ 43 h 83"/>
                <a:gd name="T92" fmla="*/ 77 w 135"/>
                <a:gd name="T93" fmla="*/ 37 h 83"/>
                <a:gd name="T94" fmla="*/ 85 w 135"/>
                <a:gd name="T95" fmla="*/ 41 h 83"/>
                <a:gd name="T96" fmla="*/ 79 w 135"/>
                <a:gd name="T97" fmla="*/ 31 h 83"/>
                <a:gd name="T98" fmla="*/ 70 w 135"/>
                <a:gd name="T99" fmla="*/ 26 h 83"/>
                <a:gd name="T100" fmla="*/ 76 w 135"/>
                <a:gd name="T101" fmla="*/ 19 h 83"/>
                <a:gd name="T102" fmla="*/ 82 w 135"/>
                <a:gd name="T103" fmla="*/ 22 h 83"/>
                <a:gd name="T104" fmla="*/ 82 w 135"/>
                <a:gd name="T105" fmla="*/ 29 h 83"/>
                <a:gd name="T106" fmla="*/ 96 w 135"/>
                <a:gd name="T107" fmla="*/ 25 h 83"/>
                <a:gd name="T108" fmla="*/ 94 w 135"/>
                <a:gd name="T109" fmla="*/ 33 h 83"/>
                <a:gd name="T110" fmla="*/ 95 w 135"/>
                <a:gd name="T111" fmla="*/ 43 h 83"/>
                <a:gd name="T112" fmla="*/ 105 w 135"/>
                <a:gd name="T113" fmla="*/ 46 h 83"/>
                <a:gd name="T114" fmla="*/ 96 w 135"/>
                <a:gd name="T115" fmla="*/ 38 h 83"/>
                <a:gd name="T116" fmla="*/ 106 w 135"/>
                <a:gd name="T117" fmla="*/ 36 h 83"/>
                <a:gd name="T118" fmla="*/ 111 w 135"/>
                <a:gd name="T119" fmla="*/ 46 h 83"/>
                <a:gd name="T120" fmla="*/ 121 w 135"/>
                <a:gd name="T121"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83">
                  <a:moveTo>
                    <a:pt x="66" y="75"/>
                  </a:moveTo>
                  <a:cubicBezTo>
                    <a:pt x="66" y="76"/>
                    <a:pt x="67" y="78"/>
                    <a:pt x="66" y="80"/>
                  </a:cubicBezTo>
                  <a:cubicBezTo>
                    <a:pt x="66" y="81"/>
                    <a:pt x="64" y="82"/>
                    <a:pt x="64" y="82"/>
                  </a:cubicBezTo>
                  <a:cubicBezTo>
                    <a:pt x="63" y="83"/>
                    <a:pt x="61" y="83"/>
                    <a:pt x="60" y="82"/>
                  </a:cubicBezTo>
                  <a:cubicBezTo>
                    <a:pt x="60" y="82"/>
                    <a:pt x="60" y="82"/>
                    <a:pt x="59" y="81"/>
                  </a:cubicBezTo>
                  <a:cubicBezTo>
                    <a:pt x="59" y="81"/>
                    <a:pt x="59" y="81"/>
                    <a:pt x="58" y="80"/>
                  </a:cubicBezTo>
                  <a:cubicBezTo>
                    <a:pt x="58" y="80"/>
                    <a:pt x="57" y="79"/>
                    <a:pt x="57" y="79"/>
                  </a:cubicBezTo>
                  <a:cubicBezTo>
                    <a:pt x="56" y="78"/>
                    <a:pt x="56" y="77"/>
                    <a:pt x="55" y="77"/>
                  </a:cubicBezTo>
                  <a:cubicBezTo>
                    <a:pt x="55" y="76"/>
                    <a:pt x="54" y="76"/>
                    <a:pt x="54" y="75"/>
                  </a:cubicBezTo>
                  <a:cubicBezTo>
                    <a:pt x="53" y="75"/>
                    <a:pt x="53" y="75"/>
                    <a:pt x="53" y="74"/>
                  </a:cubicBezTo>
                  <a:cubicBezTo>
                    <a:pt x="52" y="74"/>
                    <a:pt x="52" y="74"/>
                    <a:pt x="52" y="73"/>
                  </a:cubicBezTo>
                  <a:cubicBezTo>
                    <a:pt x="51" y="73"/>
                    <a:pt x="50" y="72"/>
                    <a:pt x="50" y="71"/>
                  </a:cubicBezTo>
                  <a:cubicBezTo>
                    <a:pt x="49" y="70"/>
                    <a:pt x="48" y="69"/>
                    <a:pt x="47" y="68"/>
                  </a:cubicBezTo>
                  <a:cubicBezTo>
                    <a:pt x="47" y="68"/>
                    <a:pt x="47" y="67"/>
                    <a:pt x="46" y="66"/>
                  </a:cubicBezTo>
                  <a:cubicBezTo>
                    <a:pt x="46" y="66"/>
                    <a:pt x="45" y="66"/>
                    <a:pt x="45" y="65"/>
                  </a:cubicBezTo>
                  <a:cubicBezTo>
                    <a:pt x="45" y="65"/>
                    <a:pt x="44" y="64"/>
                    <a:pt x="44" y="64"/>
                  </a:cubicBezTo>
                  <a:cubicBezTo>
                    <a:pt x="43" y="62"/>
                    <a:pt x="42" y="61"/>
                    <a:pt x="41" y="59"/>
                  </a:cubicBezTo>
                  <a:cubicBezTo>
                    <a:pt x="41" y="59"/>
                    <a:pt x="41" y="58"/>
                    <a:pt x="42" y="58"/>
                  </a:cubicBezTo>
                  <a:cubicBezTo>
                    <a:pt x="43" y="59"/>
                    <a:pt x="44" y="60"/>
                    <a:pt x="44" y="61"/>
                  </a:cubicBezTo>
                  <a:cubicBezTo>
                    <a:pt x="45" y="62"/>
                    <a:pt x="46" y="62"/>
                    <a:pt x="46" y="63"/>
                  </a:cubicBezTo>
                  <a:cubicBezTo>
                    <a:pt x="47" y="64"/>
                    <a:pt x="47" y="64"/>
                    <a:pt x="48" y="65"/>
                  </a:cubicBezTo>
                  <a:cubicBezTo>
                    <a:pt x="48" y="65"/>
                    <a:pt x="48" y="65"/>
                    <a:pt x="49" y="65"/>
                  </a:cubicBezTo>
                  <a:cubicBezTo>
                    <a:pt x="49" y="66"/>
                    <a:pt x="50" y="66"/>
                    <a:pt x="50" y="66"/>
                  </a:cubicBezTo>
                  <a:cubicBezTo>
                    <a:pt x="50" y="66"/>
                    <a:pt x="50" y="66"/>
                    <a:pt x="50" y="66"/>
                  </a:cubicBezTo>
                  <a:cubicBezTo>
                    <a:pt x="50" y="65"/>
                    <a:pt x="48" y="63"/>
                    <a:pt x="47" y="62"/>
                  </a:cubicBezTo>
                  <a:cubicBezTo>
                    <a:pt x="47" y="61"/>
                    <a:pt x="46" y="60"/>
                    <a:pt x="45" y="60"/>
                  </a:cubicBezTo>
                  <a:cubicBezTo>
                    <a:pt x="45" y="59"/>
                    <a:pt x="44" y="59"/>
                    <a:pt x="44" y="58"/>
                  </a:cubicBezTo>
                  <a:cubicBezTo>
                    <a:pt x="43" y="58"/>
                    <a:pt x="43" y="57"/>
                    <a:pt x="42" y="57"/>
                  </a:cubicBezTo>
                  <a:cubicBezTo>
                    <a:pt x="42" y="57"/>
                    <a:pt x="42" y="56"/>
                    <a:pt x="41" y="56"/>
                  </a:cubicBezTo>
                  <a:cubicBezTo>
                    <a:pt x="41" y="56"/>
                    <a:pt x="40" y="55"/>
                    <a:pt x="40" y="55"/>
                  </a:cubicBezTo>
                  <a:cubicBezTo>
                    <a:pt x="39" y="54"/>
                    <a:pt x="37" y="56"/>
                    <a:pt x="36" y="55"/>
                  </a:cubicBezTo>
                  <a:cubicBezTo>
                    <a:pt x="36" y="55"/>
                    <a:pt x="36" y="55"/>
                    <a:pt x="36" y="55"/>
                  </a:cubicBezTo>
                  <a:cubicBezTo>
                    <a:pt x="36" y="56"/>
                    <a:pt x="35" y="56"/>
                    <a:pt x="35" y="56"/>
                  </a:cubicBezTo>
                  <a:cubicBezTo>
                    <a:pt x="34" y="56"/>
                    <a:pt x="34" y="56"/>
                    <a:pt x="33" y="56"/>
                  </a:cubicBezTo>
                  <a:cubicBezTo>
                    <a:pt x="33" y="56"/>
                    <a:pt x="32" y="57"/>
                    <a:pt x="32" y="57"/>
                  </a:cubicBezTo>
                  <a:cubicBezTo>
                    <a:pt x="29" y="58"/>
                    <a:pt x="27" y="58"/>
                    <a:pt x="25" y="58"/>
                  </a:cubicBezTo>
                  <a:cubicBezTo>
                    <a:pt x="23" y="59"/>
                    <a:pt x="22" y="59"/>
                    <a:pt x="20" y="59"/>
                  </a:cubicBezTo>
                  <a:cubicBezTo>
                    <a:pt x="20" y="59"/>
                    <a:pt x="19" y="59"/>
                    <a:pt x="19" y="60"/>
                  </a:cubicBezTo>
                  <a:cubicBezTo>
                    <a:pt x="18" y="60"/>
                    <a:pt x="17" y="60"/>
                    <a:pt x="16" y="60"/>
                  </a:cubicBezTo>
                  <a:cubicBezTo>
                    <a:pt x="15" y="60"/>
                    <a:pt x="14" y="60"/>
                    <a:pt x="14" y="61"/>
                  </a:cubicBezTo>
                  <a:cubicBezTo>
                    <a:pt x="13" y="61"/>
                    <a:pt x="13" y="61"/>
                    <a:pt x="12" y="61"/>
                  </a:cubicBezTo>
                  <a:cubicBezTo>
                    <a:pt x="11" y="61"/>
                    <a:pt x="10" y="61"/>
                    <a:pt x="9" y="61"/>
                  </a:cubicBezTo>
                  <a:cubicBezTo>
                    <a:pt x="8" y="61"/>
                    <a:pt x="8" y="62"/>
                    <a:pt x="8" y="62"/>
                  </a:cubicBezTo>
                  <a:cubicBezTo>
                    <a:pt x="7" y="62"/>
                    <a:pt x="6" y="62"/>
                    <a:pt x="6" y="62"/>
                  </a:cubicBezTo>
                  <a:cubicBezTo>
                    <a:pt x="4" y="62"/>
                    <a:pt x="3" y="61"/>
                    <a:pt x="2" y="60"/>
                  </a:cubicBezTo>
                  <a:cubicBezTo>
                    <a:pt x="1" y="59"/>
                    <a:pt x="0" y="59"/>
                    <a:pt x="0" y="58"/>
                  </a:cubicBezTo>
                  <a:cubicBezTo>
                    <a:pt x="0" y="57"/>
                    <a:pt x="1" y="55"/>
                    <a:pt x="2" y="54"/>
                  </a:cubicBezTo>
                  <a:cubicBezTo>
                    <a:pt x="2" y="54"/>
                    <a:pt x="2" y="54"/>
                    <a:pt x="3" y="54"/>
                  </a:cubicBezTo>
                  <a:cubicBezTo>
                    <a:pt x="3" y="54"/>
                    <a:pt x="3" y="54"/>
                    <a:pt x="3" y="53"/>
                  </a:cubicBezTo>
                  <a:cubicBezTo>
                    <a:pt x="3" y="52"/>
                    <a:pt x="4" y="50"/>
                    <a:pt x="5" y="48"/>
                  </a:cubicBezTo>
                  <a:cubicBezTo>
                    <a:pt x="5" y="48"/>
                    <a:pt x="5" y="48"/>
                    <a:pt x="5" y="48"/>
                  </a:cubicBezTo>
                  <a:cubicBezTo>
                    <a:pt x="6" y="47"/>
                    <a:pt x="6" y="47"/>
                    <a:pt x="6" y="46"/>
                  </a:cubicBezTo>
                  <a:cubicBezTo>
                    <a:pt x="6" y="45"/>
                    <a:pt x="6" y="44"/>
                    <a:pt x="7" y="44"/>
                  </a:cubicBezTo>
                  <a:cubicBezTo>
                    <a:pt x="7" y="43"/>
                    <a:pt x="7" y="43"/>
                    <a:pt x="7" y="43"/>
                  </a:cubicBezTo>
                  <a:cubicBezTo>
                    <a:pt x="7" y="42"/>
                    <a:pt x="7" y="42"/>
                    <a:pt x="7" y="41"/>
                  </a:cubicBezTo>
                  <a:cubicBezTo>
                    <a:pt x="8" y="41"/>
                    <a:pt x="8" y="40"/>
                    <a:pt x="8" y="40"/>
                  </a:cubicBezTo>
                  <a:cubicBezTo>
                    <a:pt x="8" y="39"/>
                    <a:pt x="8" y="38"/>
                    <a:pt x="9" y="37"/>
                  </a:cubicBezTo>
                  <a:cubicBezTo>
                    <a:pt x="9" y="36"/>
                    <a:pt x="9" y="35"/>
                    <a:pt x="10" y="34"/>
                  </a:cubicBezTo>
                  <a:cubicBezTo>
                    <a:pt x="10" y="33"/>
                    <a:pt x="10" y="33"/>
                    <a:pt x="10" y="32"/>
                  </a:cubicBezTo>
                  <a:cubicBezTo>
                    <a:pt x="11" y="31"/>
                    <a:pt x="11" y="30"/>
                    <a:pt x="12" y="29"/>
                  </a:cubicBezTo>
                  <a:cubicBezTo>
                    <a:pt x="12" y="29"/>
                    <a:pt x="12" y="28"/>
                    <a:pt x="13" y="28"/>
                  </a:cubicBezTo>
                  <a:cubicBezTo>
                    <a:pt x="13" y="27"/>
                    <a:pt x="13" y="27"/>
                    <a:pt x="14" y="27"/>
                  </a:cubicBezTo>
                  <a:cubicBezTo>
                    <a:pt x="14" y="27"/>
                    <a:pt x="14" y="28"/>
                    <a:pt x="14" y="28"/>
                  </a:cubicBezTo>
                  <a:cubicBezTo>
                    <a:pt x="14" y="29"/>
                    <a:pt x="14" y="30"/>
                    <a:pt x="13" y="30"/>
                  </a:cubicBezTo>
                  <a:cubicBezTo>
                    <a:pt x="13" y="31"/>
                    <a:pt x="13" y="32"/>
                    <a:pt x="13" y="33"/>
                  </a:cubicBezTo>
                  <a:cubicBezTo>
                    <a:pt x="13" y="34"/>
                    <a:pt x="13" y="35"/>
                    <a:pt x="13" y="36"/>
                  </a:cubicBezTo>
                  <a:cubicBezTo>
                    <a:pt x="12" y="38"/>
                    <a:pt x="13" y="39"/>
                    <a:pt x="13" y="41"/>
                  </a:cubicBezTo>
                  <a:cubicBezTo>
                    <a:pt x="13" y="42"/>
                    <a:pt x="13" y="42"/>
                    <a:pt x="13" y="43"/>
                  </a:cubicBezTo>
                  <a:cubicBezTo>
                    <a:pt x="13" y="44"/>
                    <a:pt x="13" y="44"/>
                    <a:pt x="13" y="45"/>
                  </a:cubicBezTo>
                  <a:cubicBezTo>
                    <a:pt x="13" y="46"/>
                    <a:pt x="13" y="46"/>
                    <a:pt x="13" y="47"/>
                  </a:cubicBezTo>
                  <a:cubicBezTo>
                    <a:pt x="13" y="48"/>
                    <a:pt x="13" y="48"/>
                    <a:pt x="13" y="48"/>
                  </a:cubicBezTo>
                  <a:cubicBezTo>
                    <a:pt x="13" y="48"/>
                    <a:pt x="14" y="48"/>
                    <a:pt x="14" y="48"/>
                  </a:cubicBezTo>
                  <a:cubicBezTo>
                    <a:pt x="13" y="49"/>
                    <a:pt x="13" y="49"/>
                    <a:pt x="13" y="49"/>
                  </a:cubicBezTo>
                  <a:cubicBezTo>
                    <a:pt x="14" y="50"/>
                    <a:pt x="14" y="52"/>
                    <a:pt x="15" y="52"/>
                  </a:cubicBezTo>
                  <a:cubicBezTo>
                    <a:pt x="15" y="52"/>
                    <a:pt x="19" y="52"/>
                    <a:pt x="20" y="52"/>
                  </a:cubicBezTo>
                  <a:cubicBezTo>
                    <a:pt x="22" y="52"/>
                    <a:pt x="24" y="52"/>
                    <a:pt x="27" y="52"/>
                  </a:cubicBezTo>
                  <a:cubicBezTo>
                    <a:pt x="27" y="52"/>
                    <a:pt x="28" y="52"/>
                    <a:pt x="29" y="52"/>
                  </a:cubicBezTo>
                  <a:cubicBezTo>
                    <a:pt x="30" y="52"/>
                    <a:pt x="30" y="52"/>
                    <a:pt x="31" y="52"/>
                  </a:cubicBezTo>
                  <a:cubicBezTo>
                    <a:pt x="32" y="52"/>
                    <a:pt x="37" y="52"/>
                    <a:pt x="38" y="51"/>
                  </a:cubicBezTo>
                  <a:cubicBezTo>
                    <a:pt x="38" y="51"/>
                    <a:pt x="38" y="51"/>
                    <a:pt x="38" y="51"/>
                  </a:cubicBezTo>
                  <a:cubicBezTo>
                    <a:pt x="38" y="50"/>
                    <a:pt x="37" y="50"/>
                    <a:pt x="37" y="49"/>
                  </a:cubicBezTo>
                  <a:cubicBezTo>
                    <a:pt x="37" y="48"/>
                    <a:pt x="36" y="47"/>
                    <a:pt x="36" y="46"/>
                  </a:cubicBezTo>
                  <a:cubicBezTo>
                    <a:pt x="35" y="46"/>
                    <a:pt x="35" y="46"/>
                    <a:pt x="35" y="45"/>
                  </a:cubicBezTo>
                  <a:cubicBezTo>
                    <a:pt x="35" y="44"/>
                    <a:pt x="35" y="44"/>
                    <a:pt x="34" y="43"/>
                  </a:cubicBezTo>
                  <a:cubicBezTo>
                    <a:pt x="34" y="42"/>
                    <a:pt x="34" y="42"/>
                    <a:pt x="35" y="41"/>
                  </a:cubicBezTo>
                  <a:cubicBezTo>
                    <a:pt x="34" y="41"/>
                    <a:pt x="34" y="40"/>
                    <a:pt x="34" y="39"/>
                  </a:cubicBezTo>
                  <a:cubicBezTo>
                    <a:pt x="35" y="39"/>
                    <a:pt x="35" y="38"/>
                    <a:pt x="35" y="37"/>
                  </a:cubicBezTo>
                  <a:cubicBezTo>
                    <a:pt x="35" y="36"/>
                    <a:pt x="35" y="32"/>
                    <a:pt x="37" y="32"/>
                  </a:cubicBezTo>
                  <a:cubicBezTo>
                    <a:pt x="38" y="33"/>
                    <a:pt x="39" y="33"/>
                    <a:pt x="39" y="34"/>
                  </a:cubicBezTo>
                  <a:cubicBezTo>
                    <a:pt x="40" y="34"/>
                    <a:pt x="40" y="35"/>
                    <a:pt x="41" y="36"/>
                  </a:cubicBezTo>
                  <a:cubicBezTo>
                    <a:pt x="41" y="36"/>
                    <a:pt x="41" y="37"/>
                    <a:pt x="42" y="37"/>
                  </a:cubicBezTo>
                  <a:cubicBezTo>
                    <a:pt x="42" y="38"/>
                    <a:pt x="43" y="38"/>
                    <a:pt x="43" y="39"/>
                  </a:cubicBezTo>
                  <a:cubicBezTo>
                    <a:pt x="44" y="40"/>
                    <a:pt x="45" y="42"/>
                    <a:pt x="46" y="44"/>
                  </a:cubicBezTo>
                  <a:cubicBezTo>
                    <a:pt x="47" y="44"/>
                    <a:pt x="47" y="45"/>
                    <a:pt x="48" y="46"/>
                  </a:cubicBezTo>
                  <a:cubicBezTo>
                    <a:pt x="48" y="46"/>
                    <a:pt x="48" y="46"/>
                    <a:pt x="49" y="47"/>
                  </a:cubicBezTo>
                  <a:cubicBezTo>
                    <a:pt x="49" y="48"/>
                    <a:pt x="50" y="49"/>
                    <a:pt x="51" y="51"/>
                  </a:cubicBezTo>
                  <a:cubicBezTo>
                    <a:pt x="52" y="51"/>
                    <a:pt x="52" y="51"/>
                    <a:pt x="52" y="52"/>
                  </a:cubicBezTo>
                  <a:cubicBezTo>
                    <a:pt x="53" y="52"/>
                    <a:pt x="53" y="53"/>
                    <a:pt x="54" y="54"/>
                  </a:cubicBezTo>
                  <a:cubicBezTo>
                    <a:pt x="54" y="55"/>
                    <a:pt x="54" y="56"/>
                    <a:pt x="55" y="56"/>
                  </a:cubicBezTo>
                  <a:cubicBezTo>
                    <a:pt x="55" y="57"/>
                    <a:pt x="56" y="57"/>
                    <a:pt x="56" y="58"/>
                  </a:cubicBezTo>
                  <a:cubicBezTo>
                    <a:pt x="56" y="58"/>
                    <a:pt x="56" y="59"/>
                    <a:pt x="57" y="60"/>
                  </a:cubicBezTo>
                  <a:cubicBezTo>
                    <a:pt x="57" y="61"/>
                    <a:pt x="58" y="62"/>
                    <a:pt x="58" y="62"/>
                  </a:cubicBezTo>
                  <a:cubicBezTo>
                    <a:pt x="58" y="63"/>
                    <a:pt x="59" y="63"/>
                    <a:pt x="59" y="63"/>
                  </a:cubicBezTo>
                  <a:cubicBezTo>
                    <a:pt x="59" y="64"/>
                    <a:pt x="59" y="64"/>
                    <a:pt x="60" y="64"/>
                  </a:cubicBezTo>
                  <a:cubicBezTo>
                    <a:pt x="60" y="65"/>
                    <a:pt x="60" y="65"/>
                    <a:pt x="60" y="66"/>
                  </a:cubicBezTo>
                  <a:cubicBezTo>
                    <a:pt x="61" y="67"/>
                    <a:pt x="61" y="67"/>
                    <a:pt x="62" y="68"/>
                  </a:cubicBezTo>
                  <a:cubicBezTo>
                    <a:pt x="62" y="68"/>
                    <a:pt x="63" y="69"/>
                    <a:pt x="63" y="69"/>
                  </a:cubicBezTo>
                  <a:cubicBezTo>
                    <a:pt x="63" y="69"/>
                    <a:pt x="63" y="70"/>
                    <a:pt x="63" y="70"/>
                  </a:cubicBezTo>
                  <a:cubicBezTo>
                    <a:pt x="63" y="70"/>
                    <a:pt x="64" y="71"/>
                    <a:pt x="64" y="71"/>
                  </a:cubicBezTo>
                  <a:cubicBezTo>
                    <a:pt x="64" y="71"/>
                    <a:pt x="65" y="72"/>
                    <a:pt x="65" y="72"/>
                  </a:cubicBezTo>
                  <a:cubicBezTo>
                    <a:pt x="65" y="72"/>
                    <a:pt x="65" y="72"/>
                    <a:pt x="65" y="72"/>
                  </a:cubicBezTo>
                  <a:cubicBezTo>
                    <a:pt x="65" y="73"/>
                    <a:pt x="66" y="74"/>
                    <a:pt x="66" y="75"/>
                  </a:cubicBezTo>
                  <a:cubicBezTo>
                    <a:pt x="66" y="75"/>
                    <a:pt x="66" y="75"/>
                    <a:pt x="66" y="75"/>
                  </a:cubicBezTo>
                  <a:close/>
                  <a:moveTo>
                    <a:pt x="82" y="65"/>
                  </a:moveTo>
                  <a:cubicBezTo>
                    <a:pt x="82" y="66"/>
                    <a:pt x="82" y="67"/>
                    <a:pt x="81" y="67"/>
                  </a:cubicBezTo>
                  <a:cubicBezTo>
                    <a:pt x="81" y="68"/>
                    <a:pt x="80" y="68"/>
                    <a:pt x="80" y="68"/>
                  </a:cubicBezTo>
                  <a:cubicBezTo>
                    <a:pt x="80" y="69"/>
                    <a:pt x="78" y="70"/>
                    <a:pt x="76" y="70"/>
                  </a:cubicBezTo>
                  <a:cubicBezTo>
                    <a:pt x="75" y="70"/>
                    <a:pt x="74" y="69"/>
                    <a:pt x="74" y="68"/>
                  </a:cubicBezTo>
                  <a:cubicBezTo>
                    <a:pt x="73" y="67"/>
                    <a:pt x="73" y="67"/>
                    <a:pt x="73" y="67"/>
                  </a:cubicBezTo>
                  <a:cubicBezTo>
                    <a:pt x="72" y="66"/>
                    <a:pt x="72" y="66"/>
                    <a:pt x="71" y="65"/>
                  </a:cubicBezTo>
                  <a:cubicBezTo>
                    <a:pt x="70" y="64"/>
                    <a:pt x="69" y="63"/>
                    <a:pt x="68" y="62"/>
                  </a:cubicBezTo>
                  <a:cubicBezTo>
                    <a:pt x="67" y="61"/>
                    <a:pt x="66" y="61"/>
                    <a:pt x="66" y="60"/>
                  </a:cubicBezTo>
                  <a:cubicBezTo>
                    <a:pt x="65" y="59"/>
                    <a:pt x="65" y="58"/>
                    <a:pt x="64" y="58"/>
                  </a:cubicBezTo>
                  <a:cubicBezTo>
                    <a:pt x="63" y="57"/>
                    <a:pt x="63" y="56"/>
                    <a:pt x="63" y="56"/>
                  </a:cubicBezTo>
                  <a:cubicBezTo>
                    <a:pt x="62" y="55"/>
                    <a:pt x="61" y="54"/>
                    <a:pt x="61" y="53"/>
                  </a:cubicBezTo>
                  <a:cubicBezTo>
                    <a:pt x="61" y="53"/>
                    <a:pt x="61" y="53"/>
                    <a:pt x="61" y="53"/>
                  </a:cubicBezTo>
                  <a:cubicBezTo>
                    <a:pt x="62" y="53"/>
                    <a:pt x="62" y="53"/>
                    <a:pt x="63" y="53"/>
                  </a:cubicBezTo>
                  <a:cubicBezTo>
                    <a:pt x="63" y="54"/>
                    <a:pt x="64" y="54"/>
                    <a:pt x="64" y="54"/>
                  </a:cubicBezTo>
                  <a:cubicBezTo>
                    <a:pt x="65" y="55"/>
                    <a:pt x="65" y="55"/>
                    <a:pt x="65" y="56"/>
                  </a:cubicBezTo>
                  <a:cubicBezTo>
                    <a:pt x="66" y="56"/>
                    <a:pt x="66" y="56"/>
                    <a:pt x="67" y="56"/>
                  </a:cubicBezTo>
                  <a:cubicBezTo>
                    <a:pt x="68" y="57"/>
                    <a:pt x="70" y="58"/>
                    <a:pt x="71" y="59"/>
                  </a:cubicBezTo>
                  <a:cubicBezTo>
                    <a:pt x="72" y="59"/>
                    <a:pt x="73" y="60"/>
                    <a:pt x="74" y="60"/>
                  </a:cubicBezTo>
                  <a:cubicBezTo>
                    <a:pt x="74" y="60"/>
                    <a:pt x="76" y="61"/>
                    <a:pt x="76" y="60"/>
                  </a:cubicBezTo>
                  <a:cubicBezTo>
                    <a:pt x="76" y="59"/>
                    <a:pt x="69" y="51"/>
                    <a:pt x="67" y="49"/>
                  </a:cubicBezTo>
                  <a:cubicBezTo>
                    <a:pt x="66" y="48"/>
                    <a:pt x="66" y="47"/>
                    <a:pt x="65" y="46"/>
                  </a:cubicBezTo>
                  <a:cubicBezTo>
                    <a:pt x="64" y="46"/>
                    <a:pt x="64" y="45"/>
                    <a:pt x="63" y="45"/>
                  </a:cubicBezTo>
                  <a:cubicBezTo>
                    <a:pt x="62" y="44"/>
                    <a:pt x="62" y="42"/>
                    <a:pt x="61" y="41"/>
                  </a:cubicBezTo>
                  <a:cubicBezTo>
                    <a:pt x="60" y="41"/>
                    <a:pt x="59" y="40"/>
                    <a:pt x="58" y="39"/>
                  </a:cubicBezTo>
                  <a:cubicBezTo>
                    <a:pt x="58" y="38"/>
                    <a:pt x="57" y="38"/>
                    <a:pt x="57" y="37"/>
                  </a:cubicBezTo>
                  <a:cubicBezTo>
                    <a:pt x="56" y="37"/>
                    <a:pt x="56" y="37"/>
                    <a:pt x="55" y="36"/>
                  </a:cubicBezTo>
                  <a:cubicBezTo>
                    <a:pt x="55" y="35"/>
                    <a:pt x="54" y="35"/>
                    <a:pt x="54" y="34"/>
                  </a:cubicBezTo>
                  <a:cubicBezTo>
                    <a:pt x="53" y="34"/>
                    <a:pt x="53" y="33"/>
                    <a:pt x="53" y="33"/>
                  </a:cubicBezTo>
                  <a:cubicBezTo>
                    <a:pt x="52" y="32"/>
                    <a:pt x="52" y="32"/>
                    <a:pt x="52" y="32"/>
                  </a:cubicBezTo>
                  <a:cubicBezTo>
                    <a:pt x="51" y="32"/>
                    <a:pt x="51" y="31"/>
                    <a:pt x="51" y="31"/>
                  </a:cubicBezTo>
                  <a:cubicBezTo>
                    <a:pt x="50" y="30"/>
                    <a:pt x="49" y="30"/>
                    <a:pt x="49" y="29"/>
                  </a:cubicBezTo>
                  <a:cubicBezTo>
                    <a:pt x="48" y="29"/>
                    <a:pt x="48" y="28"/>
                    <a:pt x="47" y="28"/>
                  </a:cubicBezTo>
                  <a:cubicBezTo>
                    <a:pt x="47" y="28"/>
                    <a:pt x="47" y="27"/>
                    <a:pt x="46" y="27"/>
                  </a:cubicBezTo>
                  <a:cubicBezTo>
                    <a:pt x="44" y="25"/>
                    <a:pt x="42" y="23"/>
                    <a:pt x="39" y="21"/>
                  </a:cubicBezTo>
                  <a:cubicBezTo>
                    <a:pt x="39" y="20"/>
                    <a:pt x="38" y="20"/>
                    <a:pt x="38" y="19"/>
                  </a:cubicBezTo>
                  <a:cubicBezTo>
                    <a:pt x="37" y="18"/>
                    <a:pt x="36" y="17"/>
                    <a:pt x="35" y="16"/>
                  </a:cubicBezTo>
                  <a:cubicBezTo>
                    <a:pt x="35" y="15"/>
                    <a:pt x="35" y="15"/>
                    <a:pt x="34" y="14"/>
                  </a:cubicBezTo>
                  <a:cubicBezTo>
                    <a:pt x="34" y="14"/>
                    <a:pt x="34" y="13"/>
                    <a:pt x="34" y="12"/>
                  </a:cubicBezTo>
                  <a:cubicBezTo>
                    <a:pt x="34" y="12"/>
                    <a:pt x="33" y="11"/>
                    <a:pt x="33" y="11"/>
                  </a:cubicBezTo>
                  <a:cubicBezTo>
                    <a:pt x="32" y="10"/>
                    <a:pt x="32" y="9"/>
                    <a:pt x="32" y="8"/>
                  </a:cubicBezTo>
                  <a:cubicBezTo>
                    <a:pt x="32" y="8"/>
                    <a:pt x="32" y="7"/>
                    <a:pt x="32" y="7"/>
                  </a:cubicBezTo>
                  <a:cubicBezTo>
                    <a:pt x="32" y="6"/>
                    <a:pt x="32" y="6"/>
                    <a:pt x="32" y="6"/>
                  </a:cubicBezTo>
                  <a:cubicBezTo>
                    <a:pt x="32" y="4"/>
                    <a:pt x="34" y="2"/>
                    <a:pt x="35" y="2"/>
                  </a:cubicBezTo>
                  <a:cubicBezTo>
                    <a:pt x="36" y="1"/>
                    <a:pt x="38" y="0"/>
                    <a:pt x="39" y="1"/>
                  </a:cubicBezTo>
                  <a:cubicBezTo>
                    <a:pt x="39" y="1"/>
                    <a:pt x="39" y="1"/>
                    <a:pt x="39" y="1"/>
                  </a:cubicBezTo>
                  <a:cubicBezTo>
                    <a:pt x="39" y="2"/>
                    <a:pt x="39" y="2"/>
                    <a:pt x="39" y="3"/>
                  </a:cubicBezTo>
                  <a:cubicBezTo>
                    <a:pt x="40" y="4"/>
                    <a:pt x="40" y="4"/>
                    <a:pt x="41" y="5"/>
                  </a:cubicBezTo>
                  <a:cubicBezTo>
                    <a:pt x="41" y="6"/>
                    <a:pt x="41" y="6"/>
                    <a:pt x="41" y="6"/>
                  </a:cubicBezTo>
                  <a:cubicBezTo>
                    <a:pt x="41" y="7"/>
                    <a:pt x="42" y="7"/>
                    <a:pt x="42" y="8"/>
                  </a:cubicBezTo>
                  <a:cubicBezTo>
                    <a:pt x="42" y="8"/>
                    <a:pt x="43" y="8"/>
                    <a:pt x="43" y="9"/>
                  </a:cubicBezTo>
                  <a:cubicBezTo>
                    <a:pt x="43" y="9"/>
                    <a:pt x="43" y="10"/>
                    <a:pt x="44" y="10"/>
                  </a:cubicBezTo>
                  <a:cubicBezTo>
                    <a:pt x="44" y="10"/>
                    <a:pt x="44" y="11"/>
                    <a:pt x="44" y="11"/>
                  </a:cubicBezTo>
                  <a:cubicBezTo>
                    <a:pt x="45" y="11"/>
                    <a:pt x="45" y="12"/>
                    <a:pt x="45" y="13"/>
                  </a:cubicBezTo>
                  <a:cubicBezTo>
                    <a:pt x="46" y="13"/>
                    <a:pt x="46" y="14"/>
                    <a:pt x="47" y="14"/>
                  </a:cubicBezTo>
                  <a:cubicBezTo>
                    <a:pt x="47" y="15"/>
                    <a:pt x="47" y="15"/>
                    <a:pt x="47" y="15"/>
                  </a:cubicBezTo>
                  <a:cubicBezTo>
                    <a:pt x="48" y="16"/>
                    <a:pt x="48" y="16"/>
                    <a:pt x="49" y="17"/>
                  </a:cubicBezTo>
                  <a:cubicBezTo>
                    <a:pt x="49" y="18"/>
                    <a:pt x="50" y="19"/>
                    <a:pt x="50" y="19"/>
                  </a:cubicBezTo>
                  <a:cubicBezTo>
                    <a:pt x="51" y="20"/>
                    <a:pt x="51" y="20"/>
                    <a:pt x="52" y="21"/>
                  </a:cubicBezTo>
                  <a:cubicBezTo>
                    <a:pt x="52" y="21"/>
                    <a:pt x="52" y="22"/>
                    <a:pt x="53" y="22"/>
                  </a:cubicBezTo>
                  <a:cubicBezTo>
                    <a:pt x="53" y="22"/>
                    <a:pt x="53" y="23"/>
                    <a:pt x="54" y="23"/>
                  </a:cubicBezTo>
                  <a:cubicBezTo>
                    <a:pt x="54" y="23"/>
                    <a:pt x="54" y="24"/>
                    <a:pt x="54" y="24"/>
                  </a:cubicBezTo>
                  <a:cubicBezTo>
                    <a:pt x="55" y="24"/>
                    <a:pt x="55" y="25"/>
                    <a:pt x="55" y="25"/>
                  </a:cubicBezTo>
                  <a:cubicBezTo>
                    <a:pt x="56" y="26"/>
                    <a:pt x="58" y="28"/>
                    <a:pt x="59" y="30"/>
                  </a:cubicBezTo>
                  <a:cubicBezTo>
                    <a:pt x="59" y="30"/>
                    <a:pt x="60" y="30"/>
                    <a:pt x="60" y="31"/>
                  </a:cubicBezTo>
                  <a:cubicBezTo>
                    <a:pt x="61" y="32"/>
                    <a:pt x="62" y="33"/>
                    <a:pt x="63" y="34"/>
                  </a:cubicBezTo>
                  <a:cubicBezTo>
                    <a:pt x="63" y="35"/>
                    <a:pt x="65" y="36"/>
                    <a:pt x="65" y="37"/>
                  </a:cubicBezTo>
                  <a:cubicBezTo>
                    <a:pt x="66" y="38"/>
                    <a:pt x="66" y="39"/>
                    <a:pt x="67" y="40"/>
                  </a:cubicBezTo>
                  <a:cubicBezTo>
                    <a:pt x="67" y="40"/>
                    <a:pt x="68" y="41"/>
                    <a:pt x="68" y="41"/>
                  </a:cubicBezTo>
                  <a:cubicBezTo>
                    <a:pt x="69" y="42"/>
                    <a:pt x="70" y="43"/>
                    <a:pt x="70" y="44"/>
                  </a:cubicBezTo>
                  <a:cubicBezTo>
                    <a:pt x="72" y="46"/>
                    <a:pt x="73" y="48"/>
                    <a:pt x="74" y="50"/>
                  </a:cubicBezTo>
                  <a:cubicBezTo>
                    <a:pt x="75" y="51"/>
                    <a:pt x="75" y="51"/>
                    <a:pt x="75" y="51"/>
                  </a:cubicBezTo>
                  <a:cubicBezTo>
                    <a:pt x="76" y="52"/>
                    <a:pt x="76" y="53"/>
                    <a:pt x="76" y="53"/>
                  </a:cubicBezTo>
                  <a:cubicBezTo>
                    <a:pt x="77" y="54"/>
                    <a:pt x="77" y="55"/>
                    <a:pt x="78" y="55"/>
                  </a:cubicBezTo>
                  <a:cubicBezTo>
                    <a:pt x="78" y="56"/>
                    <a:pt x="78" y="56"/>
                    <a:pt x="78" y="57"/>
                  </a:cubicBezTo>
                  <a:cubicBezTo>
                    <a:pt x="79" y="57"/>
                    <a:pt x="79" y="57"/>
                    <a:pt x="79" y="58"/>
                  </a:cubicBezTo>
                  <a:cubicBezTo>
                    <a:pt x="80" y="59"/>
                    <a:pt x="80" y="60"/>
                    <a:pt x="80" y="60"/>
                  </a:cubicBezTo>
                  <a:cubicBezTo>
                    <a:pt x="81" y="62"/>
                    <a:pt x="82" y="62"/>
                    <a:pt x="82" y="64"/>
                  </a:cubicBezTo>
                  <a:cubicBezTo>
                    <a:pt x="82" y="64"/>
                    <a:pt x="82" y="65"/>
                    <a:pt x="82" y="65"/>
                  </a:cubicBezTo>
                  <a:close/>
                  <a:moveTo>
                    <a:pt x="135" y="56"/>
                  </a:moveTo>
                  <a:cubicBezTo>
                    <a:pt x="135" y="57"/>
                    <a:pt x="135" y="57"/>
                    <a:pt x="134" y="58"/>
                  </a:cubicBezTo>
                  <a:cubicBezTo>
                    <a:pt x="133" y="58"/>
                    <a:pt x="132" y="59"/>
                    <a:pt x="131" y="59"/>
                  </a:cubicBezTo>
                  <a:cubicBezTo>
                    <a:pt x="130" y="60"/>
                    <a:pt x="128" y="59"/>
                    <a:pt x="127" y="58"/>
                  </a:cubicBezTo>
                  <a:cubicBezTo>
                    <a:pt x="124" y="57"/>
                    <a:pt x="120" y="55"/>
                    <a:pt x="117" y="53"/>
                  </a:cubicBezTo>
                  <a:cubicBezTo>
                    <a:pt x="117" y="53"/>
                    <a:pt x="112" y="51"/>
                    <a:pt x="112" y="50"/>
                  </a:cubicBezTo>
                  <a:cubicBezTo>
                    <a:pt x="112" y="50"/>
                    <a:pt x="112" y="50"/>
                    <a:pt x="112" y="50"/>
                  </a:cubicBezTo>
                  <a:cubicBezTo>
                    <a:pt x="111" y="51"/>
                    <a:pt x="111" y="52"/>
                    <a:pt x="111" y="53"/>
                  </a:cubicBezTo>
                  <a:cubicBezTo>
                    <a:pt x="111" y="54"/>
                    <a:pt x="110" y="55"/>
                    <a:pt x="109" y="55"/>
                  </a:cubicBezTo>
                  <a:cubicBezTo>
                    <a:pt x="108" y="56"/>
                    <a:pt x="108" y="55"/>
                    <a:pt x="108" y="56"/>
                  </a:cubicBezTo>
                  <a:cubicBezTo>
                    <a:pt x="108" y="56"/>
                    <a:pt x="108" y="56"/>
                    <a:pt x="108" y="56"/>
                  </a:cubicBezTo>
                  <a:cubicBezTo>
                    <a:pt x="108" y="56"/>
                    <a:pt x="108" y="56"/>
                    <a:pt x="108" y="56"/>
                  </a:cubicBezTo>
                  <a:cubicBezTo>
                    <a:pt x="109" y="57"/>
                    <a:pt x="109" y="58"/>
                    <a:pt x="110" y="59"/>
                  </a:cubicBezTo>
                  <a:cubicBezTo>
                    <a:pt x="111" y="59"/>
                    <a:pt x="111" y="60"/>
                    <a:pt x="112" y="61"/>
                  </a:cubicBezTo>
                  <a:cubicBezTo>
                    <a:pt x="112" y="61"/>
                    <a:pt x="113" y="62"/>
                    <a:pt x="113" y="63"/>
                  </a:cubicBezTo>
                  <a:cubicBezTo>
                    <a:pt x="114" y="63"/>
                    <a:pt x="114" y="64"/>
                    <a:pt x="114" y="64"/>
                  </a:cubicBezTo>
                  <a:cubicBezTo>
                    <a:pt x="115" y="65"/>
                    <a:pt x="115" y="65"/>
                    <a:pt x="115" y="66"/>
                  </a:cubicBezTo>
                  <a:cubicBezTo>
                    <a:pt x="116" y="66"/>
                    <a:pt x="116" y="67"/>
                    <a:pt x="116" y="67"/>
                  </a:cubicBezTo>
                  <a:cubicBezTo>
                    <a:pt x="117" y="68"/>
                    <a:pt x="118" y="69"/>
                    <a:pt x="118" y="70"/>
                  </a:cubicBezTo>
                  <a:cubicBezTo>
                    <a:pt x="118" y="70"/>
                    <a:pt x="118" y="70"/>
                    <a:pt x="118" y="70"/>
                  </a:cubicBezTo>
                  <a:cubicBezTo>
                    <a:pt x="118" y="70"/>
                    <a:pt x="118" y="70"/>
                    <a:pt x="118" y="70"/>
                  </a:cubicBezTo>
                  <a:cubicBezTo>
                    <a:pt x="118" y="70"/>
                    <a:pt x="118" y="70"/>
                    <a:pt x="118" y="70"/>
                  </a:cubicBezTo>
                  <a:cubicBezTo>
                    <a:pt x="118" y="71"/>
                    <a:pt x="118" y="71"/>
                    <a:pt x="119" y="71"/>
                  </a:cubicBezTo>
                  <a:cubicBezTo>
                    <a:pt x="119" y="72"/>
                    <a:pt x="120" y="76"/>
                    <a:pt x="119" y="77"/>
                  </a:cubicBezTo>
                  <a:cubicBezTo>
                    <a:pt x="119" y="77"/>
                    <a:pt x="118" y="77"/>
                    <a:pt x="118" y="77"/>
                  </a:cubicBezTo>
                  <a:cubicBezTo>
                    <a:pt x="118" y="77"/>
                    <a:pt x="118" y="77"/>
                    <a:pt x="118" y="78"/>
                  </a:cubicBezTo>
                  <a:cubicBezTo>
                    <a:pt x="117" y="78"/>
                    <a:pt x="116" y="78"/>
                    <a:pt x="115" y="78"/>
                  </a:cubicBezTo>
                  <a:cubicBezTo>
                    <a:pt x="114" y="78"/>
                    <a:pt x="113" y="78"/>
                    <a:pt x="113" y="77"/>
                  </a:cubicBezTo>
                  <a:cubicBezTo>
                    <a:pt x="112" y="77"/>
                    <a:pt x="111" y="77"/>
                    <a:pt x="111" y="77"/>
                  </a:cubicBezTo>
                  <a:cubicBezTo>
                    <a:pt x="108" y="76"/>
                    <a:pt x="106" y="75"/>
                    <a:pt x="104" y="74"/>
                  </a:cubicBezTo>
                  <a:cubicBezTo>
                    <a:pt x="102" y="73"/>
                    <a:pt x="101" y="73"/>
                    <a:pt x="100" y="72"/>
                  </a:cubicBezTo>
                  <a:cubicBezTo>
                    <a:pt x="99" y="72"/>
                    <a:pt x="98" y="72"/>
                    <a:pt x="97" y="71"/>
                  </a:cubicBezTo>
                  <a:cubicBezTo>
                    <a:pt x="96" y="71"/>
                    <a:pt x="96" y="70"/>
                    <a:pt x="95" y="70"/>
                  </a:cubicBezTo>
                  <a:cubicBezTo>
                    <a:pt x="94" y="69"/>
                    <a:pt x="93" y="69"/>
                    <a:pt x="92" y="68"/>
                  </a:cubicBezTo>
                  <a:cubicBezTo>
                    <a:pt x="91" y="68"/>
                    <a:pt x="91" y="68"/>
                    <a:pt x="91" y="68"/>
                  </a:cubicBezTo>
                  <a:cubicBezTo>
                    <a:pt x="90" y="67"/>
                    <a:pt x="89" y="67"/>
                    <a:pt x="88" y="67"/>
                  </a:cubicBezTo>
                  <a:cubicBezTo>
                    <a:pt x="86" y="65"/>
                    <a:pt x="84" y="62"/>
                    <a:pt x="83" y="59"/>
                  </a:cubicBezTo>
                  <a:cubicBezTo>
                    <a:pt x="83" y="59"/>
                    <a:pt x="83" y="58"/>
                    <a:pt x="83" y="57"/>
                  </a:cubicBezTo>
                  <a:cubicBezTo>
                    <a:pt x="83" y="54"/>
                    <a:pt x="86" y="58"/>
                    <a:pt x="87" y="59"/>
                  </a:cubicBezTo>
                  <a:cubicBezTo>
                    <a:pt x="87" y="59"/>
                    <a:pt x="88" y="60"/>
                    <a:pt x="88" y="60"/>
                  </a:cubicBezTo>
                  <a:cubicBezTo>
                    <a:pt x="89" y="60"/>
                    <a:pt x="91" y="60"/>
                    <a:pt x="92" y="60"/>
                  </a:cubicBezTo>
                  <a:cubicBezTo>
                    <a:pt x="93" y="61"/>
                    <a:pt x="92" y="61"/>
                    <a:pt x="92" y="62"/>
                  </a:cubicBezTo>
                  <a:cubicBezTo>
                    <a:pt x="93" y="62"/>
                    <a:pt x="93" y="62"/>
                    <a:pt x="93" y="62"/>
                  </a:cubicBezTo>
                  <a:cubicBezTo>
                    <a:pt x="94" y="62"/>
                    <a:pt x="95" y="62"/>
                    <a:pt x="95" y="62"/>
                  </a:cubicBezTo>
                  <a:cubicBezTo>
                    <a:pt x="96" y="62"/>
                    <a:pt x="97" y="62"/>
                    <a:pt x="98" y="62"/>
                  </a:cubicBezTo>
                  <a:cubicBezTo>
                    <a:pt x="99" y="62"/>
                    <a:pt x="99" y="62"/>
                    <a:pt x="99" y="62"/>
                  </a:cubicBezTo>
                  <a:cubicBezTo>
                    <a:pt x="100" y="63"/>
                    <a:pt x="99" y="64"/>
                    <a:pt x="99" y="65"/>
                  </a:cubicBezTo>
                  <a:cubicBezTo>
                    <a:pt x="99" y="65"/>
                    <a:pt x="99" y="65"/>
                    <a:pt x="99" y="65"/>
                  </a:cubicBezTo>
                  <a:cubicBezTo>
                    <a:pt x="100" y="66"/>
                    <a:pt x="103" y="67"/>
                    <a:pt x="103" y="68"/>
                  </a:cubicBezTo>
                  <a:cubicBezTo>
                    <a:pt x="103" y="68"/>
                    <a:pt x="103" y="68"/>
                    <a:pt x="103" y="68"/>
                  </a:cubicBezTo>
                  <a:cubicBezTo>
                    <a:pt x="104" y="67"/>
                    <a:pt x="105" y="69"/>
                    <a:pt x="106" y="69"/>
                  </a:cubicBezTo>
                  <a:cubicBezTo>
                    <a:pt x="108" y="70"/>
                    <a:pt x="109" y="70"/>
                    <a:pt x="110" y="70"/>
                  </a:cubicBezTo>
                  <a:cubicBezTo>
                    <a:pt x="110" y="70"/>
                    <a:pt x="111" y="71"/>
                    <a:pt x="111" y="71"/>
                  </a:cubicBezTo>
                  <a:cubicBezTo>
                    <a:pt x="112" y="71"/>
                    <a:pt x="112" y="71"/>
                    <a:pt x="113" y="72"/>
                  </a:cubicBezTo>
                  <a:cubicBezTo>
                    <a:pt x="113" y="72"/>
                    <a:pt x="114" y="72"/>
                    <a:pt x="114" y="72"/>
                  </a:cubicBezTo>
                  <a:cubicBezTo>
                    <a:pt x="114" y="72"/>
                    <a:pt x="115" y="72"/>
                    <a:pt x="115" y="72"/>
                  </a:cubicBezTo>
                  <a:cubicBezTo>
                    <a:pt x="115" y="71"/>
                    <a:pt x="115" y="70"/>
                    <a:pt x="115" y="70"/>
                  </a:cubicBezTo>
                  <a:cubicBezTo>
                    <a:pt x="115" y="69"/>
                    <a:pt x="114" y="68"/>
                    <a:pt x="114" y="68"/>
                  </a:cubicBezTo>
                  <a:cubicBezTo>
                    <a:pt x="113" y="66"/>
                    <a:pt x="112" y="65"/>
                    <a:pt x="111" y="63"/>
                  </a:cubicBezTo>
                  <a:cubicBezTo>
                    <a:pt x="110" y="63"/>
                    <a:pt x="110" y="62"/>
                    <a:pt x="109" y="62"/>
                  </a:cubicBezTo>
                  <a:cubicBezTo>
                    <a:pt x="109" y="61"/>
                    <a:pt x="109" y="61"/>
                    <a:pt x="109" y="60"/>
                  </a:cubicBezTo>
                  <a:cubicBezTo>
                    <a:pt x="108" y="60"/>
                    <a:pt x="108" y="60"/>
                    <a:pt x="108" y="59"/>
                  </a:cubicBezTo>
                  <a:cubicBezTo>
                    <a:pt x="107" y="59"/>
                    <a:pt x="107" y="59"/>
                    <a:pt x="107" y="58"/>
                  </a:cubicBezTo>
                  <a:cubicBezTo>
                    <a:pt x="106" y="58"/>
                    <a:pt x="106" y="57"/>
                    <a:pt x="106" y="57"/>
                  </a:cubicBezTo>
                  <a:cubicBezTo>
                    <a:pt x="105" y="56"/>
                    <a:pt x="104" y="55"/>
                    <a:pt x="104" y="55"/>
                  </a:cubicBezTo>
                  <a:cubicBezTo>
                    <a:pt x="103" y="54"/>
                    <a:pt x="103" y="54"/>
                    <a:pt x="102" y="54"/>
                  </a:cubicBezTo>
                  <a:cubicBezTo>
                    <a:pt x="102" y="54"/>
                    <a:pt x="101" y="53"/>
                    <a:pt x="101" y="53"/>
                  </a:cubicBezTo>
                  <a:cubicBezTo>
                    <a:pt x="101" y="53"/>
                    <a:pt x="100" y="53"/>
                    <a:pt x="100" y="53"/>
                  </a:cubicBezTo>
                  <a:cubicBezTo>
                    <a:pt x="99" y="52"/>
                    <a:pt x="99" y="52"/>
                    <a:pt x="99" y="52"/>
                  </a:cubicBezTo>
                  <a:cubicBezTo>
                    <a:pt x="98" y="52"/>
                    <a:pt x="97" y="51"/>
                    <a:pt x="96" y="51"/>
                  </a:cubicBezTo>
                  <a:cubicBezTo>
                    <a:pt x="96" y="51"/>
                    <a:pt x="95" y="50"/>
                    <a:pt x="95" y="50"/>
                  </a:cubicBezTo>
                  <a:cubicBezTo>
                    <a:pt x="94" y="50"/>
                    <a:pt x="94" y="50"/>
                    <a:pt x="93" y="49"/>
                  </a:cubicBezTo>
                  <a:cubicBezTo>
                    <a:pt x="92" y="49"/>
                    <a:pt x="91" y="48"/>
                    <a:pt x="89" y="48"/>
                  </a:cubicBezTo>
                  <a:cubicBezTo>
                    <a:pt x="89" y="48"/>
                    <a:pt x="88" y="48"/>
                    <a:pt x="88" y="48"/>
                  </a:cubicBezTo>
                  <a:cubicBezTo>
                    <a:pt x="88" y="48"/>
                    <a:pt x="87" y="49"/>
                    <a:pt x="87" y="50"/>
                  </a:cubicBezTo>
                  <a:cubicBezTo>
                    <a:pt x="86" y="52"/>
                    <a:pt x="83" y="56"/>
                    <a:pt x="81" y="54"/>
                  </a:cubicBezTo>
                  <a:cubicBezTo>
                    <a:pt x="80" y="53"/>
                    <a:pt x="79" y="52"/>
                    <a:pt x="80" y="51"/>
                  </a:cubicBezTo>
                  <a:cubicBezTo>
                    <a:pt x="80" y="50"/>
                    <a:pt x="81" y="50"/>
                    <a:pt x="81" y="49"/>
                  </a:cubicBezTo>
                  <a:cubicBezTo>
                    <a:pt x="81" y="48"/>
                    <a:pt x="82" y="48"/>
                    <a:pt x="82" y="47"/>
                  </a:cubicBezTo>
                  <a:cubicBezTo>
                    <a:pt x="83" y="46"/>
                    <a:pt x="83" y="45"/>
                    <a:pt x="83" y="44"/>
                  </a:cubicBezTo>
                  <a:cubicBezTo>
                    <a:pt x="83" y="44"/>
                    <a:pt x="83" y="44"/>
                    <a:pt x="83" y="44"/>
                  </a:cubicBezTo>
                  <a:cubicBezTo>
                    <a:pt x="83" y="44"/>
                    <a:pt x="83" y="44"/>
                    <a:pt x="83" y="44"/>
                  </a:cubicBezTo>
                  <a:cubicBezTo>
                    <a:pt x="82" y="44"/>
                    <a:pt x="82" y="44"/>
                    <a:pt x="82" y="43"/>
                  </a:cubicBezTo>
                  <a:cubicBezTo>
                    <a:pt x="82" y="43"/>
                    <a:pt x="81" y="43"/>
                    <a:pt x="81" y="43"/>
                  </a:cubicBezTo>
                  <a:cubicBezTo>
                    <a:pt x="80" y="43"/>
                    <a:pt x="80" y="42"/>
                    <a:pt x="80" y="42"/>
                  </a:cubicBezTo>
                  <a:cubicBezTo>
                    <a:pt x="79" y="42"/>
                    <a:pt x="79" y="42"/>
                    <a:pt x="78" y="41"/>
                  </a:cubicBezTo>
                  <a:cubicBezTo>
                    <a:pt x="78" y="41"/>
                    <a:pt x="77" y="41"/>
                    <a:pt x="77" y="40"/>
                  </a:cubicBezTo>
                  <a:cubicBezTo>
                    <a:pt x="76" y="39"/>
                    <a:pt x="74" y="38"/>
                    <a:pt x="74" y="37"/>
                  </a:cubicBezTo>
                  <a:cubicBezTo>
                    <a:pt x="74" y="36"/>
                    <a:pt x="74" y="36"/>
                    <a:pt x="75" y="36"/>
                  </a:cubicBezTo>
                  <a:cubicBezTo>
                    <a:pt x="75" y="36"/>
                    <a:pt x="76" y="37"/>
                    <a:pt x="77" y="37"/>
                  </a:cubicBezTo>
                  <a:cubicBezTo>
                    <a:pt x="77" y="37"/>
                    <a:pt x="79" y="38"/>
                    <a:pt x="79" y="38"/>
                  </a:cubicBezTo>
                  <a:cubicBezTo>
                    <a:pt x="80" y="39"/>
                    <a:pt x="80" y="39"/>
                    <a:pt x="81" y="39"/>
                  </a:cubicBezTo>
                  <a:cubicBezTo>
                    <a:pt x="81" y="40"/>
                    <a:pt x="82" y="40"/>
                    <a:pt x="82" y="40"/>
                  </a:cubicBezTo>
                  <a:cubicBezTo>
                    <a:pt x="83" y="40"/>
                    <a:pt x="84" y="40"/>
                    <a:pt x="84" y="41"/>
                  </a:cubicBezTo>
                  <a:cubicBezTo>
                    <a:pt x="85" y="41"/>
                    <a:pt x="85" y="41"/>
                    <a:pt x="85" y="42"/>
                  </a:cubicBezTo>
                  <a:cubicBezTo>
                    <a:pt x="85" y="42"/>
                    <a:pt x="85" y="42"/>
                    <a:pt x="85" y="41"/>
                  </a:cubicBezTo>
                  <a:cubicBezTo>
                    <a:pt x="86" y="41"/>
                    <a:pt x="87" y="40"/>
                    <a:pt x="87" y="39"/>
                  </a:cubicBezTo>
                  <a:cubicBezTo>
                    <a:pt x="86" y="39"/>
                    <a:pt x="86" y="38"/>
                    <a:pt x="85" y="38"/>
                  </a:cubicBezTo>
                  <a:cubicBezTo>
                    <a:pt x="85" y="37"/>
                    <a:pt x="84" y="37"/>
                    <a:pt x="84" y="36"/>
                  </a:cubicBezTo>
                  <a:cubicBezTo>
                    <a:pt x="84" y="36"/>
                    <a:pt x="83" y="36"/>
                    <a:pt x="83" y="36"/>
                  </a:cubicBezTo>
                  <a:cubicBezTo>
                    <a:pt x="82" y="35"/>
                    <a:pt x="82" y="34"/>
                    <a:pt x="81" y="34"/>
                  </a:cubicBezTo>
                  <a:cubicBezTo>
                    <a:pt x="81" y="33"/>
                    <a:pt x="79" y="32"/>
                    <a:pt x="79" y="31"/>
                  </a:cubicBezTo>
                  <a:cubicBezTo>
                    <a:pt x="79" y="31"/>
                    <a:pt x="79" y="31"/>
                    <a:pt x="79" y="31"/>
                  </a:cubicBezTo>
                  <a:cubicBezTo>
                    <a:pt x="79" y="31"/>
                    <a:pt x="78" y="31"/>
                    <a:pt x="78" y="31"/>
                  </a:cubicBezTo>
                  <a:cubicBezTo>
                    <a:pt x="77" y="30"/>
                    <a:pt x="76" y="30"/>
                    <a:pt x="76" y="29"/>
                  </a:cubicBezTo>
                  <a:cubicBezTo>
                    <a:pt x="75" y="29"/>
                    <a:pt x="74" y="28"/>
                    <a:pt x="74" y="28"/>
                  </a:cubicBezTo>
                  <a:cubicBezTo>
                    <a:pt x="73" y="28"/>
                    <a:pt x="73" y="27"/>
                    <a:pt x="73" y="27"/>
                  </a:cubicBezTo>
                  <a:cubicBezTo>
                    <a:pt x="72" y="26"/>
                    <a:pt x="70" y="27"/>
                    <a:pt x="70" y="26"/>
                  </a:cubicBezTo>
                  <a:cubicBezTo>
                    <a:pt x="69" y="25"/>
                    <a:pt x="69" y="24"/>
                    <a:pt x="69" y="23"/>
                  </a:cubicBezTo>
                  <a:cubicBezTo>
                    <a:pt x="69" y="23"/>
                    <a:pt x="69" y="22"/>
                    <a:pt x="69" y="22"/>
                  </a:cubicBezTo>
                  <a:cubicBezTo>
                    <a:pt x="70" y="22"/>
                    <a:pt x="70" y="21"/>
                    <a:pt x="71" y="21"/>
                  </a:cubicBezTo>
                  <a:cubicBezTo>
                    <a:pt x="71" y="21"/>
                    <a:pt x="72" y="20"/>
                    <a:pt x="72" y="20"/>
                  </a:cubicBezTo>
                  <a:cubicBezTo>
                    <a:pt x="73" y="20"/>
                    <a:pt x="74" y="20"/>
                    <a:pt x="75" y="20"/>
                  </a:cubicBezTo>
                  <a:cubicBezTo>
                    <a:pt x="76" y="19"/>
                    <a:pt x="76" y="19"/>
                    <a:pt x="76" y="19"/>
                  </a:cubicBezTo>
                  <a:cubicBezTo>
                    <a:pt x="77" y="19"/>
                    <a:pt x="78" y="19"/>
                    <a:pt x="78" y="19"/>
                  </a:cubicBezTo>
                  <a:cubicBezTo>
                    <a:pt x="79" y="19"/>
                    <a:pt x="80" y="19"/>
                    <a:pt x="81" y="18"/>
                  </a:cubicBezTo>
                  <a:cubicBezTo>
                    <a:pt x="82" y="18"/>
                    <a:pt x="83" y="17"/>
                    <a:pt x="84" y="17"/>
                  </a:cubicBezTo>
                  <a:cubicBezTo>
                    <a:pt x="84" y="17"/>
                    <a:pt x="85" y="17"/>
                    <a:pt x="85" y="17"/>
                  </a:cubicBezTo>
                  <a:cubicBezTo>
                    <a:pt x="85" y="18"/>
                    <a:pt x="84" y="20"/>
                    <a:pt x="83" y="21"/>
                  </a:cubicBezTo>
                  <a:cubicBezTo>
                    <a:pt x="83" y="21"/>
                    <a:pt x="82" y="21"/>
                    <a:pt x="82" y="22"/>
                  </a:cubicBezTo>
                  <a:cubicBezTo>
                    <a:pt x="82" y="22"/>
                    <a:pt x="81" y="22"/>
                    <a:pt x="81" y="23"/>
                  </a:cubicBezTo>
                  <a:cubicBezTo>
                    <a:pt x="81" y="23"/>
                    <a:pt x="80" y="23"/>
                    <a:pt x="80" y="24"/>
                  </a:cubicBezTo>
                  <a:cubicBezTo>
                    <a:pt x="79" y="24"/>
                    <a:pt x="78" y="24"/>
                    <a:pt x="78" y="25"/>
                  </a:cubicBezTo>
                  <a:cubicBezTo>
                    <a:pt x="78" y="26"/>
                    <a:pt x="79" y="26"/>
                    <a:pt x="79" y="27"/>
                  </a:cubicBezTo>
                  <a:cubicBezTo>
                    <a:pt x="80" y="27"/>
                    <a:pt x="80" y="28"/>
                    <a:pt x="80" y="28"/>
                  </a:cubicBezTo>
                  <a:cubicBezTo>
                    <a:pt x="81" y="29"/>
                    <a:pt x="81" y="29"/>
                    <a:pt x="82" y="29"/>
                  </a:cubicBezTo>
                  <a:cubicBezTo>
                    <a:pt x="82" y="30"/>
                    <a:pt x="84" y="32"/>
                    <a:pt x="85" y="32"/>
                  </a:cubicBezTo>
                  <a:cubicBezTo>
                    <a:pt x="86" y="32"/>
                    <a:pt x="86" y="28"/>
                    <a:pt x="87" y="28"/>
                  </a:cubicBezTo>
                  <a:cubicBezTo>
                    <a:pt x="87" y="27"/>
                    <a:pt x="88" y="28"/>
                    <a:pt x="88" y="28"/>
                  </a:cubicBezTo>
                  <a:cubicBezTo>
                    <a:pt x="89" y="28"/>
                    <a:pt x="90" y="28"/>
                    <a:pt x="90" y="28"/>
                  </a:cubicBezTo>
                  <a:cubicBezTo>
                    <a:pt x="91" y="28"/>
                    <a:pt x="92" y="28"/>
                    <a:pt x="92" y="27"/>
                  </a:cubicBezTo>
                  <a:cubicBezTo>
                    <a:pt x="94" y="27"/>
                    <a:pt x="95" y="26"/>
                    <a:pt x="96" y="25"/>
                  </a:cubicBezTo>
                  <a:cubicBezTo>
                    <a:pt x="97" y="25"/>
                    <a:pt x="97" y="24"/>
                    <a:pt x="98" y="24"/>
                  </a:cubicBezTo>
                  <a:cubicBezTo>
                    <a:pt x="98" y="24"/>
                    <a:pt x="99" y="24"/>
                    <a:pt x="100" y="24"/>
                  </a:cubicBezTo>
                  <a:cubicBezTo>
                    <a:pt x="100" y="24"/>
                    <a:pt x="100" y="24"/>
                    <a:pt x="100" y="24"/>
                  </a:cubicBezTo>
                  <a:cubicBezTo>
                    <a:pt x="100" y="25"/>
                    <a:pt x="99" y="26"/>
                    <a:pt x="99" y="27"/>
                  </a:cubicBezTo>
                  <a:cubicBezTo>
                    <a:pt x="98" y="27"/>
                    <a:pt x="98" y="28"/>
                    <a:pt x="98" y="28"/>
                  </a:cubicBezTo>
                  <a:cubicBezTo>
                    <a:pt x="96" y="30"/>
                    <a:pt x="95" y="32"/>
                    <a:pt x="94" y="33"/>
                  </a:cubicBezTo>
                  <a:cubicBezTo>
                    <a:pt x="93" y="34"/>
                    <a:pt x="93" y="35"/>
                    <a:pt x="92" y="35"/>
                  </a:cubicBezTo>
                  <a:cubicBezTo>
                    <a:pt x="91" y="36"/>
                    <a:pt x="90" y="36"/>
                    <a:pt x="89" y="36"/>
                  </a:cubicBezTo>
                  <a:cubicBezTo>
                    <a:pt x="89" y="36"/>
                    <a:pt x="89" y="36"/>
                    <a:pt x="89" y="36"/>
                  </a:cubicBezTo>
                  <a:cubicBezTo>
                    <a:pt x="89" y="37"/>
                    <a:pt x="90" y="38"/>
                    <a:pt x="90" y="38"/>
                  </a:cubicBezTo>
                  <a:cubicBezTo>
                    <a:pt x="91" y="39"/>
                    <a:pt x="92" y="40"/>
                    <a:pt x="93" y="41"/>
                  </a:cubicBezTo>
                  <a:cubicBezTo>
                    <a:pt x="94" y="42"/>
                    <a:pt x="94" y="42"/>
                    <a:pt x="95" y="43"/>
                  </a:cubicBezTo>
                  <a:cubicBezTo>
                    <a:pt x="96" y="43"/>
                    <a:pt x="96" y="44"/>
                    <a:pt x="96" y="45"/>
                  </a:cubicBezTo>
                  <a:cubicBezTo>
                    <a:pt x="97" y="45"/>
                    <a:pt x="99" y="46"/>
                    <a:pt x="100" y="46"/>
                  </a:cubicBezTo>
                  <a:cubicBezTo>
                    <a:pt x="100" y="46"/>
                    <a:pt x="101" y="47"/>
                    <a:pt x="101" y="47"/>
                  </a:cubicBezTo>
                  <a:cubicBezTo>
                    <a:pt x="102" y="47"/>
                    <a:pt x="103" y="47"/>
                    <a:pt x="104" y="48"/>
                  </a:cubicBezTo>
                  <a:cubicBezTo>
                    <a:pt x="105" y="48"/>
                    <a:pt x="105" y="48"/>
                    <a:pt x="105" y="48"/>
                  </a:cubicBezTo>
                  <a:cubicBezTo>
                    <a:pt x="105" y="47"/>
                    <a:pt x="105" y="47"/>
                    <a:pt x="105" y="46"/>
                  </a:cubicBezTo>
                  <a:cubicBezTo>
                    <a:pt x="104" y="46"/>
                    <a:pt x="104" y="45"/>
                    <a:pt x="103" y="44"/>
                  </a:cubicBezTo>
                  <a:cubicBezTo>
                    <a:pt x="103" y="44"/>
                    <a:pt x="102" y="43"/>
                    <a:pt x="101" y="43"/>
                  </a:cubicBezTo>
                  <a:cubicBezTo>
                    <a:pt x="101" y="43"/>
                    <a:pt x="101" y="42"/>
                    <a:pt x="100" y="42"/>
                  </a:cubicBezTo>
                  <a:cubicBezTo>
                    <a:pt x="100" y="41"/>
                    <a:pt x="99" y="41"/>
                    <a:pt x="99" y="41"/>
                  </a:cubicBezTo>
                  <a:cubicBezTo>
                    <a:pt x="98" y="40"/>
                    <a:pt x="98" y="39"/>
                    <a:pt x="97" y="39"/>
                  </a:cubicBezTo>
                  <a:cubicBezTo>
                    <a:pt x="97" y="38"/>
                    <a:pt x="96" y="38"/>
                    <a:pt x="96" y="38"/>
                  </a:cubicBezTo>
                  <a:cubicBezTo>
                    <a:pt x="96" y="37"/>
                    <a:pt x="96" y="37"/>
                    <a:pt x="96" y="37"/>
                  </a:cubicBezTo>
                  <a:cubicBezTo>
                    <a:pt x="98" y="37"/>
                    <a:pt x="102" y="42"/>
                    <a:pt x="103" y="41"/>
                  </a:cubicBezTo>
                  <a:cubicBezTo>
                    <a:pt x="104" y="41"/>
                    <a:pt x="104" y="35"/>
                    <a:pt x="104" y="34"/>
                  </a:cubicBezTo>
                  <a:cubicBezTo>
                    <a:pt x="105" y="34"/>
                    <a:pt x="105" y="33"/>
                    <a:pt x="105" y="34"/>
                  </a:cubicBezTo>
                  <a:cubicBezTo>
                    <a:pt x="106" y="34"/>
                    <a:pt x="106" y="35"/>
                    <a:pt x="106" y="36"/>
                  </a:cubicBezTo>
                  <a:cubicBezTo>
                    <a:pt x="106" y="36"/>
                    <a:pt x="106" y="36"/>
                    <a:pt x="106" y="36"/>
                  </a:cubicBezTo>
                  <a:cubicBezTo>
                    <a:pt x="107" y="37"/>
                    <a:pt x="107" y="37"/>
                    <a:pt x="107" y="38"/>
                  </a:cubicBezTo>
                  <a:cubicBezTo>
                    <a:pt x="107" y="38"/>
                    <a:pt x="108" y="39"/>
                    <a:pt x="108" y="39"/>
                  </a:cubicBezTo>
                  <a:cubicBezTo>
                    <a:pt x="108" y="40"/>
                    <a:pt x="108" y="41"/>
                    <a:pt x="109" y="41"/>
                  </a:cubicBezTo>
                  <a:cubicBezTo>
                    <a:pt x="109" y="42"/>
                    <a:pt x="109" y="43"/>
                    <a:pt x="109" y="43"/>
                  </a:cubicBezTo>
                  <a:cubicBezTo>
                    <a:pt x="110" y="44"/>
                    <a:pt x="110" y="44"/>
                    <a:pt x="110" y="45"/>
                  </a:cubicBezTo>
                  <a:cubicBezTo>
                    <a:pt x="110" y="45"/>
                    <a:pt x="111" y="45"/>
                    <a:pt x="111" y="46"/>
                  </a:cubicBezTo>
                  <a:cubicBezTo>
                    <a:pt x="112" y="46"/>
                    <a:pt x="112" y="46"/>
                    <a:pt x="113" y="46"/>
                  </a:cubicBezTo>
                  <a:cubicBezTo>
                    <a:pt x="114" y="47"/>
                    <a:pt x="114" y="47"/>
                    <a:pt x="115" y="47"/>
                  </a:cubicBezTo>
                  <a:cubicBezTo>
                    <a:pt x="116" y="47"/>
                    <a:pt x="117" y="48"/>
                    <a:pt x="118" y="49"/>
                  </a:cubicBezTo>
                  <a:cubicBezTo>
                    <a:pt x="118" y="49"/>
                    <a:pt x="119" y="49"/>
                    <a:pt x="119" y="49"/>
                  </a:cubicBezTo>
                  <a:cubicBezTo>
                    <a:pt x="119" y="49"/>
                    <a:pt x="119" y="49"/>
                    <a:pt x="119" y="49"/>
                  </a:cubicBezTo>
                  <a:cubicBezTo>
                    <a:pt x="120" y="49"/>
                    <a:pt x="121" y="50"/>
                    <a:pt x="121" y="50"/>
                  </a:cubicBezTo>
                  <a:cubicBezTo>
                    <a:pt x="122" y="50"/>
                    <a:pt x="123" y="51"/>
                    <a:pt x="124" y="51"/>
                  </a:cubicBezTo>
                  <a:cubicBezTo>
                    <a:pt x="125" y="52"/>
                    <a:pt x="127" y="53"/>
                    <a:pt x="128" y="53"/>
                  </a:cubicBezTo>
                  <a:cubicBezTo>
                    <a:pt x="129" y="54"/>
                    <a:pt x="132" y="55"/>
                    <a:pt x="134" y="55"/>
                  </a:cubicBezTo>
                  <a:cubicBezTo>
                    <a:pt x="134" y="55"/>
                    <a:pt x="134" y="55"/>
                    <a:pt x="134" y="55"/>
                  </a:cubicBezTo>
                  <a:cubicBezTo>
                    <a:pt x="135" y="55"/>
                    <a:pt x="135" y="56"/>
                    <a:pt x="13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5" name="Freeform 13"/>
            <p:cNvSpPr>
              <a:spLocks noEditPoints="1"/>
            </p:cNvSpPr>
            <p:nvPr/>
          </p:nvSpPr>
          <p:spPr bwMode="auto">
            <a:xfrm>
              <a:off x="6164263" y="2185988"/>
              <a:ext cx="274638" cy="327025"/>
            </a:xfrm>
            <a:custGeom>
              <a:avLst/>
              <a:gdLst>
                <a:gd name="T0" fmla="*/ 69 w 101"/>
                <a:gd name="T1" fmla="*/ 53 h 120"/>
                <a:gd name="T2" fmla="*/ 47 w 101"/>
                <a:gd name="T3" fmla="*/ 25 h 120"/>
                <a:gd name="T4" fmla="*/ 48 w 101"/>
                <a:gd name="T5" fmla="*/ 34 h 120"/>
                <a:gd name="T6" fmla="*/ 40 w 101"/>
                <a:gd name="T7" fmla="*/ 37 h 120"/>
                <a:gd name="T8" fmla="*/ 36 w 101"/>
                <a:gd name="T9" fmla="*/ 41 h 120"/>
                <a:gd name="T10" fmla="*/ 31 w 101"/>
                <a:gd name="T11" fmla="*/ 56 h 120"/>
                <a:gd name="T12" fmla="*/ 28 w 101"/>
                <a:gd name="T13" fmla="*/ 67 h 120"/>
                <a:gd name="T14" fmla="*/ 23 w 101"/>
                <a:gd name="T15" fmla="*/ 86 h 120"/>
                <a:gd name="T16" fmla="*/ 21 w 101"/>
                <a:gd name="T17" fmla="*/ 98 h 120"/>
                <a:gd name="T18" fmla="*/ 15 w 101"/>
                <a:gd name="T19" fmla="*/ 94 h 120"/>
                <a:gd name="T20" fmla="*/ 19 w 101"/>
                <a:gd name="T21" fmla="*/ 76 h 120"/>
                <a:gd name="T22" fmla="*/ 23 w 101"/>
                <a:gd name="T23" fmla="*/ 61 h 120"/>
                <a:gd name="T24" fmla="*/ 20 w 101"/>
                <a:gd name="T25" fmla="*/ 60 h 120"/>
                <a:gd name="T26" fmla="*/ 15 w 101"/>
                <a:gd name="T27" fmla="*/ 71 h 120"/>
                <a:gd name="T28" fmla="*/ 5 w 101"/>
                <a:gd name="T29" fmla="*/ 80 h 120"/>
                <a:gd name="T30" fmla="*/ 0 w 101"/>
                <a:gd name="T31" fmla="*/ 68 h 120"/>
                <a:gd name="T32" fmla="*/ 12 w 101"/>
                <a:gd name="T33" fmla="*/ 62 h 120"/>
                <a:gd name="T34" fmla="*/ 22 w 101"/>
                <a:gd name="T35" fmla="*/ 56 h 120"/>
                <a:gd name="T36" fmla="*/ 28 w 101"/>
                <a:gd name="T37" fmla="*/ 45 h 120"/>
                <a:gd name="T38" fmla="*/ 21 w 101"/>
                <a:gd name="T39" fmla="*/ 42 h 120"/>
                <a:gd name="T40" fmla="*/ 24 w 101"/>
                <a:gd name="T41" fmla="*/ 35 h 120"/>
                <a:gd name="T42" fmla="*/ 35 w 101"/>
                <a:gd name="T43" fmla="*/ 30 h 120"/>
                <a:gd name="T44" fmla="*/ 87 w 101"/>
                <a:gd name="T45" fmla="*/ 9 h 120"/>
                <a:gd name="T46" fmla="*/ 88 w 101"/>
                <a:gd name="T47" fmla="*/ 22 h 120"/>
                <a:gd name="T48" fmla="*/ 84 w 101"/>
                <a:gd name="T49" fmla="*/ 36 h 120"/>
                <a:gd name="T50" fmla="*/ 91 w 101"/>
                <a:gd name="T51" fmla="*/ 39 h 120"/>
                <a:gd name="T52" fmla="*/ 94 w 101"/>
                <a:gd name="T53" fmla="*/ 27 h 120"/>
                <a:gd name="T54" fmla="*/ 99 w 101"/>
                <a:gd name="T55" fmla="*/ 27 h 120"/>
                <a:gd name="T56" fmla="*/ 97 w 101"/>
                <a:gd name="T57" fmla="*/ 43 h 120"/>
                <a:gd name="T58" fmla="*/ 92 w 101"/>
                <a:gd name="T59" fmla="*/ 47 h 120"/>
                <a:gd name="T60" fmla="*/ 83 w 101"/>
                <a:gd name="T61" fmla="*/ 52 h 120"/>
                <a:gd name="T62" fmla="*/ 76 w 101"/>
                <a:gd name="T63" fmla="*/ 65 h 120"/>
                <a:gd name="T64" fmla="*/ 77 w 101"/>
                <a:gd name="T65" fmla="*/ 76 h 120"/>
                <a:gd name="T66" fmla="*/ 75 w 101"/>
                <a:gd name="T67" fmla="*/ 87 h 120"/>
                <a:gd name="T68" fmla="*/ 73 w 101"/>
                <a:gd name="T69" fmla="*/ 94 h 120"/>
                <a:gd name="T70" fmla="*/ 72 w 101"/>
                <a:gd name="T71" fmla="*/ 101 h 120"/>
                <a:gd name="T72" fmla="*/ 72 w 101"/>
                <a:gd name="T73" fmla="*/ 113 h 120"/>
                <a:gd name="T74" fmla="*/ 64 w 101"/>
                <a:gd name="T75" fmla="*/ 120 h 120"/>
                <a:gd name="T76" fmla="*/ 59 w 101"/>
                <a:gd name="T77" fmla="*/ 114 h 120"/>
                <a:gd name="T78" fmla="*/ 62 w 101"/>
                <a:gd name="T79" fmla="*/ 97 h 120"/>
                <a:gd name="T80" fmla="*/ 64 w 101"/>
                <a:gd name="T81" fmla="*/ 88 h 120"/>
                <a:gd name="T82" fmla="*/ 67 w 101"/>
                <a:gd name="T83" fmla="*/ 75 h 120"/>
                <a:gd name="T84" fmla="*/ 69 w 101"/>
                <a:gd name="T85" fmla="*/ 60 h 120"/>
                <a:gd name="T86" fmla="*/ 57 w 101"/>
                <a:gd name="T87" fmla="*/ 68 h 120"/>
                <a:gd name="T88" fmla="*/ 53 w 101"/>
                <a:gd name="T89" fmla="*/ 64 h 120"/>
                <a:gd name="T90" fmla="*/ 65 w 101"/>
                <a:gd name="T91" fmla="*/ 55 h 120"/>
                <a:gd name="T92" fmla="*/ 57 w 101"/>
                <a:gd name="T93" fmla="*/ 45 h 120"/>
                <a:gd name="T94" fmla="*/ 58 w 101"/>
                <a:gd name="T95" fmla="*/ 33 h 120"/>
                <a:gd name="T96" fmla="*/ 64 w 101"/>
                <a:gd name="T97" fmla="*/ 25 h 120"/>
                <a:gd name="T98" fmla="*/ 61 w 101"/>
                <a:gd name="T99" fmla="*/ 38 h 120"/>
                <a:gd name="T100" fmla="*/ 73 w 101"/>
                <a:gd name="T101" fmla="*/ 41 h 120"/>
                <a:gd name="T102" fmla="*/ 79 w 101"/>
                <a:gd name="T103" fmla="*/ 24 h 120"/>
                <a:gd name="T104" fmla="*/ 81 w 101"/>
                <a:gd name="T105" fmla="*/ 15 h 120"/>
                <a:gd name="T106" fmla="*/ 56 w 101"/>
                <a:gd name="T107" fmla="*/ 0 h 120"/>
                <a:gd name="T108" fmla="*/ 55 w 101"/>
                <a:gd name="T109" fmla="*/ 11 h 120"/>
                <a:gd name="T110" fmla="*/ 46 w 101"/>
                <a:gd name="T111" fmla="*/ 18 h 120"/>
                <a:gd name="T112" fmla="*/ 36 w 101"/>
                <a:gd name="T113" fmla="*/ 22 h 120"/>
                <a:gd name="T114" fmla="*/ 27 w 101"/>
                <a:gd name="T115" fmla="*/ 27 h 120"/>
                <a:gd name="T116" fmla="*/ 25 w 101"/>
                <a:gd name="T117" fmla="*/ 26 h 120"/>
                <a:gd name="T118" fmla="*/ 36 w 101"/>
                <a:gd name="T119" fmla="*/ 15 h 120"/>
                <a:gd name="T120" fmla="*/ 46 w 101"/>
                <a:gd name="T121" fmla="*/ 8 h 120"/>
                <a:gd name="T122" fmla="*/ 54 w 101"/>
                <a:gd name="T1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120">
                  <a:moveTo>
                    <a:pt x="70" y="50"/>
                  </a:moveTo>
                  <a:cubicBezTo>
                    <a:pt x="70" y="50"/>
                    <a:pt x="68" y="51"/>
                    <a:pt x="68" y="51"/>
                  </a:cubicBezTo>
                  <a:cubicBezTo>
                    <a:pt x="68" y="52"/>
                    <a:pt x="68" y="52"/>
                    <a:pt x="68" y="52"/>
                  </a:cubicBezTo>
                  <a:cubicBezTo>
                    <a:pt x="68" y="53"/>
                    <a:pt x="67" y="54"/>
                    <a:pt x="67" y="54"/>
                  </a:cubicBezTo>
                  <a:cubicBezTo>
                    <a:pt x="67" y="54"/>
                    <a:pt x="67" y="53"/>
                    <a:pt x="67" y="53"/>
                  </a:cubicBezTo>
                  <a:cubicBezTo>
                    <a:pt x="68" y="53"/>
                    <a:pt x="69" y="53"/>
                    <a:pt x="69" y="53"/>
                  </a:cubicBezTo>
                  <a:cubicBezTo>
                    <a:pt x="69" y="53"/>
                    <a:pt x="69" y="53"/>
                    <a:pt x="69" y="53"/>
                  </a:cubicBezTo>
                  <a:cubicBezTo>
                    <a:pt x="70" y="53"/>
                    <a:pt x="70" y="53"/>
                    <a:pt x="70" y="53"/>
                  </a:cubicBezTo>
                  <a:cubicBezTo>
                    <a:pt x="70" y="52"/>
                    <a:pt x="71" y="51"/>
                    <a:pt x="71" y="50"/>
                  </a:cubicBezTo>
                  <a:cubicBezTo>
                    <a:pt x="71" y="50"/>
                    <a:pt x="71" y="50"/>
                    <a:pt x="71" y="50"/>
                  </a:cubicBezTo>
                  <a:cubicBezTo>
                    <a:pt x="71" y="50"/>
                    <a:pt x="70" y="50"/>
                    <a:pt x="70" y="50"/>
                  </a:cubicBezTo>
                  <a:close/>
                  <a:moveTo>
                    <a:pt x="47" y="25"/>
                  </a:moveTo>
                  <a:cubicBezTo>
                    <a:pt x="47" y="25"/>
                    <a:pt x="48" y="26"/>
                    <a:pt x="48" y="26"/>
                  </a:cubicBezTo>
                  <a:cubicBezTo>
                    <a:pt x="49" y="26"/>
                    <a:pt x="49" y="27"/>
                    <a:pt x="49" y="27"/>
                  </a:cubicBezTo>
                  <a:cubicBezTo>
                    <a:pt x="49" y="27"/>
                    <a:pt x="50" y="28"/>
                    <a:pt x="50" y="28"/>
                  </a:cubicBezTo>
                  <a:cubicBezTo>
                    <a:pt x="50" y="28"/>
                    <a:pt x="50" y="29"/>
                    <a:pt x="50" y="29"/>
                  </a:cubicBezTo>
                  <a:cubicBezTo>
                    <a:pt x="50" y="29"/>
                    <a:pt x="50" y="30"/>
                    <a:pt x="50" y="31"/>
                  </a:cubicBezTo>
                  <a:cubicBezTo>
                    <a:pt x="50" y="33"/>
                    <a:pt x="49" y="33"/>
                    <a:pt x="48" y="34"/>
                  </a:cubicBezTo>
                  <a:cubicBezTo>
                    <a:pt x="48" y="35"/>
                    <a:pt x="47" y="35"/>
                    <a:pt x="47" y="35"/>
                  </a:cubicBezTo>
                  <a:cubicBezTo>
                    <a:pt x="46" y="35"/>
                    <a:pt x="46" y="35"/>
                    <a:pt x="45" y="35"/>
                  </a:cubicBezTo>
                  <a:cubicBezTo>
                    <a:pt x="45" y="36"/>
                    <a:pt x="45" y="36"/>
                    <a:pt x="44" y="36"/>
                  </a:cubicBezTo>
                  <a:cubicBezTo>
                    <a:pt x="44" y="36"/>
                    <a:pt x="43" y="36"/>
                    <a:pt x="42" y="36"/>
                  </a:cubicBezTo>
                  <a:cubicBezTo>
                    <a:pt x="42" y="36"/>
                    <a:pt x="42" y="36"/>
                    <a:pt x="41" y="36"/>
                  </a:cubicBezTo>
                  <a:cubicBezTo>
                    <a:pt x="41" y="36"/>
                    <a:pt x="40" y="37"/>
                    <a:pt x="40" y="37"/>
                  </a:cubicBezTo>
                  <a:cubicBezTo>
                    <a:pt x="39" y="37"/>
                    <a:pt x="39" y="37"/>
                    <a:pt x="39" y="37"/>
                  </a:cubicBezTo>
                  <a:cubicBezTo>
                    <a:pt x="39" y="38"/>
                    <a:pt x="38" y="38"/>
                    <a:pt x="38" y="38"/>
                  </a:cubicBezTo>
                  <a:cubicBezTo>
                    <a:pt x="38" y="38"/>
                    <a:pt x="38" y="38"/>
                    <a:pt x="37" y="39"/>
                  </a:cubicBezTo>
                  <a:cubicBezTo>
                    <a:pt x="37" y="39"/>
                    <a:pt x="37" y="39"/>
                    <a:pt x="37" y="40"/>
                  </a:cubicBezTo>
                  <a:cubicBezTo>
                    <a:pt x="36" y="40"/>
                    <a:pt x="36" y="40"/>
                    <a:pt x="36" y="40"/>
                  </a:cubicBezTo>
                  <a:cubicBezTo>
                    <a:pt x="36" y="40"/>
                    <a:pt x="36" y="41"/>
                    <a:pt x="36" y="41"/>
                  </a:cubicBezTo>
                  <a:cubicBezTo>
                    <a:pt x="35" y="42"/>
                    <a:pt x="35" y="42"/>
                    <a:pt x="35" y="43"/>
                  </a:cubicBezTo>
                  <a:cubicBezTo>
                    <a:pt x="34" y="44"/>
                    <a:pt x="34" y="45"/>
                    <a:pt x="34" y="46"/>
                  </a:cubicBezTo>
                  <a:cubicBezTo>
                    <a:pt x="34" y="47"/>
                    <a:pt x="34" y="47"/>
                    <a:pt x="34" y="47"/>
                  </a:cubicBezTo>
                  <a:cubicBezTo>
                    <a:pt x="33" y="47"/>
                    <a:pt x="33" y="48"/>
                    <a:pt x="33" y="48"/>
                  </a:cubicBezTo>
                  <a:cubicBezTo>
                    <a:pt x="32" y="49"/>
                    <a:pt x="32" y="50"/>
                    <a:pt x="32" y="51"/>
                  </a:cubicBezTo>
                  <a:cubicBezTo>
                    <a:pt x="31" y="53"/>
                    <a:pt x="31" y="54"/>
                    <a:pt x="31" y="56"/>
                  </a:cubicBezTo>
                  <a:cubicBezTo>
                    <a:pt x="31" y="56"/>
                    <a:pt x="31" y="57"/>
                    <a:pt x="30" y="57"/>
                  </a:cubicBezTo>
                  <a:cubicBezTo>
                    <a:pt x="30" y="57"/>
                    <a:pt x="30" y="58"/>
                    <a:pt x="30" y="57"/>
                  </a:cubicBezTo>
                  <a:cubicBezTo>
                    <a:pt x="30" y="59"/>
                    <a:pt x="29" y="59"/>
                    <a:pt x="29" y="60"/>
                  </a:cubicBezTo>
                  <a:cubicBezTo>
                    <a:pt x="29" y="60"/>
                    <a:pt x="29" y="61"/>
                    <a:pt x="29" y="61"/>
                  </a:cubicBezTo>
                  <a:cubicBezTo>
                    <a:pt x="29" y="63"/>
                    <a:pt x="29" y="65"/>
                    <a:pt x="28" y="67"/>
                  </a:cubicBezTo>
                  <a:cubicBezTo>
                    <a:pt x="28" y="67"/>
                    <a:pt x="28" y="67"/>
                    <a:pt x="28" y="67"/>
                  </a:cubicBezTo>
                  <a:cubicBezTo>
                    <a:pt x="28" y="67"/>
                    <a:pt x="28" y="67"/>
                    <a:pt x="28" y="67"/>
                  </a:cubicBezTo>
                  <a:cubicBezTo>
                    <a:pt x="28" y="68"/>
                    <a:pt x="27" y="69"/>
                    <a:pt x="27" y="69"/>
                  </a:cubicBezTo>
                  <a:cubicBezTo>
                    <a:pt x="27" y="69"/>
                    <a:pt x="27" y="70"/>
                    <a:pt x="27" y="70"/>
                  </a:cubicBezTo>
                  <a:cubicBezTo>
                    <a:pt x="27" y="72"/>
                    <a:pt x="27" y="74"/>
                    <a:pt x="26" y="77"/>
                  </a:cubicBezTo>
                  <a:cubicBezTo>
                    <a:pt x="26" y="78"/>
                    <a:pt x="25" y="79"/>
                    <a:pt x="25" y="79"/>
                  </a:cubicBezTo>
                  <a:cubicBezTo>
                    <a:pt x="24" y="82"/>
                    <a:pt x="24" y="84"/>
                    <a:pt x="23" y="86"/>
                  </a:cubicBezTo>
                  <a:cubicBezTo>
                    <a:pt x="23" y="87"/>
                    <a:pt x="23" y="88"/>
                    <a:pt x="23" y="89"/>
                  </a:cubicBezTo>
                  <a:cubicBezTo>
                    <a:pt x="23" y="90"/>
                    <a:pt x="22" y="91"/>
                    <a:pt x="22" y="92"/>
                  </a:cubicBezTo>
                  <a:cubicBezTo>
                    <a:pt x="22" y="92"/>
                    <a:pt x="22" y="92"/>
                    <a:pt x="22" y="92"/>
                  </a:cubicBezTo>
                  <a:cubicBezTo>
                    <a:pt x="22" y="93"/>
                    <a:pt x="23" y="94"/>
                    <a:pt x="23" y="94"/>
                  </a:cubicBezTo>
                  <a:cubicBezTo>
                    <a:pt x="22" y="95"/>
                    <a:pt x="21" y="96"/>
                    <a:pt x="21" y="96"/>
                  </a:cubicBezTo>
                  <a:cubicBezTo>
                    <a:pt x="21" y="97"/>
                    <a:pt x="21" y="97"/>
                    <a:pt x="21" y="98"/>
                  </a:cubicBezTo>
                  <a:cubicBezTo>
                    <a:pt x="20" y="98"/>
                    <a:pt x="19" y="99"/>
                    <a:pt x="18" y="99"/>
                  </a:cubicBezTo>
                  <a:cubicBezTo>
                    <a:pt x="18" y="99"/>
                    <a:pt x="17" y="99"/>
                    <a:pt x="16" y="99"/>
                  </a:cubicBezTo>
                  <a:cubicBezTo>
                    <a:pt x="15" y="98"/>
                    <a:pt x="14" y="99"/>
                    <a:pt x="13" y="98"/>
                  </a:cubicBezTo>
                  <a:cubicBezTo>
                    <a:pt x="13" y="98"/>
                    <a:pt x="13" y="98"/>
                    <a:pt x="13" y="98"/>
                  </a:cubicBezTo>
                  <a:cubicBezTo>
                    <a:pt x="13" y="98"/>
                    <a:pt x="13" y="97"/>
                    <a:pt x="13" y="97"/>
                  </a:cubicBezTo>
                  <a:cubicBezTo>
                    <a:pt x="13" y="96"/>
                    <a:pt x="14" y="95"/>
                    <a:pt x="15" y="94"/>
                  </a:cubicBezTo>
                  <a:cubicBezTo>
                    <a:pt x="15" y="93"/>
                    <a:pt x="15" y="92"/>
                    <a:pt x="15" y="91"/>
                  </a:cubicBezTo>
                  <a:cubicBezTo>
                    <a:pt x="15" y="90"/>
                    <a:pt x="16" y="90"/>
                    <a:pt x="16" y="89"/>
                  </a:cubicBezTo>
                  <a:cubicBezTo>
                    <a:pt x="16" y="87"/>
                    <a:pt x="17" y="85"/>
                    <a:pt x="17" y="83"/>
                  </a:cubicBezTo>
                  <a:cubicBezTo>
                    <a:pt x="17" y="83"/>
                    <a:pt x="17" y="81"/>
                    <a:pt x="18" y="81"/>
                  </a:cubicBezTo>
                  <a:cubicBezTo>
                    <a:pt x="17" y="80"/>
                    <a:pt x="18" y="78"/>
                    <a:pt x="18" y="77"/>
                  </a:cubicBezTo>
                  <a:cubicBezTo>
                    <a:pt x="19" y="77"/>
                    <a:pt x="19" y="76"/>
                    <a:pt x="19" y="76"/>
                  </a:cubicBezTo>
                  <a:cubicBezTo>
                    <a:pt x="20" y="74"/>
                    <a:pt x="20" y="71"/>
                    <a:pt x="21" y="69"/>
                  </a:cubicBezTo>
                  <a:cubicBezTo>
                    <a:pt x="21" y="69"/>
                    <a:pt x="21" y="68"/>
                    <a:pt x="21" y="68"/>
                  </a:cubicBezTo>
                  <a:cubicBezTo>
                    <a:pt x="21" y="67"/>
                    <a:pt x="21" y="67"/>
                    <a:pt x="21" y="66"/>
                  </a:cubicBezTo>
                  <a:cubicBezTo>
                    <a:pt x="22" y="65"/>
                    <a:pt x="22" y="65"/>
                    <a:pt x="23" y="64"/>
                  </a:cubicBezTo>
                  <a:cubicBezTo>
                    <a:pt x="23" y="64"/>
                    <a:pt x="23" y="63"/>
                    <a:pt x="23" y="63"/>
                  </a:cubicBezTo>
                  <a:cubicBezTo>
                    <a:pt x="23" y="62"/>
                    <a:pt x="23" y="62"/>
                    <a:pt x="23" y="61"/>
                  </a:cubicBezTo>
                  <a:cubicBezTo>
                    <a:pt x="23" y="61"/>
                    <a:pt x="23" y="60"/>
                    <a:pt x="23" y="60"/>
                  </a:cubicBezTo>
                  <a:cubicBezTo>
                    <a:pt x="24" y="60"/>
                    <a:pt x="24" y="59"/>
                    <a:pt x="24" y="58"/>
                  </a:cubicBezTo>
                  <a:cubicBezTo>
                    <a:pt x="24" y="58"/>
                    <a:pt x="24" y="58"/>
                    <a:pt x="24" y="57"/>
                  </a:cubicBezTo>
                  <a:cubicBezTo>
                    <a:pt x="24" y="56"/>
                    <a:pt x="24" y="57"/>
                    <a:pt x="23" y="57"/>
                  </a:cubicBezTo>
                  <a:cubicBezTo>
                    <a:pt x="22" y="57"/>
                    <a:pt x="21" y="59"/>
                    <a:pt x="20" y="59"/>
                  </a:cubicBezTo>
                  <a:cubicBezTo>
                    <a:pt x="20" y="59"/>
                    <a:pt x="20" y="60"/>
                    <a:pt x="20" y="60"/>
                  </a:cubicBezTo>
                  <a:cubicBezTo>
                    <a:pt x="20" y="61"/>
                    <a:pt x="19" y="61"/>
                    <a:pt x="19" y="61"/>
                  </a:cubicBezTo>
                  <a:cubicBezTo>
                    <a:pt x="19" y="62"/>
                    <a:pt x="19" y="62"/>
                    <a:pt x="19" y="63"/>
                  </a:cubicBezTo>
                  <a:cubicBezTo>
                    <a:pt x="19" y="63"/>
                    <a:pt x="18" y="64"/>
                    <a:pt x="18" y="64"/>
                  </a:cubicBezTo>
                  <a:cubicBezTo>
                    <a:pt x="18" y="65"/>
                    <a:pt x="17" y="65"/>
                    <a:pt x="17" y="66"/>
                  </a:cubicBezTo>
                  <a:cubicBezTo>
                    <a:pt x="17" y="66"/>
                    <a:pt x="17" y="68"/>
                    <a:pt x="17" y="68"/>
                  </a:cubicBezTo>
                  <a:cubicBezTo>
                    <a:pt x="16" y="69"/>
                    <a:pt x="16" y="70"/>
                    <a:pt x="15" y="71"/>
                  </a:cubicBezTo>
                  <a:cubicBezTo>
                    <a:pt x="15" y="72"/>
                    <a:pt x="15" y="74"/>
                    <a:pt x="15" y="75"/>
                  </a:cubicBezTo>
                  <a:cubicBezTo>
                    <a:pt x="14" y="76"/>
                    <a:pt x="15" y="76"/>
                    <a:pt x="14" y="76"/>
                  </a:cubicBezTo>
                  <a:cubicBezTo>
                    <a:pt x="14" y="76"/>
                    <a:pt x="14" y="76"/>
                    <a:pt x="13" y="77"/>
                  </a:cubicBezTo>
                  <a:cubicBezTo>
                    <a:pt x="13" y="77"/>
                    <a:pt x="12" y="78"/>
                    <a:pt x="11" y="78"/>
                  </a:cubicBezTo>
                  <a:cubicBezTo>
                    <a:pt x="10" y="79"/>
                    <a:pt x="9" y="80"/>
                    <a:pt x="8" y="80"/>
                  </a:cubicBezTo>
                  <a:cubicBezTo>
                    <a:pt x="7" y="80"/>
                    <a:pt x="5" y="80"/>
                    <a:pt x="5" y="80"/>
                  </a:cubicBezTo>
                  <a:cubicBezTo>
                    <a:pt x="4" y="79"/>
                    <a:pt x="3" y="78"/>
                    <a:pt x="3" y="77"/>
                  </a:cubicBezTo>
                  <a:cubicBezTo>
                    <a:pt x="2" y="76"/>
                    <a:pt x="1" y="75"/>
                    <a:pt x="1" y="74"/>
                  </a:cubicBezTo>
                  <a:cubicBezTo>
                    <a:pt x="0" y="73"/>
                    <a:pt x="0" y="72"/>
                    <a:pt x="0" y="72"/>
                  </a:cubicBezTo>
                  <a:cubicBezTo>
                    <a:pt x="0" y="71"/>
                    <a:pt x="0" y="70"/>
                    <a:pt x="0" y="70"/>
                  </a:cubicBezTo>
                  <a:cubicBezTo>
                    <a:pt x="0" y="69"/>
                    <a:pt x="0" y="69"/>
                    <a:pt x="0" y="69"/>
                  </a:cubicBezTo>
                  <a:cubicBezTo>
                    <a:pt x="0" y="69"/>
                    <a:pt x="0" y="68"/>
                    <a:pt x="0" y="68"/>
                  </a:cubicBezTo>
                  <a:cubicBezTo>
                    <a:pt x="0" y="68"/>
                    <a:pt x="0" y="68"/>
                    <a:pt x="0" y="68"/>
                  </a:cubicBezTo>
                  <a:cubicBezTo>
                    <a:pt x="1" y="67"/>
                    <a:pt x="3" y="65"/>
                    <a:pt x="4" y="65"/>
                  </a:cubicBezTo>
                  <a:cubicBezTo>
                    <a:pt x="4" y="65"/>
                    <a:pt x="5" y="65"/>
                    <a:pt x="5" y="65"/>
                  </a:cubicBezTo>
                  <a:cubicBezTo>
                    <a:pt x="6" y="65"/>
                    <a:pt x="6" y="64"/>
                    <a:pt x="6" y="64"/>
                  </a:cubicBezTo>
                  <a:cubicBezTo>
                    <a:pt x="8" y="64"/>
                    <a:pt x="9" y="64"/>
                    <a:pt x="10" y="63"/>
                  </a:cubicBezTo>
                  <a:cubicBezTo>
                    <a:pt x="11" y="62"/>
                    <a:pt x="11" y="62"/>
                    <a:pt x="12" y="62"/>
                  </a:cubicBezTo>
                  <a:cubicBezTo>
                    <a:pt x="12" y="61"/>
                    <a:pt x="13" y="61"/>
                    <a:pt x="14" y="61"/>
                  </a:cubicBezTo>
                  <a:cubicBezTo>
                    <a:pt x="14" y="60"/>
                    <a:pt x="15" y="60"/>
                    <a:pt x="15" y="60"/>
                  </a:cubicBezTo>
                  <a:cubicBezTo>
                    <a:pt x="16" y="59"/>
                    <a:pt x="17" y="59"/>
                    <a:pt x="17" y="58"/>
                  </a:cubicBezTo>
                  <a:cubicBezTo>
                    <a:pt x="19" y="57"/>
                    <a:pt x="20" y="56"/>
                    <a:pt x="21" y="56"/>
                  </a:cubicBezTo>
                  <a:cubicBezTo>
                    <a:pt x="21" y="56"/>
                    <a:pt x="21" y="56"/>
                    <a:pt x="21" y="56"/>
                  </a:cubicBezTo>
                  <a:cubicBezTo>
                    <a:pt x="22" y="56"/>
                    <a:pt x="22" y="56"/>
                    <a:pt x="22" y="56"/>
                  </a:cubicBezTo>
                  <a:cubicBezTo>
                    <a:pt x="22" y="55"/>
                    <a:pt x="23" y="55"/>
                    <a:pt x="23" y="54"/>
                  </a:cubicBezTo>
                  <a:cubicBezTo>
                    <a:pt x="24" y="54"/>
                    <a:pt x="25" y="53"/>
                    <a:pt x="25" y="52"/>
                  </a:cubicBezTo>
                  <a:cubicBezTo>
                    <a:pt x="26" y="52"/>
                    <a:pt x="26" y="51"/>
                    <a:pt x="27" y="51"/>
                  </a:cubicBezTo>
                  <a:cubicBezTo>
                    <a:pt x="27" y="50"/>
                    <a:pt x="27" y="50"/>
                    <a:pt x="27" y="50"/>
                  </a:cubicBezTo>
                  <a:cubicBezTo>
                    <a:pt x="27" y="49"/>
                    <a:pt x="27" y="49"/>
                    <a:pt x="28" y="48"/>
                  </a:cubicBezTo>
                  <a:cubicBezTo>
                    <a:pt x="28" y="47"/>
                    <a:pt x="28" y="46"/>
                    <a:pt x="28" y="45"/>
                  </a:cubicBezTo>
                  <a:cubicBezTo>
                    <a:pt x="28" y="45"/>
                    <a:pt x="29" y="44"/>
                    <a:pt x="29" y="44"/>
                  </a:cubicBezTo>
                  <a:cubicBezTo>
                    <a:pt x="29" y="43"/>
                    <a:pt x="30" y="40"/>
                    <a:pt x="30" y="40"/>
                  </a:cubicBezTo>
                  <a:cubicBezTo>
                    <a:pt x="30" y="40"/>
                    <a:pt x="29" y="40"/>
                    <a:pt x="29" y="40"/>
                  </a:cubicBezTo>
                  <a:cubicBezTo>
                    <a:pt x="28" y="40"/>
                    <a:pt x="27" y="41"/>
                    <a:pt x="25" y="41"/>
                  </a:cubicBezTo>
                  <a:cubicBezTo>
                    <a:pt x="25" y="41"/>
                    <a:pt x="24" y="40"/>
                    <a:pt x="24" y="41"/>
                  </a:cubicBezTo>
                  <a:cubicBezTo>
                    <a:pt x="24" y="41"/>
                    <a:pt x="22" y="42"/>
                    <a:pt x="21" y="42"/>
                  </a:cubicBezTo>
                  <a:cubicBezTo>
                    <a:pt x="20" y="42"/>
                    <a:pt x="20" y="41"/>
                    <a:pt x="19" y="41"/>
                  </a:cubicBezTo>
                  <a:cubicBezTo>
                    <a:pt x="19" y="40"/>
                    <a:pt x="18" y="39"/>
                    <a:pt x="19" y="38"/>
                  </a:cubicBezTo>
                  <a:cubicBezTo>
                    <a:pt x="19" y="37"/>
                    <a:pt x="19" y="37"/>
                    <a:pt x="19" y="37"/>
                  </a:cubicBezTo>
                  <a:cubicBezTo>
                    <a:pt x="20" y="37"/>
                    <a:pt x="20" y="37"/>
                    <a:pt x="20" y="37"/>
                  </a:cubicBezTo>
                  <a:cubicBezTo>
                    <a:pt x="20" y="36"/>
                    <a:pt x="21" y="36"/>
                    <a:pt x="21" y="36"/>
                  </a:cubicBezTo>
                  <a:cubicBezTo>
                    <a:pt x="22" y="36"/>
                    <a:pt x="23" y="35"/>
                    <a:pt x="24" y="35"/>
                  </a:cubicBezTo>
                  <a:cubicBezTo>
                    <a:pt x="24" y="35"/>
                    <a:pt x="25" y="34"/>
                    <a:pt x="25" y="34"/>
                  </a:cubicBezTo>
                  <a:cubicBezTo>
                    <a:pt x="26" y="34"/>
                    <a:pt x="27" y="34"/>
                    <a:pt x="27" y="33"/>
                  </a:cubicBezTo>
                  <a:cubicBezTo>
                    <a:pt x="28" y="33"/>
                    <a:pt x="29" y="32"/>
                    <a:pt x="29" y="32"/>
                  </a:cubicBezTo>
                  <a:cubicBezTo>
                    <a:pt x="30" y="32"/>
                    <a:pt x="31" y="32"/>
                    <a:pt x="31" y="31"/>
                  </a:cubicBezTo>
                  <a:cubicBezTo>
                    <a:pt x="32" y="31"/>
                    <a:pt x="32" y="31"/>
                    <a:pt x="33" y="31"/>
                  </a:cubicBezTo>
                  <a:cubicBezTo>
                    <a:pt x="33" y="31"/>
                    <a:pt x="34" y="30"/>
                    <a:pt x="35" y="30"/>
                  </a:cubicBezTo>
                  <a:cubicBezTo>
                    <a:pt x="36" y="28"/>
                    <a:pt x="36" y="26"/>
                    <a:pt x="38" y="26"/>
                  </a:cubicBezTo>
                  <a:cubicBezTo>
                    <a:pt x="40" y="26"/>
                    <a:pt x="40" y="28"/>
                    <a:pt x="41" y="28"/>
                  </a:cubicBezTo>
                  <a:cubicBezTo>
                    <a:pt x="41" y="28"/>
                    <a:pt x="42" y="28"/>
                    <a:pt x="43" y="28"/>
                  </a:cubicBezTo>
                  <a:cubicBezTo>
                    <a:pt x="43" y="28"/>
                    <a:pt x="43" y="28"/>
                    <a:pt x="43" y="28"/>
                  </a:cubicBezTo>
                  <a:cubicBezTo>
                    <a:pt x="44" y="26"/>
                    <a:pt x="45" y="25"/>
                    <a:pt x="47" y="25"/>
                  </a:cubicBezTo>
                  <a:close/>
                  <a:moveTo>
                    <a:pt x="87" y="9"/>
                  </a:moveTo>
                  <a:cubicBezTo>
                    <a:pt x="88" y="9"/>
                    <a:pt x="90" y="10"/>
                    <a:pt x="90" y="11"/>
                  </a:cubicBezTo>
                  <a:cubicBezTo>
                    <a:pt x="90" y="12"/>
                    <a:pt x="90" y="12"/>
                    <a:pt x="90" y="12"/>
                  </a:cubicBezTo>
                  <a:cubicBezTo>
                    <a:pt x="90" y="13"/>
                    <a:pt x="90" y="13"/>
                    <a:pt x="91" y="13"/>
                  </a:cubicBezTo>
                  <a:cubicBezTo>
                    <a:pt x="91" y="15"/>
                    <a:pt x="90" y="17"/>
                    <a:pt x="90" y="18"/>
                  </a:cubicBezTo>
                  <a:cubicBezTo>
                    <a:pt x="90" y="18"/>
                    <a:pt x="89" y="19"/>
                    <a:pt x="89" y="19"/>
                  </a:cubicBezTo>
                  <a:cubicBezTo>
                    <a:pt x="89" y="20"/>
                    <a:pt x="88" y="21"/>
                    <a:pt x="88" y="22"/>
                  </a:cubicBezTo>
                  <a:cubicBezTo>
                    <a:pt x="88" y="22"/>
                    <a:pt x="87" y="23"/>
                    <a:pt x="87" y="23"/>
                  </a:cubicBezTo>
                  <a:cubicBezTo>
                    <a:pt x="87" y="25"/>
                    <a:pt x="87" y="26"/>
                    <a:pt x="86" y="27"/>
                  </a:cubicBezTo>
                  <a:cubicBezTo>
                    <a:pt x="86" y="28"/>
                    <a:pt x="86" y="28"/>
                    <a:pt x="86" y="28"/>
                  </a:cubicBezTo>
                  <a:cubicBezTo>
                    <a:pt x="85" y="29"/>
                    <a:pt x="85" y="29"/>
                    <a:pt x="85" y="30"/>
                  </a:cubicBezTo>
                  <a:cubicBezTo>
                    <a:pt x="85" y="31"/>
                    <a:pt x="85" y="31"/>
                    <a:pt x="85" y="32"/>
                  </a:cubicBezTo>
                  <a:cubicBezTo>
                    <a:pt x="84" y="33"/>
                    <a:pt x="84" y="35"/>
                    <a:pt x="84" y="36"/>
                  </a:cubicBezTo>
                  <a:cubicBezTo>
                    <a:pt x="83" y="38"/>
                    <a:pt x="83" y="39"/>
                    <a:pt x="83" y="41"/>
                  </a:cubicBezTo>
                  <a:cubicBezTo>
                    <a:pt x="83" y="41"/>
                    <a:pt x="82" y="41"/>
                    <a:pt x="82" y="42"/>
                  </a:cubicBezTo>
                  <a:cubicBezTo>
                    <a:pt x="81" y="43"/>
                    <a:pt x="81" y="45"/>
                    <a:pt x="83" y="45"/>
                  </a:cubicBezTo>
                  <a:cubicBezTo>
                    <a:pt x="84" y="44"/>
                    <a:pt x="85" y="44"/>
                    <a:pt x="86" y="43"/>
                  </a:cubicBezTo>
                  <a:cubicBezTo>
                    <a:pt x="86" y="43"/>
                    <a:pt x="86" y="43"/>
                    <a:pt x="86" y="43"/>
                  </a:cubicBezTo>
                  <a:cubicBezTo>
                    <a:pt x="87" y="42"/>
                    <a:pt x="91" y="40"/>
                    <a:pt x="91" y="39"/>
                  </a:cubicBezTo>
                  <a:cubicBezTo>
                    <a:pt x="91" y="38"/>
                    <a:pt x="91" y="38"/>
                    <a:pt x="91" y="38"/>
                  </a:cubicBezTo>
                  <a:cubicBezTo>
                    <a:pt x="93" y="37"/>
                    <a:pt x="93" y="36"/>
                    <a:pt x="93" y="35"/>
                  </a:cubicBezTo>
                  <a:cubicBezTo>
                    <a:pt x="93" y="34"/>
                    <a:pt x="94" y="34"/>
                    <a:pt x="94" y="33"/>
                  </a:cubicBezTo>
                  <a:cubicBezTo>
                    <a:pt x="94" y="32"/>
                    <a:pt x="94" y="32"/>
                    <a:pt x="94" y="31"/>
                  </a:cubicBezTo>
                  <a:cubicBezTo>
                    <a:pt x="94" y="31"/>
                    <a:pt x="94" y="30"/>
                    <a:pt x="94" y="30"/>
                  </a:cubicBezTo>
                  <a:cubicBezTo>
                    <a:pt x="94" y="29"/>
                    <a:pt x="94" y="28"/>
                    <a:pt x="94" y="27"/>
                  </a:cubicBezTo>
                  <a:cubicBezTo>
                    <a:pt x="94" y="26"/>
                    <a:pt x="94" y="25"/>
                    <a:pt x="94" y="24"/>
                  </a:cubicBezTo>
                  <a:cubicBezTo>
                    <a:pt x="94" y="24"/>
                    <a:pt x="93" y="24"/>
                    <a:pt x="93" y="23"/>
                  </a:cubicBezTo>
                  <a:cubicBezTo>
                    <a:pt x="94" y="23"/>
                    <a:pt x="95" y="23"/>
                    <a:pt x="96" y="23"/>
                  </a:cubicBezTo>
                  <a:cubicBezTo>
                    <a:pt x="96" y="23"/>
                    <a:pt x="97" y="24"/>
                    <a:pt x="98" y="24"/>
                  </a:cubicBezTo>
                  <a:cubicBezTo>
                    <a:pt x="98" y="24"/>
                    <a:pt x="99" y="25"/>
                    <a:pt x="99" y="26"/>
                  </a:cubicBezTo>
                  <a:cubicBezTo>
                    <a:pt x="99" y="26"/>
                    <a:pt x="99" y="27"/>
                    <a:pt x="99" y="27"/>
                  </a:cubicBezTo>
                  <a:cubicBezTo>
                    <a:pt x="100" y="28"/>
                    <a:pt x="101" y="29"/>
                    <a:pt x="101" y="29"/>
                  </a:cubicBezTo>
                  <a:cubicBezTo>
                    <a:pt x="101" y="30"/>
                    <a:pt x="100" y="31"/>
                    <a:pt x="100" y="32"/>
                  </a:cubicBezTo>
                  <a:cubicBezTo>
                    <a:pt x="100" y="34"/>
                    <a:pt x="99" y="35"/>
                    <a:pt x="99" y="37"/>
                  </a:cubicBezTo>
                  <a:cubicBezTo>
                    <a:pt x="99" y="38"/>
                    <a:pt x="99" y="39"/>
                    <a:pt x="99" y="39"/>
                  </a:cubicBezTo>
                  <a:cubicBezTo>
                    <a:pt x="99" y="40"/>
                    <a:pt x="98" y="40"/>
                    <a:pt x="97" y="41"/>
                  </a:cubicBezTo>
                  <a:cubicBezTo>
                    <a:pt x="97" y="41"/>
                    <a:pt x="97" y="42"/>
                    <a:pt x="97" y="43"/>
                  </a:cubicBezTo>
                  <a:cubicBezTo>
                    <a:pt x="97" y="43"/>
                    <a:pt x="97" y="43"/>
                    <a:pt x="97" y="43"/>
                  </a:cubicBezTo>
                  <a:cubicBezTo>
                    <a:pt x="97" y="43"/>
                    <a:pt x="96" y="43"/>
                    <a:pt x="96" y="43"/>
                  </a:cubicBezTo>
                  <a:cubicBezTo>
                    <a:pt x="96" y="44"/>
                    <a:pt x="96" y="44"/>
                    <a:pt x="95" y="44"/>
                  </a:cubicBezTo>
                  <a:cubicBezTo>
                    <a:pt x="95" y="44"/>
                    <a:pt x="95" y="45"/>
                    <a:pt x="94" y="45"/>
                  </a:cubicBezTo>
                  <a:cubicBezTo>
                    <a:pt x="94" y="45"/>
                    <a:pt x="94" y="45"/>
                    <a:pt x="93" y="45"/>
                  </a:cubicBezTo>
                  <a:cubicBezTo>
                    <a:pt x="93" y="46"/>
                    <a:pt x="93" y="46"/>
                    <a:pt x="92" y="47"/>
                  </a:cubicBezTo>
                  <a:cubicBezTo>
                    <a:pt x="92" y="47"/>
                    <a:pt x="91" y="47"/>
                    <a:pt x="90" y="48"/>
                  </a:cubicBezTo>
                  <a:cubicBezTo>
                    <a:pt x="90" y="48"/>
                    <a:pt x="89" y="48"/>
                    <a:pt x="89" y="49"/>
                  </a:cubicBezTo>
                  <a:cubicBezTo>
                    <a:pt x="89" y="49"/>
                    <a:pt x="89" y="49"/>
                    <a:pt x="88" y="49"/>
                  </a:cubicBezTo>
                  <a:cubicBezTo>
                    <a:pt x="88" y="49"/>
                    <a:pt x="88" y="49"/>
                    <a:pt x="87" y="49"/>
                  </a:cubicBezTo>
                  <a:cubicBezTo>
                    <a:pt x="87" y="49"/>
                    <a:pt x="87" y="50"/>
                    <a:pt x="86" y="50"/>
                  </a:cubicBezTo>
                  <a:cubicBezTo>
                    <a:pt x="85" y="50"/>
                    <a:pt x="84" y="51"/>
                    <a:pt x="83" y="52"/>
                  </a:cubicBezTo>
                  <a:cubicBezTo>
                    <a:pt x="83" y="52"/>
                    <a:pt x="82" y="52"/>
                    <a:pt x="82" y="53"/>
                  </a:cubicBezTo>
                  <a:cubicBezTo>
                    <a:pt x="81" y="53"/>
                    <a:pt x="81" y="53"/>
                    <a:pt x="81" y="54"/>
                  </a:cubicBezTo>
                  <a:cubicBezTo>
                    <a:pt x="80" y="54"/>
                    <a:pt x="80" y="54"/>
                    <a:pt x="80" y="54"/>
                  </a:cubicBezTo>
                  <a:cubicBezTo>
                    <a:pt x="80" y="55"/>
                    <a:pt x="79" y="56"/>
                    <a:pt x="79" y="56"/>
                  </a:cubicBezTo>
                  <a:cubicBezTo>
                    <a:pt x="78" y="58"/>
                    <a:pt x="78" y="61"/>
                    <a:pt x="78" y="63"/>
                  </a:cubicBezTo>
                  <a:cubicBezTo>
                    <a:pt x="77" y="64"/>
                    <a:pt x="76" y="64"/>
                    <a:pt x="76" y="65"/>
                  </a:cubicBezTo>
                  <a:cubicBezTo>
                    <a:pt x="76" y="66"/>
                    <a:pt x="77" y="67"/>
                    <a:pt x="77" y="67"/>
                  </a:cubicBezTo>
                  <a:cubicBezTo>
                    <a:pt x="77" y="68"/>
                    <a:pt x="76" y="69"/>
                    <a:pt x="76" y="70"/>
                  </a:cubicBezTo>
                  <a:cubicBezTo>
                    <a:pt x="77" y="70"/>
                    <a:pt x="77" y="70"/>
                    <a:pt x="77" y="71"/>
                  </a:cubicBezTo>
                  <a:cubicBezTo>
                    <a:pt x="77" y="71"/>
                    <a:pt x="77" y="72"/>
                    <a:pt x="77" y="72"/>
                  </a:cubicBezTo>
                  <a:cubicBezTo>
                    <a:pt x="77" y="73"/>
                    <a:pt x="77" y="73"/>
                    <a:pt x="77" y="73"/>
                  </a:cubicBezTo>
                  <a:cubicBezTo>
                    <a:pt x="78" y="74"/>
                    <a:pt x="77" y="76"/>
                    <a:pt x="77" y="76"/>
                  </a:cubicBezTo>
                  <a:cubicBezTo>
                    <a:pt x="77" y="77"/>
                    <a:pt x="77" y="77"/>
                    <a:pt x="77" y="78"/>
                  </a:cubicBezTo>
                  <a:cubicBezTo>
                    <a:pt x="77" y="79"/>
                    <a:pt x="75" y="79"/>
                    <a:pt x="74" y="80"/>
                  </a:cubicBezTo>
                  <a:cubicBezTo>
                    <a:pt x="73" y="81"/>
                    <a:pt x="73" y="82"/>
                    <a:pt x="74" y="83"/>
                  </a:cubicBezTo>
                  <a:cubicBezTo>
                    <a:pt x="74" y="83"/>
                    <a:pt x="74" y="83"/>
                    <a:pt x="74" y="84"/>
                  </a:cubicBezTo>
                  <a:cubicBezTo>
                    <a:pt x="73" y="84"/>
                    <a:pt x="73" y="85"/>
                    <a:pt x="73" y="85"/>
                  </a:cubicBezTo>
                  <a:cubicBezTo>
                    <a:pt x="73" y="87"/>
                    <a:pt x="75" y="86"/>
                    <a:pt x="75" y="87"/>
                  </a:cubicBezTo>
                  <a:cubicBezTo>
                    <a:pt x="75" y="88"/>
                    <a:pt x="75" y="88"/>
                    <a:pt x="75" y="89"/>
                  </a:cubicBezTo>
                  <a:cubicBezTo>
                    <a:pt x="75" y="89"/>
                    <a:pt x="74" y="90"/>
                    <a:pt x="74" y="90"/>
                  </a:cubicBezTo>
                  <a:cubicBezTo>
                    <a:pt x="74" y="91"/>
                    <a:pt x="73" y="91"/>
                    <a:pt x="72" y="91"/>
                  </a:cubicBezTo>
                  <a:cubicBezTo>
                    <a:pt x="72" y="91"/>
                    <a:pt x="72" y="91"/>
                    <a:pt x="72" y="91"/>
                  </a:cubicBezTo>
                  <a:cubicBezTo>
                    <a:pt x="72" y="92"/>
                    <a:pt x="72" y="92"/>
                    <a:pt x="72" y="93"/>
                  </a:cubicBezTo>
                  <a:cubicBezTo>
                    <a:pt x="72" y="94"/>
                    <a:pt x="72" y="94"/>
                    <a:pt x="73" y="94"/>
                  </a:cubicBezTo>
                  <a:cubicBezTo>
                    <a:pt x="73" y="93"/>
                    <a:pt x="74" y="91"/>
                    <a:pt x="75" y="92"/>
                  </a:cubicBezTo>
                  <a:cubicBezTo>
                    <a:pt x="75" y="93"/>
                    <a:pt x="75" y="93"/>
                    <a:pt x="75" y="93"/>
                  </a:cubicBezTo>
                  <a:cubicBezTo>
                    <a:pt x="75" y="93"/>
                    <a:pt x="75" y="94"/>
                    <a:pt x="74" y="94"/>
                  </a:cubicBezTo>
                  <a:cubicBezTo>
                    <a:pt x="74" y="96"/>
                    <a:pt x="74" y="97"/>
                    <a:pt x="74" y="98"/>
                  </a:cubicBezTo>
                  <a:cubicBezTo>
                    <a:pt x="73" y="99"/>
                    <a:pt x="73" y="99"/>
                    <a:pt x="73" y="100"/>
                  </a:cubicBezTo>
                  <a:cubicBezTo>
                    <a:pt x="72" y="100"/>
                    <a:pt x="72" y="101"/>
                    <a:pt x="72" y="101"/>
                  </a:cubicBezTo>
                  <a:cubicBezTo>
                    <a:pt x="73" y="102"/>
                    <a:pt x="73" y="102"/>
                    <a:pt x="73" y="102"/>
                  </a:cubicBezTo>
                  <a:cubicBezTo>
                    <a:pt x="73" y="103"/>
                    <a:pt x="72" y="104"/>
                    <a:pt x="72" y="105"/>
                  </a:cubicBezTo>
                  <a:cubicBezTo>
                    <a:pt x="72" y="105"/>
                    <a:pt x="73" y="106"/>
                    <a:pt x="73" y="107"/>
                  </a:cubicBezTo>
                  <a:cubicBezTo>
                    <a:pt x="73" y="107"/>
                    <a:pt x="73" y="108"/>
                    <a:pt x="72" y="109"/>
                  </a:cubicBezTo>
                  <a:cubicBezTo>
                    <a:pt x="72" y="110"/>
                    <a:pt x="72" y="110"/>
                    <a:pt x="72" y="111"/>
                  </a:cubicBezTo>
                  <a:cubicBezTo>
                    <a:pt x="72" y="112"/>
                    <a:pt x="72" y="113"/>
                    <a:pt x="72" y="113"/>
                  </a:cubicBezTo>
                  <a:cubicBezTo>
                    <a:pt x="72" y="114"/>
                    <a:pt x="72" y="114"/>
                    <a:pt x="72" y="115"/>
                  </a:cubicBezTo>
                  <a:cubicBezTo>
                    <a:pt x="72" y="115"/>
                    <a:pt x="72" y="115"/>
                    <a:pt x="71" y="116"/>
                  </a:cubicBezTo>
                  <a:cubicBezTo>
                    <a:pt x="71" y="116"/>
                    <a:pt x="71" y="117"/>
                    <a:pt x="70" y="117"/>
                  </a:cubicBezTo>
                  <a:cubicBezTo>
                    <a:pt x="70" y="118"/>
                    <a:pt x="69" y="118"/>
                    <a:pt x="68" y="118"/>
                  </a:cubicBezTo>
                  <a:cubicBezTo>
                    <a:pt x="68" y="118"/>
                    <a:pt x="67" y="119"/>
                    <a:pt x="67" y="119"/>
                  </a:cubicBezTo>
                  <a:cubicBezTo>
                    <a:pt x="66" y="119"/>
                    <a:pt x="65" y="120"/>
                    <a:pt x="64" y="120"/>
                  </a:cubicBezTo>
                  <a:cubicBezTo>
                    <a:pt x="64" y="120"/>
                    <a:pt x="63" y="120"/>
                    <a:pt x="62" y="120"/>
                  </a:cubicBezTo>
                  <a:cubicBezTo>
                    <a:pt x="61" y="120"/>
                    <a:pt x="59" y="119"/>
                    <a:pt x="59" y="119"/>
                  </a:cubicBezTo>
                  <a:cubicBezTo>
                    <a:pt x="58" y="118"/>
                    <a:pt x="59" y="117"/>
                    <a:pt x="59" y="117"/>
                  </a:cubicBezTo>
                  <a:cubicBezTo>
                    <a:pt x="59" y="117"/>
                    <a:pt x="59" y="117"/>
                    <a:pt x="59" y="117"/>
                  </a:cubicBezTo>
                  <a:cubicBezTo>
                    <a:pt x="59" y="117"/>
                    <a:pt x="59" y="117"/>
                    <a:pt x="59" y="116"/>
                  </a:cubicBezTo>
                  <a:cubicBezTo>
                    <a:pt x="59" y="116"/>
                    <a:pt x="59" y="115"/>
                    <a:pt x="59" y="114"/>
                  </a:cubicBezTo>
                  <a:cubicBezTo>
                    <a:pt x="60" y="114"/>
                    <a:pt x="60" y="113"/>
                    <a:pt x="60" y="113"/>
                  </a:cubicBezTo>
                  <a:cubicBezTo>
                    <a:pt x="60" y="112"/>
                    <a:pt x="60" y="111"/>
                    <a:pt x="60" y="110"/>
                  </a:cubicBezTo>
                  <a:cubicBezTo>
                    <a:pt x="60" y="108"/>
                    <a:pt x="61" y="105"/>
                    <a:pt x="61" y="102"/>
                  </a:cubicBezTo>
                  <a:cubicBezTo>
                    <a:pt x="62" y="102"/>
                    <a:pt x="61" y="101"/>
                    <a:pt x="61" y="101"/>
                  </a:cubicBezTo>
                  <a:cubicBezTo>
                    <a:pt x="61" y="100"/>
                    <a:pt x="61" y="99"/>
                    <a:pt x="62" y="98"/>
                  </a:cubicBezTo>
                  <a:cubicBezTo>
                    <a:pt x="62" y="98"/>
                    <a:pt x="62" y="97"/>
                    <a:pt x="62" y="97"/>
                  </a:cubicBezTo>
                  <a:cubicBezTo>
                    <a:pt x="62" y="96"/>
                    <a:pt x="63" y="96"/>
                    <a:pt x="63" y="95"/>
                  </a:cubicBezTo>
                  <a:cubicBezTo>
                    <a:pt x="63" y="95"/>
                    <a:pt x="63" y="94"/>
                    <a:pt x="63" y="94"/>
                  </a:cubicBezTo>
                  <a:cubicBezTo>
                    <a:pt x="63" y="94"/>
                    <a:pt x="63" y="93"/>
                    <a:pt x="63" y="93"/>
                  </a:cubicBezTo>
                  <a:cubicBezTo>
                    <a:pt x="63" y="92"/>
                    <a:pt x="63" y="92"/>
                    <a:pt x="63" y="91"/>
                  </a:cubicBezTo>
                  <a:cubicBezTo>
                    <a:pt x="63" y="90"/>
                    <a:pt x="63" y="90"/>
                    <a:pt x="64" y="89"/>
                  </a:cubicBezTo>
                  <a:cubicBezTo>
                    <a:pt x="64" y="89"/>
                    <a:pt x="64" y="88"/>
                    <a:pt x="64" y="88"/>
                  </a:cubicBezTo>
                  <a:cubicBezTo>
                    <a:pt x="64" y="87"/>
                    <a:pt x="64" y="87"/>
                    <a:pt x="65" y="86"/>
                  </a:cubicBezTo>
                  <a:cubicBezTo>
                    <a:pt x="65" y="86"/>
                    <a:pt x="65" y="85"/>
                    <a:pt x="65" y="84"/>
                  </a:cubicBezTo>
                  <a:cubicBezTo>
                    <a:pt x="65" y="84"/>
                    <a:pt x="65" y="84"/>
                    <a:pt x="65" y="83"/>
                  </a:cubicBezTo>
                  <a:cubicBezTo>
                    <a:pt x="66" y="82"/>
                    <a:pt x="65" y="81"/>
                    <a:pt x="66" y="80"/>
                  </a:cubicBezTo>
                  <a:cubicBezTo>
                    <a:pt x="66" y="79"/>
                    <a:pt x="66" y="79"/>
                    <a:pt x="67" y="78"/>
                  </a:cubicBezTo>
                  <a:cubicBezTo>
                    <a:pt x="67" y="77"/>
                    <a:pt x="67" y="76"/>
                    <a:pt x="67" y="75"/>
                  </a:cubicBezTo>
                  <a:cubicBezTo>
                    <a:pt x="67" y="74"/>
                    <a:pt x="68" y="74"/>
                    <a:pt x="68" y="73"/>
                  </a:cubicBezTo>
                  <a:cubicBezTo>
                    <a:pt x="68" y="72"/>
                    <a:pt x="68" y="72"/>
                    <a:pt x="67" y="71"/>
                  </a:cubicBezTo>
                  <a:cubicBezTo>
                    <a:pt x="68" y="70"/>
                    <a:pt x="68" y="68"/>
                    <a:pt x="68" y="67"/>
                  </a:cubicBezTo>
                  <a:cubicBezTo>
                    <a:pt x="69" y="66"/>
                    <a:pt x="69" y="66"/>
                    <a:pt x="69" y="65"/>
                  </a:cubicBezTo>
                  <a:cubicBezTo>
                    <a:pt x="70" y="65"/>
                    <a:pt x="69" y="64"/>
                    <a:pt x="69" y="64"/>
                  </a:cubicBezTo>
                  <a:cubicBezTo>
                    <a:pt x="69" y="63"/>
                    <a:pt x="70" y="62"/>
                    <a:pt x="69" y="60"/>
                  </a:cubicBezTo>
                  <a:cubicBezTo>
                    <a:pt x="68" y="59"/>
                    <a:pt x="64" y="63"/>
                    <a:pt x="63" y="63"/>
                  </a:cubicBezTo>
                  <a:cubicBezTo>
                    <a:pt x="62" y="64"/>
                    <a:pt x="62" y="64"/>
                    <a:pt x="61" y="64"/>
                  </a:cubicBezTo>
                  <a:cubicBezTo>
                    <a:pt x="61" y="65"/>
                    <a:pt x="60" y="65"/>
                    <a:pt x="60" y="66"/>
                  </a:cubicBezTo>
                  <a:cubicBezTo>
                    <a:pt x="60" y="66"/>
                    <a:pt x="59" y="66"/>
                    <a:pt x="59" y="66"/>
                  </a:cubicBezTo>
                  <a:cubicBezTo>
                    <a:pt x="59" y="66"/>
                    <a:pt x="58" y="66"/>
                    <a:pt x="58" y="66"/>
                  </a:cubicBezTo>
                  <a:cubicBezTo>
                    <a:pt x="57" y="66"/>
                    <a:pt x="57" y="67"/>
                    <a:pt x="57" y="68"/>
                  </a:cubicBezTo>
                  <a:cubicBezTo>
                    <a:pt x="56" y="68"/>
                    <a:pt x="55" y="68"/>
                    <a:pt x="54" y="68"/>
                  </a:cubicBezTo>
                  <a:cubicBezTo>
                    <a:pt x="53" y="69"/>
                    <a:pt x="50" y="71"/>
                    <a:pt x="48" y="69"/>
                  </a:cubicBezTo>
                  <a:cubicBezTo>
                    <a:pt x="48" y="68"/>
                    <a:pt x="48" y="67"/>
                    <a:pt x="48" y="66"/>
                  </a:cubicBezTo>
                  <a:cubicBezTo>
                    <a:pt x="49" y="65"/>
                    <a:pt x="50" y="65"/>
                    <a:pt x="51" y="65"/>
                  </a:cubicBezTo>
                  <a:cubicBezTo>
                    <a:pt x="51" y="64"/>
                    <a:pt x="51" y="64"/>
                    <a:pt x="52" y="64"/>
                  </a:cubicBezTo>
                  <a:cubicBezTo>
                    <a:pt x="52" y="64"/>
                    <a:pt x="53" y="64"/>
                    <a:pt x="53" y="64"/>
                  </a:cubicBezTo>
                  <a:cubicBezTo>
                    <a:pt x="54" y="63"/>
                    <a:pt x="54" y="63"/>
                    <a:pt x="54" y="63"/>
                  </a:cubicBezTo>
                  <a:cubicBezTo>
                    <a:pt x="55" y="62"/>
                    <a:pt x="56" y="62"/>
                    <a:pt x="57" y="61"/>
                  </a:cubicBezTo>
                  <a:cubicBezTo>
                    <a:pt x="57" y="60"/>
                    <a:pt x="59" y="60"/>
                    <a:pt x="59" y="60"/>
                  </a:cubicBezTo>
                  <a:cubicBezTo>
                    <a:pt x="61" y="59"/>
                    <a:pt x="62" y="58"/>
                    <a:pt x="63" y="57"/>
                  </a:cubicBezTo>
                  <a:cubicBezTo>
                    <a:pt x="63" y="57"/>
                    <a:pt x="64" y="56"/>
                    <a:pt x="65" y="56"/>
                  </a:cubicBezTo>
                  <a:cubicBezTo>
                    <a:pt x="65" y="56"/>
                    <a:pt x="65" y="55"/>
                    <a:pt x="65" y="55"/>
                  </a:cubicBezTo>
                  <a:cubicBezTo>
                    <a:pt x="65" y="55"/>
                    <a:pt x="65" y="55"/>
                    <a:pt x="65" y="55"/>
                  </a:cubicBezTo>
                  <a:cubicBezTo>
                    <a:pt x="64" y="55"/>
                    <a:pt x="62" y="54"/>
                    <a:pt x="62" y="53"/>
                  </a:cubicBezTo>
                  <a:cubicBezTo>
                    <a:pt x="62" y="53"/>
                    <a:pt x="61" y="52"/>
                    <a:pt x="61" y="52"/>
                  </a:cubicBezTo>
                  <a:cubicBezTo>
                    <a:pt x="61" y="50"/>
                    <a:pt x="63" y="49"/>
                    <a:pt x="62" y="48"/>
                  </a:cubicBezTo>
                  <a:cubicBezTo>
                    <a:pt x="61" y="47"/>
                    <a:pt x="60" y="47"/>
                    <a:pt x="59" y="47"/>
                  </a:cubicBezTo>
                  <a:cubicBezTo>
                    <a:pt x="58" y="47"/>
                    <a:pt x="58" y="46"/>
                    <a:pt x="57" y="45"/>
                  </a:cubicBezTo>
                  <a:cubicBezTo>
                    <a:pt x="56" y="44"/>
                    <a:pt x="56" y="45"/>
                    <a:pt x="55" y="43"/>
                  </a:cubicBezTo>
                  <a:cubicBezTo>
                    <a:pt x="55" y="43"/>
                    <a:pt x="55" y="43"/>
                    <a:pt x="55" y="42"/>
                  </a:cubicBezTo>
                  <a:cubicBezTo>
                    <a:pt x="55" y="42"/>
                    <a:pt x="55" y="41"/>
                    <a:pt x="55" y="41"/>
                  </a:cubicBezTo>
                  <a:cubicBezTo>
                    <a:pt x="55" y="40"/>
                    <a:pt x="56" y="39"/>
                    <a:pt x="56" y="38"/>
                  </a:cubicBezTo>
                  <a:cubicBezTo>
                    <a:pt x="56" y="37"/>
                    <a:pt x="57" y="37"/>
                    <a:pt x="57" y="35"/>
                  </a:cubicBezTo>
                  <a:cubicBezTo>
                    <a:pt x="57" y="35"/>
                    <a:pt x="58" y="34"/>
                    <a:pt x="58" y="33"/>
                  </a:cubicBezTo>
                  <a:cubicBezTo>
                    <a:pt x="57" y="32"/>
                    <a:pt x="56" y="32"/>
                    <a:pt x="56" y="31"/>
                  </a:cubicBezTo>
                  <a:cubicBezTo>
                    <a:pt x="56" y="30"/>
                    <a:pt x="57" y="29"/>
                    <a:pt x="57" y="28"/>
                  </a:cubicBezTo>
                  <a:cubicBezTo>
                    <a:pt x="57" y="28"/>
                    <a:pt x="57" y="28"/>
                    <a:pt x="58" y="28"/>
                  </a:cubicBezTo>
                  <a:cubicBezTo>
                    <a:pt x="58" y="28"/>
                    <a:pt x="58" y="27"/>
                    <a:pt x="58" y="27"/>
                  </a:cubicBezTo>
                  <a:cubicBezTo>
                    <a:pt x="59" y="26"/>
                    <a:pt x="61" y="25"/>
                    <a:pt x="62" y="25"/>
                  </a:cubicBezTo>
                  <a:cubicBezTo>
                    <a:pt x="63" y="25"/>
                    <a:pt x="63" y="24"/>
                    <a:pt x="64" y="25"/>
                  </a:cubicBezTo>
                  <a:cubicBezTo>
                    <a:pt x="67" y="24"/>
                    <a:pt x="69" y="26"/>
                    <a:pt x="70" y="29"/>
                  </a:cubicBezTo>
                  <a:cubicBezTo>
                    <a:pt x="70" y="29"/>
                    <a:pt x="71" y="30"/>
                    <a:pt x="70" y="30"/>
                  </a:cubicBezTo>
                  <a:cubicBezTo>
                    <a:pt x="70" y="30"/>
                    <a:pt x="69" y="31"/>
                    <a:pt x="69" y="31"/>
                  </a:cubicBezTo>
                  <a:cubicBezTo>
                    <a:pt x="69" y="32"/>
                    <a:pt x="69" y="33"/>
                    <a:pt x="68" y="33"/>
                  </a:cubicBezTo>
                  <a:cubicBezTo>
                    <a:pt x="67" y="35"/>
                    <a:pt x="64" y="36"/>
                    <a:pt x="62" y="37"/>
                  </a:cubicBezTo>
                  <a:cubicBezTo>
                    <a:pt x="62" y="37"/>
                    <a:pt x="62" y="38"/>
                    <a:pt x="61" y="38"/>
                  </a:cubicBezTo>
                  <a:cubicBezTo>
                    <a:pt x="61" y="39"/>
                    <a:pt x="60" y="39"/>
                    <a:pt x="61" y="40"/>
                  </a:cubicBezTo>
                  <a:cubicBezTo>
                    <a:pt x="61" y="41"/>
                    <a:pt x="62" y="41"/>
                    <a:pt x="63" y="41"/>
                  </a:cubicBezTo>
                  <a:cubicBezTo>
                    <a:pt x="64" y="41"/>
                    <a:pt x="64" y="41"/>
                    <a:pt x="65" y="41"/>
                  </a:cubicBezTo>
                  <a:cubicBezTo>
                    <a:pt x="65" y="41"/>
                    <a:pt x="66" y="41"/>
                    <a:pt x="66" y="41"/>
                  </a:cubicBezTo>
                  <a:cubicBezTo>
                    <a:pt x="67" y="40"/>
                    <a:pt x="68" y="40"/>
                    <a:pt x="69" y="40"/>
                  </a:cubicBezTo>
                  <a:cubicBezTo>
                    <a:pt x="70" y="40"/>
                    <a:pt x="72" y="41"/>
                    <a:pt x="73" y="41"/>
                  </a:cubicBezTo>
                  <a:cubicBezTo>
                    <a:pt x="75" y="39"/>
                    <a:pt x="75" y="35"/>
                    <a:pt x="76" y="33"/>
                  </a:cubicBezTo>
                  <a:cubicBezTo>
                    <a:pt x="76" y="32"/>
                    <a:pt x="76" y="32"/>
                    <a:pt x="76" y="32"/>
                  </a:cubicBezTo>
                  <a:cubicBezTo>
                    <a:pt x="77" y="31"/>
                    <a:pt x="77" y="31"/>
                    <a:pt x="77" y="31"/>
                  </a:cubicBezTo>
                  <a:cubicBezTo>
                    <a:pt x="78" y="29"/>
                    <a:pt x="78" y="27"/>
                    <a:pt x="78" y="26"/>
                  </a:cubicBezTo>
                  <a:cubicBezTo>
                    <a:pt x="78" y="26"/>
                    <a:pt x="78" y="25"/>
                    <a:pt x="79" y="25"/>
                  </a:cubicBezTo>
                  <a:cubicBezTo>
                    <a:pt x="79" y="24"/>
                    <a:pt x="79" y="24"/>
                    <a:pt x="79" y="24"/>
                  </a:cubicBezTo>
                  <a:cubicBezTo>
                    <a:pt x="79" y="23"/>
                    <a:pt x="79" y="22"/>
                    <a:pt x="79" y="22"/>
                  </a:cubicBezTo>
                  <a:cubicBezTo>
                    <a:pt x="79" y="22"/>
                    <a:pt x="80" y="21"/>
                    <a:pt x="80" y="21"/>
                  </a:cubicBezTo>
                  <a:cubicBezTo>
                    <a:pt x="80" y="21"/>
                    <a:pt x="80" y="20"/>
                    <a:pt x="80" y="20"/>
                  </a:cubicBezTo>
                  <a:cubicBezTo>
                    <a:pt x="80" y="20"/>
                    <a:pt x="80" y="20"/>
                    <a:pt x="80" y="20"/>
                  </a:cubicBezTo>
                  <a:cubicBezTo>
                    <a:pt x="80" y="19"/>
                    <a:pt x="80" y="19"/>
                    <a:pt x="80" y="19"/>
                  </a:cubicBezTo>
                  <a:cubicBezTo>
                    <a:pt x="81" y="18"/>
                    <a:pt x="81" y="16"/>
                    <a:pt x="81" y="15"/>
                  </a:cubicBezTo>
                  <a:cubicBezTo>
                    <a:pt x="81" y="15"/>
                    <a:pt x="81" y="13"/>
                    <a:pt x="81" y="13"/>
                  </a:cubicBezTo>
                  <a:cubicBezTo>
                    <a:pt x="81" y="12"/>
                    <a:pt x="82" y="12"/>
                    <a:pt x="82" y="12"/>
                  </a:cubicBezTo>
                  <a:cubicBezTo>
                    <a:pt x="82" y="11"/>
                    <a:pt x="82" y="11"/>
                    <a:pt x="82" y="11"/>
                  </a:cubicBezTo>
                  <a:cubicBezTo>
                    <a:pt x="83" y="10"/>
                    <a:pt x="84" y="10"/>
                    <a:pt x="85" y="9"/>
                  </a:cubicBezTo>
                  <a:cubicBezTo>
                    <a:pt x="85" y="9"/>
                    <a:pt x="86" y="9"/>
                    <a:pt x="87" y="9"/>
                  </a:cubicBezTo>
                  <a:close/>
                  <a:moveTo>
                    <a:pt x="56" y="0"/>
                  </a:moveTo>
                  <a:cubicBezTo>
                    <a:pt x="57" y="1"/>
                    <a:pt x="58" y="3"/>
                    <a:pt x="59" y="4"/>
                  </a:cubicBezTo>
                  <a:cubicBezTo>
                    <a:pt x="59" y="5"/>
                    <a:pt x="59" y="6"/>
                    <a:pt x="58" y="7"/>
                  </a:cubicBezTo>
                  <a:cubicBezTo>
                    <a:pt x="58" y="7"/>
                    <a:pt x="58" y="7"/>
                    <a:pt x="57" y="8"/>
                  </a:cubicBezTo>
                  <a:cubicBezTo>
                    <a:pt x="57" y="8"/>
                    <a:pt x="57" y="9"/>
                    <a:pt x="57" y="9"/>
                  </a:cubicBezTo>
                  <a:cubicBezTo>
                    <a:pt x="57" y="9"/>
                    <a:pt x="56" y="10"/>
                    <a:pt x="56" y="10"/>
                  </a:cubicBezTo>
                  <a:cubicBezTo>
                    <a:pt x="56" y="10"/>
                    <a:pt x="56" y="11"/>
                    <a:pt x="55" y="11"/>
                  </a:cubicBezTo>
                  <a:cubicBezTo>
                    <a:pt x="55" y="11"/>
                    <a:pt x="55" y="12"/>
                    <a:pt x="55" y="12"/>
                  </a:cubicBezTo>
                  <a:cubicBezTo>
                    <a:pt x="55" y="12"/>
                    <a:pt x="55" y="13"/>
                    <a:pt x="54" y="13"/>
                  </a:cubicBezTo>
                  <a:cubicBezTo>
                    <a:pt x="54" y="13"/>
                    <a:pt x="53" y="14"/>
                    <a:pt x="53" y="14"/>
                  </a:cubicBezTo>
                  <a:cubicBezTo>
                    <a:pt x="52" y="15"/>
                    <a:pt x="52" y="15"/>
                    <a:pt x="51" y="16"/>
                  </a:cubicBezTo>
                  <a:cubicBezTo>
                    <a:pt x="50" y="16"/>
                    <a:pt x="50" y="16"/>
                    <a:pt x="49" y="16"/>
                  </a:cubicBezTo>
                  <a:cubicBezTo>
                    <a:pt x="48" y="17"/>
                    <a:pt x="47" y="18"/>
                    <a:pt x="46" y="18"/>
                  </a:cubicBezTo>
                  <a:cubicBezTo>
                    <a:pt x="44" y="19"/>
                    <a:pt x="43" y="19"/>
                    <a:pt x="42" y="20"/>
                  </a:cubicBezTo>
                  <a:cubicBezTo>
                    <a:pt x="42" y="20"/>
                    <a:pt x="41" y="20"/>
                    <a:pt x="41" y="21"/>
                  </a:cubicBezTo>
                  <a:cubicBezTo>
                    <a:pt x="40" y="21"/>
                    <a:pt x="40" y="21"/>
                    <a:pt x="40" y="21"/>
                  </a:cubicBezTo>
                  <a:cubicBezTo>
                    <a:pt x="39" y="22"/>
                    <a:pt x="38" y="22"/>
                    <a:pt x="38" y="22"/>
                  </a:cubicBezTo>
                  <a:cubicBezTo>
                    <a:pt x="38" y="22"/>
                    <a:pt x="37" y="22"/>
                    <a:pt x="37" y="22"/>
                  </a:cubicBezTo>
                  <a:cubicBezTo>
                    <a:pt x="37" y="22"/>
                    <a:pt x="36" y="22"/>
                    <a:pt x="36" y="22"/>
                  </a:cubicBezTo>
                  <a:cubicBezTo>
                    <a:pt x="36" y="23"/>
                    <a:pt x="35" y="23"/>
                    <a:pt x="35" y="23"/>
                  </a:cubicBezTo>
                  <a:cubicBezTo>
                    <a:pt x="34" y="23"/>
                    <a:pt x="33" y="24"/>
                    <a:pt x="32" y="24"/>
                  </a:cubicBezTo>
                  <a:cubicBezTo>
                    <a:pt x="32" y="25"/>
                    <a:pt x="31" y="25"/>
                    <a:pt x="31" y="25"/>
                  </a:cubicBezTo>
                  <a:cubicBezTo>
                    <a:pt x="30" y="26"/>
                    <a:pt x="29" y="26"/>
                    <a:pt x="28" y="26"/>
                  </a:cubicBezTo>
                  <a:cubicBezTo>
                    <a:pt x="28" y="26"/>
                    <a:pt x="28" y="26"/>
                    <a:pt x="28" y="26"/>
                  </a:cubicBezTo>
                  <a:cubicBezTo>
                    <a:pt x="27" y="27"/>
                    <a:pt x="27" y="27"/>
                    <a:pt x="27" y="27"/>
                  </a:cubicBezTo>
                  <a:cubicBezTo>
                    <a:pt x="26" y="28"/>
                    <a:pt x="22" y="32"/>
                    <a:pt x="21" y="31"/>
                  </a:cubicBezTo>
                  <a:cubicBezTo>
                    <a:pt x="21" y="31"/>
                    <a:pt x="21" y="31"/>
                    <a:pt x="21" y="30"/>
                  </a:cubicBezTo>
                  <a:cubicBezTo>
                    <a:pt x="21" y="29"/>
                    <a:pt x="22" y="29"/>
                    <a:pt x="23" y="29"/>
                  </a:cubicBezTo>
                  <a:cubicBezTo>
                    <a:pt x="23" y="28"/>
                    <a:pt x="23" y="28"/>
                    <a:pt x="23" y="27"/>
                  </a:cubicBezTo>
                  <a:cubicBezTo>
                    <a:pt x="23" y="27"/>
                    <a:pt x="23" y="27"/>
                    <a:pt x="23" y="27"/>
                  </a:cubicBezTo>
                  <a:cubicBezTo>
                    <a:pt x="24" y="27"/>
                    <a:pt x="24" y="26"/>
                    <a:pt x="25" y="26"/>
                  </a:cubicBezTo>
                  <a:cubicBezTo>
                    <a:pt x="25" y="25"/>
                    <a:pt x="25" y="25"/>
                    <a:pt x="26" y="25"/>
                  </a:cubicBezTo>
                  <a:cubicBezTo>
                    <a:pt x="26" y="24"/>
                    <a:pt x="26" y="24"/>
                    <a:pt x="27" y="24"/>
                  </a:cubicBezTo>
                  <a:cubicBezTo>
                    <a:pt x="28" y="23"/>
                    <a:pt x="29" y="22"/>
                    <a:pt x="30" y="21"/>
                  </a:cubicBezTo>
                  <a:cubicBezTo>
                    <a:pt x="31" y="20"/>
                    <a:pt x="33" y="19"/>
                    <a:pt x="34" y="18"/>
                  </a:cubicBezTo>
                  <a:cubicBezTo>
                    <a:pt x="34" y="17"/>
                    <a:pt x="35" y="17"/>
                    <a:pt x="35" y="16"/>
                  </a:cubicBezTo>
                  <a:cubicBezTo>
                    <a:pt x="35" y="16"/>
                    <a:pt x="36" y="16"/>
                    <a:pt x="36" y="15"/>
                  </a:cubicBezTo>
                  <a:cubicBezTo>
                    <a:pt x="37" y="14"/>
                    <a:pt x="39" y="14"/>
                    <a:pt x="40" y="13"/>
                  </a:cubicBezTo>
                  <a:cubicBezTo>
                    <a:pt x="40" y="13"/>
                    <a:pt x="40" y="13"/>
                    <a:pt x="40" y="13"/>
                  </a:cubicBezTo>
                  <a:cubicBezTo>
                    <a:pt x="40" y="11"/>
                    <a:pt x="42" y="10"/>
                    <a:pt x="43" y="10"/>
                  </a:cubicBezTo>
                  <a:cubicBezTo>
                    <a:pt x="43" y="10"/>
                    <a:pt x="44" y="9"/>
                    <a:pt x="44" y="9"/>
                  </a:cubicBezTo>
                  <a:cubicBezTo>
                    <a:pt x="44" y="9"/>
                    <a:pt x="44" y="9"/>
                    <a:pt x="45" y="8"/>
                  </a:cubicBezTo>
                  <a:cubicBezTo>
                    <a:pt x="45" y="8"/>
                    <a:pt x="46" y="8"/>
                    <a:pt x="46" y="8"/>
                  </a:cubicBezTo>
                  <a:cubicBezTo>
                    <a:pt x="46" y="7"/>
                    <a:pt x="46" y="7"/>
                    <a:pt x="47" y="7"/>
                  </a:cubicBezTo>
                  <a:cubicBezTo>
                    <a:pt x="48" y="6"/>
                    <a:pt x="49" y="6"/>
                    <a:pt x="50" y="4"/>
                  </a:cubicBezTo>
                  <a:cubicBezTo>
                    <a:pt x="50" y="4"/>
                    <a:pt x="50" y="4"/>
                    <a:pt x="50" y="4"/>
                  </a:cubicBezTo>
                  <a:cubicBezTo>
                    <a:pt x="50" y="4"/>
                    <a:pt x="50" y="4"/>
                    <a:pt x="50" y="4"/>
                  </a:cubicBezTo>
                  <a:cubicBezTo>
                    <a:pt x="51" y="3"/>
                    <a:pt x="51" y="3"/>
                    <a:pt x="52" y="2"/>
                  </a:cubicBezTo>
                  <a:cubicBezTo>
                    <a:pt x="53" y="2"/>
                    <a:pt x="54" y="1"/>
                    <a:pt x="54" y="1"/>
                  </a:cubicBezTo>
                  <a:cubicBezTo>
                    <a:pt x="55" y="1"/>
                    <a:pt x="55" y="1"/>
                    <a:pt x="55" y="1"/>
                  </a:cubicBezTo>
                  <a:cubicBezTo>
                    <a:pt x="56" y="1"/>
                    <a:pt x="56" y="1"/>
                    <a:pt x="56" y="1"/>
                  </a:cubicBezTo>
                  <a:cubicBezTo>
                    <a:pt x="56" y="1"/>
                    <a:pt x="56" y="1"/>
                    <a:pt x="56" y="1"/>
                  </a:cubicBezTo>
                  <a:cubicBezTo>
                    <a:pt x="56" y="1"/>
                    <a:pt x="56" y="1"/>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6" name="Freeform 14"/>
            <p:cNvSpPr/>
            <p:nvPr/>
          </p:nvSpPr>
          <p:spPr bwMode="auto">
            <a:xfrm>
              <a:off x="5761038" y="2216150"/>
              <a:ext cx="174625" cy="239713"/>
            </a:xfrm>
            <a:custGeom>
              <a:avLst/>
              <a:gdLst>
                <a:gd name="T0" fmla="*/ 59 w 64"/>
                <a:gd name="T1" fmla="*/ 0 h 88"/>
                <a:gd name="T2" fmla="*/ 58 w 64"/>
                <a:gd name="T3" fmla="*/ 11 h 88"/>
                <a:gd name="T4" fmla="*/ 50 w 64"/>
                <a:gd name="T5" fmla="*/ 19 h 88"/>
                <a:gd name="T6" fmla="*/ 46 w 64"/>
                <a:gd name="T7" fmla="*/ 21 h 88"/>
                <a:gd name="T8" fmla="*/ 42 w 64"/>
                <a:gd name="T9" fmla="*/ 25 h 88"/>
                <a:gd name="T10" fmla="*/ 37 w 64"/>
                <a:gd name="T11" fmla="*/ 30 h 88"/>
                <a:gd name="T12" fmla="*/ 38 w 64"/>
                <a:gd name="T13" fmla="*/ 45 h 88"/>
                <a:gd name="T14" fmla="*/ 41 w 64"/>
                <a:gd name="T15" fmla="*/ 48 h 88"/>
                <a:gd name="T16" fmla="*/ 52 w 64"/>
                <a:gd name="T17" fmla="*/ 44 h 88"/>
                <a:gd name="T18" fmla="*/ 56 w 64"/>
                <a:gd name="T19" fmla="*/ 42 h 88"/>
                <a:gd name="T20" fmla="*/ 59 w 64"/>
                <a:gd name="T21" fmla="*/ 42 h 88"/>
                <a:gd name="T22" fmla="*/ 61 w 64"/>
                <a:gd name="T23" fmla="*/ 51 h 88"/>
                <a:gd name="T24" fmla="*/ 57 w 64"/>
                <a:gd name="T25" fmla="*/ 54 h 88"/>
                <a:gd name="T26" fmla="*/ 58 w 64"/>
                <a:gd name="T27" fmla="*/ 48 h 88"/>
                <a:gd name="T28" fmla="*/ 53 w 64"/>
                <a:gd name="T29" fmla="*/ 50 h 88"/>
                <a:gd name="T30" fmla="*/ 50 w 64"/>
                <a:gd name="T31" fmla="*/ 52 h 88"/>
                <a:gd name="T32" fmla="*/ 40 w 64"/>
                <a:gd name="T33" fmla="*/ 58 h 88"/>
                <a:gd name="T34" fmla="*/ 41 w 64"/>
                <a:gd name="T35" fmla="*/ 66 h 88"/>
                <a:gd name="T36" fmla="*/ 42 w 64"/>
                <a:gd name="T37" fmla="*/ 73 h 88"/>
                <a:gd name="T38" fmla="*/ 44 w 64"/>
                <a:gd name="T39" fmla="*/ 80 h 88"/>
                <a:gd name="T40" fmla="*/ 42 w 64"/>
                <a:gd name="T41" fmla="*/ 86 h 88"/>
                <a:gd name="T42" fmla="*/ 33 w 64"/>
                <a:gd name="T43" fmla="*/ 87 h 88"/>
                <a:gd name="T44" fmla="*/ 27 w 64"/>
                <a:gd name="T45" fmla="*/ 85 h 88"/>
                <a:gd name="T46" fmla="*/ 32 w 64"/>
                <a:gd name="T47" fmla="*/ 81 h 88"/>
                <a:gd name="T48" fmla="*/ 35 w 64"/>
                <a:gd name="T49" fmla="*/ 79 h 88"/>
                <a:gd name="T50" fmla="*/ 34 w 64"/>
                <a:gd name="T51" fmla="*/ 66 h 88"/>
                <a:gd name="T52" fmla="*/ 31 w 64"/>
                <a:gd name="T53" fmla="*/ 61 h 88"/>
                <a:gd name="T54" fmla="*/ 32 w 64"/>
                <a:gd name="T55" fmla="*/ 62 h 88"/>
                <a:gd name="T56" fmla="*/ 23 w 64"/>
                <a:gd name="T57" fmla="*/ 68 h 88"/>
                <a:gd name="T58" fmla="*/ 17 w 64"/>
                <a:gd name="T59" fmla="*/ 71 h 88"/>
                <a:gd name="T60" fmla="*/ 14 w 64"/>
                <a:gd name="T61" fmla="*/ 73 h 88"/>
                <a:gd name="T62" fmla="*/ 13 w 64"/>
                <a:gd name="T63" fmla="*/ 63 h 88"/>
                <a:gd name="T64" fmla="*/ 18 w 64"/>
                <a:gd name="T65" fmla="*/ 60 h 88"/>
                <a:gd name="T66" fmla="*/ 26 w 64"/>
                <a:gd name="T67" fmla="*/ 56 h 88"/>
                <a:gd name="T68" fmla="*/ 28 w 64"/>
                <a:gd name="T69" fmla="*/ 55 h 88"/>
                <a:gd name="T70" fmla="*/ 32 w 64"/>
                <a:gd name="T71" fmla="*/ 51 h 88"/>
                <a:gd name="T72" fmla="*/ 31 w 64"/>
                <a:gd name="T73" fmla="*/ 46 h 88"/>
                <a:gd name="T74" fmla="*/ 32 w 64"/>
                <a:gd name="T75" fmla="*/ 39 h 88"/>
                <a:gd name="T76" fmla="*/ 32 w 64"/>
                <a:gd name="T77" fmla="*/ 32 h 88"/>
                <a:gd name="T78" fmla="*/ 33 w 64"/>
                <a:gd name="T79" fmla="*/ 28 h 88"/>
                <a:gd name="T80" fmla="*/ 40 w 64"/>
                <a:gd name="T81" fmla="*/ 19 h 88"/>
                <a:gd name="T82" fmla="*/ 50 w 64"/>
                <a:gd name="T83" fmla="*/ 8 h 88"/>
                <a:gd name="T84" fmla="*/ 49 w 64"/>
                <a:gd name="T85" fmla="*/ 6 h 88"/>
                <a:gd name="T86" fmla="*/ 44 w 64"/>
                <a:gd name="T87" fmla="*/ 6 h 88"/>
                <a:gd name="T88" fmla="*/ 41 w 64"/>
                <a:gd name="T89" fmla="*/ 9 h 88"/>
                <a:gd name="T90" fmla="*/ 36 w 64"/>
                <a:gd name="T91" fmla="*/ 12 h 88"/>
                <a:gd name="T92" fmla="*/ 29 w 64"/>
                <a:gd name="T93" fmla="*/ 16 h 88"/>
                <a:gd name="T94" fmla="*/ 21 w 64"/>
                <a:gd name="T95" fmla="*/ 22 h 88"/>
                <a:gd name="T96" fmla="*/ 13 w 64"/>
                <a:gd name="T97" fmla="*/ 27 h 88"/>
                <a:gd name="T98" fmla="*/ 9 w 64"/>
                <a:gd name="T99" fmla="*/ 28 h 88"/>
                <a:gd name="T100" fmla="*/ 1 w 64"/>
                <a:gd name="T101" fmla="*/ 26 h 88"/>
                <a:gd name="T102" fmla="*/ 5 w 64"/>
                <a:gd name="T103" fmla="*/ 20 h 88"/>
                <a:gd name="T104" fmla="*/ 12 w 64"/>
                <a:gd name="T105" fmla="*/ 17 h 88"/>
                <a:gd name="T106" fmla="*/ 19 w 64"/>
                <a:gd name="T107" fmla="*/ 14 h 88"/>
                <a:gd name="T108" fmla="*/ 27 w 64"/>
                <a:gd name="T109" fmla="*/ 10 h 88"/>
                <a:gd name="T110" fmla="*/ 34 w 64"/>
                <a:gd name="T111" fmla="*/ 7 h 88"/>
                <a:gd name="T112" fmla="*/ 45 w 64"/>
                <a:gd name="T113" fmla="*/ 3 h 88"/>
                <a:gd name="T114" fmla="*/ 51 w 64"/>
                <a:gd name="T115" fmla="*/ 1 h 88"/>
                <a:gd name="T116" fmla="*/ 53 w 64"/>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8">
                  <a:moveTo>
                    <a:pt x="53" y="0"/>
                  </a:moveTo>
                  <a:cubicBezTo>
                    <a:pt x="54" y="0"/>
                    <a:pt x="55" y="0"/>
                    <a:pt x="56" y="0"/>
                  </a:cubicBezTo>
                  <a:cubicBezTo>
                    <a:pt x="57" y="0"/>
                    <a:pt x="58" y="0"/>
                    <a:pt x="59" y="0"/>
                  </a:cubicBezTo>
                  <a:cubicBezTo>
                    <a:pt x="61" y="0"/>
                    <a:pt x="62" y="3"/>
                    <a:pt x="62" y="5"/>
                  </a:cubicBezTo>
                  <a:cubicBezTo>
                    <a:pt x="62" y="6"/>
                    <a:pt x="62" y="6"/>
                    <a:pt x="61" y="7"/>
                  </a:cubicBezTo>
                  <a:cubicBezTo>
                    <a:pt x="61" y="9"/>
                    <a:pt x="59" y="9"/>
                    <a:pt x="58" y="11"/>
                  </a:cubicBezTo>
                  <a:cubicBezTo>
                    <a:pt x="57" y="12"/>
                    <a:pt x="56" y="14"/>
                    <a:pt x="55" y="15"/>
                  </a:cubicBezTo>
                  <a:cubicBezTo>
                    <a:pt x="54" y="16"/>
                    <a:pt x="54" y="16"/>
                    <a:pt x="53" y="17"/>
                  </a:cubicBezTo>
                  <a:cubicBezTo>
                    <a:pt x="52" y="18"/>
                    <a:pt x="51" y="19"/>
                    <a:pt x="50" y="19"/>
                  </a:cubicBezTo>
                  <a:cubicBezTo>
                    <a:pt x="49" y="20"/>
                    <a:pt x="49" y="20"/>
                    <a:pt x="48" y="20"/>
                  </a:cubicBezTo>
                  <a:cubicBezTo>
                    <a:pt x="48" y="20"/>
                    <a:pt x="48" y="20"/>
                    <a:pt x="47" y="21"/>
                  </a:cubicBezTo>
                  <a:cubicBezTo>
                    <a:pt x="47" y="21"/>
                    <a:pt x="47" y="21"/>
                    <a:pt x="46" y="21"/>
                  </a:cubicBezTo>
                  <a:cubicBezTo>
                    <a:pt x="46" y="22"/>
                    <a:pt x="45" y="22"/>
                    <a:pt x="44" y="23"/>
                  </a:cubicBezTo>
                  <a:cubicBezTo>
                    <a:pt x="44" y="23"/>
                    <a:pt x="43" y="23"/>
                    <a:pt x="43" y="24"/>
                  </a:cubicBezTo>
                  <a:cubicBezTo>
                    <a:pt x="43" y="24"/>
                    <a:pt x="42" y="24"/>
                    <a:pt x="42" y="25"/>
                  </a:cubicBezTo>
                  <a:cubicBezTo>
                    <a:pt x="41" y="25"/>
                    <a:pt x="41" y="26"/>
                    <a:pt x="40" y="26"/>
                  </a:cubicBezTo>
                  <a:cubicBezTo>
                    <a:pt x="40" y="27"/>
                    <a:pt x="38" y="27"/>
                    <a:pt x="38" y="28"/>
                  </a:cubicBezTo>
                  <a:cubicBezTo>
                    <a:pt x="38" y="29"/>
                    <a:pt x="37" y="30"/>
                    <a:pt x="37" y="30"/>
                  </a:cubicBezTo>
                  <a:cubicBezTo>
                    <a:pt x="37" y="31"/>
                    <a:pt x="37" y="32"/>
                    <a:pt x="37" y="32"/>
                  </a:cubicBezTo>
                  <a:cubicBezTo>
                    <a:pt x="37" y="33"/>
                    <a:pt x="37" y="35"/>
                    <a:pt x="37" y="36"/>
                  </a:cubicBezTo>
                  <a:cubicBezTo>
                    <a:pt x="37" y="39"/>
                    <a:pt x="37" y="42"/>
                    <a:pt x="38" y="45"/>
                  </a:cubicBezTo>
                  <a:cubicBezTo>
                    <a:pt x="38" y="46"/>
                    <a:pt x="37" y="47"/>
                    <a:pt x="38" y="48"/>
                  </a:cubicBezTo>
                  <a:cubicBezTo>
                    <a:pt x="38" y="49"/>
                    <a:pt x="39" y="49"/>
                    <a:pt x="39" y="49"/>
                  </a:cubicBezTo>
                  <a:cubicBezTo>
                    <a:pt x="40" y="49"/>
                    <a:pt x="40" y="48"/>
                    <a:pt x="41" y="48"/>
                  </a:cubicBezTo>
                  <a:cubicBezTo>
                    <a:pt x="41" y="48"/>
                    <a:pt x="42" y="48"/>
                    <a:pt x="43" y="48"/>
                  </a:cubicBezTo>
                  <a:cubicBezTo>
                    <a:pt x="44" y="47"/>
                    <a:pt x="46" y="46"/>
                    <a:pt x="48" y="45"/>
                  </a:cubicBezTo>
                  <a:cubicBezTo>
                    <a:pt x="49" y="45"/>
                    <a:pt x="50" y="44"/>
                    <a:pt x="52" y="44"/>
                  </a:cubicBezTo>
                  <a:cubicBezTo>
                    <a:pt x="52" y="43"/>
                    <a:pt x="54" y="43"/>
                    <a:pt x="54" y="43"/>
                  </a:cubicBezTo>
                  <a:cubicBezTo>
                    <a:pt x="55" y="43"/>
                    <a:pt x="55" y="43"/>
                    <a:pt x="56" y="42"/>
                  </a:cubicBezTo>
                  <a:cubicBezTo>
                    <a:pt x="56" y="42"/>
                    <a:pt x="56" y="42"/>
                    <a:pt x="56" y="42"/>
                  </a:cubicBezTo>
                  <a:cubicBezTo>
                    <a:pt x="56" y="42"/>
                    <a:pt x="57" y="42"/>
                    <a:pt x="57" y="42"/>
                  </a:cubicBezTo>
                  <a:cubicBezTo>
                    <a:pt x="57" y="42"/>
                    <a:pt x="57" y="42"/>
                    <a:pt x="58" y="42"/>
                  </a:cubicBezTo>
                  <a:cubicBezTo>
                    <a:pt x="58" y="42"/>
                    <a:pt x="59" y="42"/>
                    <a:pt x="59" y="42"/>
                  </a:cubicBezTo>
                  <a:cubicBezTo>
                    <a:pt x="62" y="40"/>
                    <a:pt x="64" y="45"/>
                    <a:pt x="64" y="47"/>
                  </a:cubicBezTo>
                  <a:cubicBezTo>
                    <a:pt x="63" y="48"/>
                    <a:pt x="63" y="48"/>
                    <a:pt x="62" y="49"/>
                  </a:cubicBezTo>
                  <a:cubicBezTo>
                    <a:pt x="62" y="50"/>
                    <a:pt x="62" y="50"/>
                    <a:pt x="61" y="51"/>
                  </a:cubicBezTo>
                  <a:cubicBezTo>
                    <a:pt x="61" y="51"/>
                    <a:pt x="60" y="52"/>
                    <a:pt x="60" y="52"/>
                  </a:cubicBezTo>
                  <a:cubicBezTo>
                    <a:pt x="59" y="53"/>
                    <a:pt x="58" y="54"/>
                    <a:pt x="58" y="54"/>
                  </a:cubicBezTo>
                  <a:cubicBezTo>
                    <a:pt x="57" y="54"/>
                    <a:pt x="57" y="55"/>
                    <a:pt x="57" y="54"/>
                  </a:cubicBezTo>
                  <a:cubicBezTo>
                    <a:pt x="56" y="54"/>
                    <a:pt x="56" y="54"/>
                    <a:pt x="56" y="54"/>
                  </a:cubicBezTo>
                  <a:cubicBezTo>
                    <a:pt x="56" y="53"/>
                    <a:pt x="56" y="53"/>
                    <a:pt x="56" y="52"/>
                  </a:cubicBezTo>
                  <a:cubicBezTo>
                    <a:pt x="57" y="51"/>
                    <a:pt x="61" y="49"/>
                    <a:pt x="58" y="48"/>
                  </a:cubicBezTo>
                  <a:cubicBezTo>
                    <a:pt x="58" y="47"/>
                    <a:pt x="57" y="48"/>
                    <a:pt x="57" y="48"/>
                  </a:cubicBezTo>
                  <a:cubicBezTo>
                    <a:pt x="56" y="48"/>
                    <a:pt x="56" y="49"/>
                    <a:pt x="55" y="49"/>
                  </a:cubicBezTo>
                  <a:cubicBezTo>
                    <a:pt x="55" y="49"/>
                    <a:pt x="54" y="50"/>
                    <a:pt x="53" y="50"/>
                  </a:cubicBezTo>
                  <a:cubicBezTo>
                    <a:pt x="53" y="50"/>
                    <a:pt x="52" y="50"/>
                    <a:pt x="52" y="51"/>
                  </a:cubicBezTo>
                  <a:cubicBezTo>
                    <a:pt x="51" y="51"/>
                    <a:pt x="51" y="51"/>
                    <a:pt x="51" y="51"/>
                  </a:cubicBezTo>
                  <a:cubicBezTo>
                    <a:pt x="50" y="52"/>
                    <a:pt x="50" y="52"/>
                    <a:pt x="50" y="52"/>
                  </a:cubicBezTo>
                  <a:cubicBezTo>
                    <a:pt x="49" y="52"/>
                    <a:pt x="48" y="53"/>
                    <a:pt x="48" y="53"/>
                  </a:cubicBezTo>
                  <a:cubicBezTo>
                    <a:pt x="47" y="53"/>
                    <a:pt x="47" y="54"/>
                    <a:pt x="47" y="54"/>
                  </a:cubicBezTo>
                  <a:cubicBezTo>
                    <a:pt x="45" y="55"/>
                    <a:pt x="41" y="56"/>
                    <a:pt x="40" y="58"/>
                  </a:cubicBezTo>
                  <a:cubicBezTo>
                    <a:pt x="40" y="59"/>
                    <a:pt x="40" y="59"/>
                    <a:pt x="40" y="60"/>
                  </a:cubicBezTo>
                  <a:cubicBezTo>
                    <a:pt x="40" y="61"/>
                    <a:pt x="40" y="62"/>
                    <a:pt x="40" y="63"/>
                  </a:cubicBezTo>
                  <a:cubicBezTo>
                    <a:pt x="41" y="64"/>
                    <a:pt x="41" y="65"/>
                    <a:pt x="41" y="66"/>
                  </a:cubicBezTo>
                  <a:cubicBezTo>
                    <a:pt x="42" y="67"/>
                    <a:pt x="42" y="68"/>
                    <a:pt x="42" y="69"/>
                  </a:cubicBezTo>
                  <a:cubicBezTo>
                    <a:pt x="42" y="69"/>
                    <a:pt x="42" y="70"/>
                    <a:pt x="42" y="71"/>
                  </a:cubicBezTo>
                  <a:cubicBezTo>
                    <a:pt x="42" y="72"/>
                    <a:pt x="42" y="72"/>
                    <a:pt x="42" y="73"/>
                  </a:cubicBezTo>
                  <a:cubicBezTo>
                    <a:pt x="43" y="74"/>
                    <a:pt x="43" y="76"/>
                    <a:pt x="43" y="77"/>
                  </a:cubicBezTo>
                  <a:cubicBezTo>
                    <a:pt x="43" y="77"/>
                    <a:pt x="43" y="77"/>
                    <a:pt x="43" y="77"/>
                  </a:cubicBezTo>
                  <a:cubicBezTo>
                    <a:pt x="44" y="78"/>
                    <a:pt x="44" y="79"/>
                    <a:pt x="44" y="80"/>
                  </a:cubicBezTo>
                  <a:cubicBezTo>
                    <a:pt x="44" y="81"/>
                    <a:pt x="43" y="82"/>
                    <a:pt x="43" y="82"/>
                  </a:cubicBezTo>
                  <a:cubicBezTo>
                    <a:pt x="43" y="83"/>
                    <a:pt x="43" y="83"/>
                    <a:pt x="43" y="83"/>
                  </a:cubicBezTo>
                  <a:cubicBezTo>
                    <a:pt x="43" y="84"/>
                    <a:pt x="43" y="85"/>
                    <a:pt x="42" y="86"/>
                  </a:cubicBezTo>
                  <a:cubicBezTo>
                    <a:pt x="41" y="86"/>
                    <a:pt x="40" y="87"/>
                    <a:pt x="39" y="87"/>
                  </a:cubicBezTo>
                  <a:cubicBezTo>
                    <a:pt x="38" y="87"/>
                    <a:pt x="38" y="87"/>
                    <a:pt x="37" y="87"/>
                  </a:cubicBezTo>
                  <a:cubicBezTo>
                    <a:pt x="36" y="87"/>
                    <a:pt x="34" y="88"/>
                    <a:pt x="33" y="87"/>
                  </a:cubicBezTo>
                  <a:cubicBezTo>
                    <a:pt x="32" y="87"/>
                    <a:pt x="31" y="86"/>
                    <a:pt x="30" y="86"/>
                  </a:cubicBezTo>
                  <a:cubicBezTo>
                    <a:pt x="29" y="86"/>
                    <a:pt x="29" y="86"/>
                    <a:pt x="28" y="86"/>
                  </a:cubicBezTo>
                  <a:cubicBezTo>
                    <a:pt x="28" y="86"/>
                    <a:pt x="27" y="86"/>
                    <a:pt x="27" y="85"/>
                  </a:cubicBezTo>
                  <a:cubicBezTo>
                    <a:pt x="27" y="85"/>
                    <a:pt x="26" y="85"/>
                    <a:pt x="26" y="85"/>
                  </a:cubicBezTo>
                  <a:cubicBezTo>
                    <a:pt x="26" y="85"/>
                    <a:pt x="26" y="84"/>
                    <a:pt x="26" y="84"/>
                  </a:cubicBezTo>
                  <a:cubicBezTo>
                    <a:pt x="27" y="83"/>
                    <a:pt x="31" y="81"/>
                    <a:pt x="32" y="81"/>
                  </a:cubicBezTo>
                  <a:cubicBezTo>
                    <a:pt x="32" y="81"/>
                    <a:pt x="32" y="81"/>
                    <a:pt x="33" y="81"/>
                  </a:cubicBezTo>
                  <a:cubicBezTo>
                    <a:pt x="33" y="81"/>
                    <a:pt x="33" y="80"/>
                    <a:pt x="34" y="80"/>
                  </a:cubicBezTo>
                  <a:cubicBezTo>
                    <a:pt x="34" y="80"/>
                    <a:pt x="34" y="79"/>
                    <a:pt x="35" y="79"/>
                  </a:cubicBezTo>
                  <a:cubicBezTo>
                    <a:pt x="35" y="78"/>
                    <a:pt x="35" y="78"/>
                    <a:pt x="35" y="78"/>
                  </a:cubicBezTo>
                  <a:cubicBezTo>
                    <a:pt x="35" y="77"/>
                    <a:pt x="35" y="76"/>
                    <a:pt x="35" y="76"/>
                  </a:cubicBezTo>
                  <a:cubicBezTo>
                    <a:pt x="35" y="73"/>
                    <a:pt x="34" y="69"/>
                    <a:pt x="34" y="66"/>
                  </a:cubicBezTo>
                  <a:cubicBezTo>
                    <a:pt x="34" y="65"/>
                    <a:pt x="34" y="65"/>
                    <a:pt x="33" y="64"/>
                  </a:cubicBezTo>
                  <a:cubicBezTo>
                    <a:pt x="33" y="64"/>
                    <a:pt x="33" y="63"/>
                    <a:pt x="32" y="63"/>
                  </a:cubicBezTo>
                  <a:cubicBezTo>
                    <a:pt x="32" y="62"/>
                    <a:pt x="32" y="61"/>
                    <a:pt x="31" y="61"/>
                  </a:cubicBezTo>
                  <a:cubicBezTo>
                    <a:pt x="31" y="61"/>
                    <a:pt x="31" y="61"/>
                    <a:pt x="31" y="61"/>
                  </a:cubicBezTo>
                  <a:cubicBezTo>
                    <a:pt x="31" y="61"/>
                    <a:pt x="31" y="61"/>
                    <a:pt x="31" y="62"/>
                  </a:cubicBezTo>
                  <a:cubicBezTo>
                    <a:pt x="32" y="62"/>
                    <a:pt x="32" y="62"/>
                    <a:pt x="32" y="62"/>
                  </a:cubicBezTo>
                  <a:cubicBezTo>
                    <a:pt x="30" y="64"/>
                    <a:pt x="29" y="65"/>
                    <a:pt x="27" y="66"/>
                  </a:cubicBezTo>
                  <a:cubicBezTo>
                    <a:pt x="26" y="66"/>
                    <a:pt x="26" y="67"/>
                    <a:pt x="26" y="67"/>
                  </a:cubicBezTo>
                  <a:cubicBezTo>
                    <a:pt x="25" y="68"/>
                    <a:pt x="24" y="68"/>
                    <a:pt x="23" y="68"/>
                  </a:cubicBezTo>
                  <a:cubicBezTo>
                    <a:pt x="23" y="68"/>
                    <a:pt x="22" y="69"/>
                    <a:pt x="22" y="69"/>
                  </a:cubicBezTo>
                  <a:cubicBezTo>
                    <a:pt x="21" y="70"/>
                    <a:pt x="20" y="70"/>
                    <a:pt x="19" y="70"/>
                  </a:cubicBezTo>
                  <a:cubicBezTo>
                    <a:pt x="19" y="71"/>
                    <a:pt x="18" y="71"/>
                    <a:pt x="17" y="71"/>
                  </a:cubicBezTo>
                  <a:cubicBezTo>
                    <a:pt x="17" y="71"/>
                    <a:pt x="17" y="71"/>
                    <a:pt x="16" y="72"/>
                  </a:cubicBezTo>
                  <a:cubicBezTo>
                    <a:pt x="15" y="72"/>
                    <a:pt x="15" y="72"/>
                    <a:pt x="14" y="72"/>
                  </a:cubicBezTo>
                  <a:cubicBezTo>
                    <a:pt x="14" y="72"/>
                    <a:pt x="14" y="72"/>
                    <a:pt x="14" y="73"/>
                  </a:cubicBezTo>
                  <a:cubicBezTo>
                    <a:pt x="13" y="72"/>
                    <a:pt x="13" y="71"/>
                    <a:pt x="12" y="71"/>
                  </a:cubicBezTo>
                  <a:cubicBezTo>
                    <a:pt x="11" y="70"/>
                    <a:pt x="9" y="72"/>
                    <a:pt x="8" y="70"/>
                  </a:cubicBezTo>
                  <a:cubicBezTo>
                    <a:pt x="6" y="68"/>
                    <a:pt x="11" y="64"/>
                    <a:pt x="13" y="63"/>
                  </a:cubicBezTo>
                  <a:cubicBezTo>
                    <a:pt x="13" y="63"/>
                    <a:pt x="13" y="63"/>
                    <a:pt x="14" y="63"/>
                  </a:cubicBezTo>
                  <a:cubicBezTo>
                    <a:pt x="15" y="62"/>
                    <a:pt x="16" y="61"/>
                    <a:pt x="17" y="61"/>
                  </a:cubicBezTo>
                  <a:cubicBezTo>
                    <a:pt x="17" y="61"/>
                    <a:pt x="18" y="60"/>
                    <a:pt x="18" y="60"/>
                  </a:cubicBezTo>
                  <a:cubicBezTo>
                    <a:pt x="19" y="59"/>
                    <a:pt x="20" y="59"/>
                    <a:pt x="21" y="59"/>
                  </a:cubicBezTo>
                  <a:cubicBezTo>
                    <a:pt x="21" y="58"/>
                    <a:pt x="22" y="58"/>
                    <a:pt x="23" y="57"/>
                  </a:cubicBezTo>
                  <a:cubicBezTo>
                    <a:pt x="24" y="57"/>
                    <a:pt x="25" y="56"/>
                    <a:pt x="26" y="56"/>
                  </a:cubicBezTo>
                  <a:cubicBezTo>
                    <a:pt x="26" y="56"/>
                    <a:pt x="27" y="56"/>
                    <a:pt x="28" y="56"/>
                  </a:cubicBezTo>
                  <a:cubicBezTo>
                    <a:pt x="28" y="56"/>
                    <a:pt x="28" y="55"/>
                    <a:pt x="28" y="55"/>
                  </a:cubicBezTo>
                  <a:cubicBezTo>
                    <a:pt x="28" y="55"/>
                    <a:pt x="28" y="55"/>
                    <a:pt x="28" y="55"/>
                  </a:cubicBezTo>
                  <a:cubicBezTo>
                    <a:pt x="29" y="55"/>
                    <a:pt x="29" y="55"/>
                    <a:pt x="29" y="55"/>
                  </a:cubicBezTo>
                  <a:cubicBezTo>
                    <a:pt x="29" y="55"/>
                    <a:pt x="30" y="54"/>
                    <a:pt x="31" y="54"/>
                  </a:cubicBezTo>
                  <a:cubicBezTo>
                    <a:pt x="31" y="53"/>
                    <a:pt x="31" y="52"/>
                    <a:pt x="32" y="51"/>
                  </a:cubicBezTo>
                  <a:cubicBezTo>
                    <a:pt x="31" y="50"/>
                    <a:pt x="31" y="50"/>
                    <a:pt x="31" y="49"/>
                  </a:cubicBezTo>
                  <a:cubicBezTo>
                    <a:pt x="31" y="49"/>
                    <a:pt x="32" y="48"/>
                    <a:pt x="32" y="48"/>
                  </a:cubicBezTo>
                  <a:cubicBezTo>
                    <a:pt x="32" y="47"/>
                    <a:pt x="31" y="46"/>
                    <a:pt x="31" y="46"/>
                  </a:cubicBezTo>
                  <a:cubicBezTo>
                    <a:pt x="31" y="44"/>
                    <a:pt x="32" y="43"/>
                    <a:pt x="32" y="42"/>
                  </a:cubicBezTo>
                  <a:cubicBezTo>
                    <a:pt x="32" y="42"/>
                    <a:pt x="31" y="41"/>
                    <a:pt x="32" y="41"/>
                  </a:cubicBezTo>
                  <a:cubicBezTo>
                    <a:pt x="32" y="40"/>
                    <a:pt x="32" y="40"/>
                    <a:pt x="32" y="39"/>
                  </a:cubicBezTo>
                  <a:cubicBezTo>
                    <a:pt x="32" y="39"/>
                    <a:pt x="32" y="38"/>
                    <a:pt x="32" y="37"/>
                  </a:cubicBezTo>
                  <a:cubicBezTo>
                    <a:pt x="32" y="36"/>
                    <a:pt x="32" y="35"/>
                    <a:pt x="32" y="33"/>
                  </a:cubicBezTo>
                  <a:cubicBezTo>
                    <a:pt x="32" y="33"/>
                    <a:pt x="32" y="32"/>
                    <a:pt x="32" y="32"/>
                  </a:cubicBezTo>
                  <a:cubicBezTo>
                    <a:pt x="32" y="32"/>
                    <a:pt x="32" y="31"/>
                    <a:pt x="33" y="31"/>
                  </a:cubicBezTo>
                  <a:cubicBezTo>
                    <a:pt x="33" y="30"/>
                    <a:pt x="33" y="30"/>
                    <a:pt x="33" y="29"/>
                  </a:cubicBezTo>
                  <a:cubicBezTo>
                    <a:pt x="33" y="29"/>
                    <a:pt x="33" y="28"/>
                    <a:pt x="33" y="28"/>
                  </a:cubicBezTo>
                  <a:cubicBezTo>
                    <a:pt x="34" y="27"/>
                    <a:pt x="34" y="26"/>
                    <a:pt x="35" y="25"/>
                  </a:cubicBezTo>
                  <a:cubicBezTo>
                    <a:pt x="35" y="23"/>
                    <a:pt x="37" y="22"/>
                    <a:pt x="38" y="21"/>
                  </a:cubicBezTo>
                  <a:cubicBezTo>
                    <a:pt x="39" y="20"/>
                    <a:pt x="39" y="20"/>
                    <a:pt x="40" y="19"/>
                  </a:cubicBezTo>
                  <a:cubicBezTo>
                    <a:pt x="41" y="18"/>
                    <a:pt x="42" y="16"/>
                    <a:pt x="43" y="15"/>
                  </a:cubicBezTo>
                  <a:cubicBezTo>
                    <a:pt x="44" y="14"/>
                    <a:pt x="44" y="13"/>
                    <a:pt x="45" y="13"/>
                  </a:cubicBezTo>
                  <a:cubicBezTo>
                    <a:pt x="47" y="11"/>
                    <a:pt x="49" y="10"/>
                    <a:pt x="50" y="8"/>
                  </a:cubicBezTo>
                  <a:cubicBezTo>
                    <a:pt x="50" y="8"/>
                    <a:pt x="51" y="5"/>
                    <a:pt x="51" y="5"/>
                  </a:cubicBezTo>
                  <a:cubicBezTo>
                    <a:pt x="51" y="3"/>
                    <a:pt x="48" y="4"/>
                    <a:pt x="48" y="4"/>
                  </a:cubicBezTo>
                  <a:cubicBezTo>
                    <a:pt x="48" y="5"/>
                    <a:pt x="49" y="5"/>
                    <a:pt x="49" y="6"/>
                  </a:cubicBezTo>
                  <a:cubicBezTo>
                    <a:pt x="50" y="6"/>
                    <a:pt x="50" y="6"/>
                    <a:pt x="49" y="7"/>
                  </a:cubicBezTo>
                  <a:cubicBezTo>
                    <a:pt x="48" y="7"/>
                    <a:pt x="45" y="6"/>
                    <a:pt x="45" y="6"/>
                  </a:cubicBezTo>
                  <a:cubicBezTo>
                    <a:pt x="44" y="6"/>
                    <a:pt x="44" y="6"/>
                    <a:pt x="44" y="6"/>
                  </a:cubicBezTo>
                  <a:cubicBezTo>
                    <a:pt x="44" y="6"/>
                    <a:pt x="44" y="6"/>
                    <a:pt x="44" y="6"/>
                  </a:cubicBezTo>
                  <a:cubicBezTo>
                    <a:pt x="44" y="7"/>
                    <a:pt x="44" y="7"/>
                    <a:pt x="44" y="8"/>
                  </a:cubicBezTo>
                  <a:cubicBezTo>
                    <a:pt x="43" y="9"/>
                    <a:pt x="42" y="9"/>
                    <a:pt x="41" y="9"/>
                  </a:cubicBezTo>
                  <a:cubicBezTo>
                    <a:pt x="40" y="10"/>
                    <a:pt x="39" y="11"/>
                    <a:pt x="38" y="11"/>
                  </a:cubicBezTo>
                  <a:cubicBezTo>
                    <a:pt x="38" y="11"/>
                    <a:pt x="37" y="12"/>
                    <a:pt x="37" y="12"/>
                  </a:cubicBezTo>
                  <a:cubicBezTo>
                    <a:pt x="36" y="12"/>
                    <a:pt x="36" y="12"/>
                    <a:pt x="36" y="12"/>
                  </a:cubicBezTo>
                  <a:cubicBezTo>
                    <a:pt x="35" y="13"/>
                    <a:pt x="35" y="13"/>
                    <a:pt x="34" y="13"/>
                  </a:cubicBezTo>
                  <a:cubicBezTo>
                    <a:pt x="33" y="13"/>
                    <a:pt x="33" y="14"/>
                    <a:pt x="32" y="15"/>
                  </a:cubicBezTo>
                  <a:cubicBezTo>
                    <a:pt x="31" y="15"/>
                    <a:pt x="30" y="16"/>
                    <a:pt x="29" y="16"/>
                  </a:cubicBezTo>
                  <a:cubicBezTo>
                    <a:pt x="29" y="17"/>
                    <a:pt x="28" y="17"/>
                    <a:pt x="28" y="17"/>
                  </a:cubicBezTo>
                  <a:cubicBezTo>
                    <a:pt x="27" y="18"/>
                    <a:pt x="26" y="18"/>
                    <a:pt x="25" y="19"/>
                  </a:cubicBezTo>
                  <a:cubicBezTo>
                    <a:pt x="23" y="20"/>
                    <a:pt x="23" y="21"/>
                    <a:pt x="21" y="22"/>
                  </a:cubicBezTo>
                  <a:cubicBezTo>
                    <a:pt x="21" y="23"/>
                    <a:pt x="20" y="23"/>
                    <a:pt x="20" y="24"/>
                  </a:cubicBezTo>
                  <a:cubicBezTo>
                    <a:pt x="19" y="25"/>
                    <a:pt x="18" y="25"/>
                    <a:pt x="17" y="26"/>
                  </a:cubicBezTo>
                  <a:cubicBezTo>
                    <a:pt x="16" y="26"/>
                    <a:pt x="15" y="27"/>
                    <a:pt x="13" y="27"/>
                  </a:cubicBezTo>
                  <a:cubicBezTo>
                    <a:pt x="13" y="27"/>
                    <a:pt x="12" y="27"/>
                    <a:pt x="12" y="28"/>
                  </a:cubicBezTo>
                  <a:cubicBezTo>
                    <a:pt x="11" y="28"/>
                    <a:pt x="11" y="28"/>
                    <a:pt x="10" y="28"/>
                  </a:cubicBezTo>
                  <a:cubicBezTo>
                    <a:pt x="10" y="28"/>
                    <a:pt x="9" y="28"/>
                    <a:pt x="9" y="28"/>
                  </a:cubicBezTo>
                  <a:cubicBezTo>
                    <a:pt x="8" y="28"/>
                    <a:pt x="6" y="28"/>
                    <a:pt x="5" y="27"/>
                  </a:cubicBezTo>
                  <a:cubicBezTo>
                    <a:pt x="4" y="27"/>
                    <a:pt x="4" y="27"/>
                    <a:pt x="3" y="27"/>
                  </a:cubicBezTo>
                  <a:cubicBezTo>
                    <a:pt x="2" y="27"/>
                    <a:pt x="1" y="26"/>
                    <a:pt x="1" y="26"/>
                  </a:cubicBezTo>
                  <a:cubicBezTo>
                    <a:pt x="0" y="25"/>
                    <a:pt x="0" y="25"/>
                    <a:pt x="0" y="24"/>
                  </a:cubicBezTo>
                  <a:cubicBezTo>
                    <a:pt x="0" y="22"/>
                    <a:pt x="1" y="21"/>
                    <a:pt x="3" y="20"/>
                  </a:cubicBezTo>
                  <a:cubicBezTo>
                    <a:pt x="4" y="20"/>
                    <a:pt x="4" y="20"/>
                    <a:pt x="5" y="20"/>
                  </a:cubicBezTo>
                  <a:cubicBezTo>
                    <a:pt x="6" y="20"/>
                    <a:pt x="6" y="19"/>
                    <a:pt x="8" y="19"/>
                  </a:cubicBezTo>
                  <a:cubicBezTo>
                    <a:pt x="8" y="19"/>
                    <a:pt x="8" y="18"/>
                    <a:pt x="8" y="18"/>
                  </a:cubicBezTo>
                  <a:cubicBezTo>
                    <a:pt x="9" y="18"/>
                    <a:pt x="10" y="17"/>
                    <a:pt x="12" y="17"/>
                  </a:cubicBezTo>
                  <a:cubicBezTo>
                    <a:pt x="12" y="17"/>
                    <a:pt x="13" y="16"/>
                    <a:pt x="14" y="16"/>
                  </a:cubicBezTo>
                  <a:cubicBezTo>
                    <a:pt x="15" y="16"/>
                    <a:pt x="15" y="15"/>
                    <a:pt x="16" y="15"/>
                  </a:cubicBezTo>
                  <a:cubicBezTo>
                    <a:pt x="17" y="14"/>
                    <a:pt x="18" y="14"/>
                    <a:pt x="19" y="14"/>
                  </a:cubicBezTo>
                  <a:cubicBezTo>
                    <a:pt x="20" y="13"/>
                    <a:pt x="21" y="12"/>
                    <a:pt x="22" y="12"/>
                  </a:cubicBezTo>
                  <a:cubicBezTo>
                    <a:pt x="22" y="12"/>
                    <a:pt x="23" y="12"/>
                    <a:pt x="24" y="12"/>
                  </a:cubicBezTo>
                  <a:cubicBezTo>
                    <a:pt x="25" y="11"/>
                    <a:pt x="26" y="10"/>
                    <a:pt x="27" y="10"/>
                  </a:cubicBezTo>
                  <a:cubicBezTo>
                    <a:pt x="28" y="10"/>
                    <a:pt x="28" y="10"/>
                    <a:pt x="29" y="9"/>
                  </a:cubicBezTo>
                  <a:cubicBezTo>
                    <a:pt x="30" y="9"/>
                    <a:pt x="31" y="8"/>
                    <a:pt x="32" y="8"/>
                  </a:cubicBezTo>
                  <a:cubicBezTo>
                    <a:pt x="33" y="7"/>
                    <a:pt x="33" y="7"/>
                    <a:pt x="34" y="7"/>
                  </a:cubicBezTo>
                  <a:cubicBezTo>
                    <a:pt x="34" y="7"/>
                    <a:pt x="35" y="7"/>
                    <a:pt x="35" y="6"/>
                  </a:cubicBezTo>
                  <a:cubicBezTo>
                    <a:pt x="37" y="6"/>
                    <a:pt x="38" y="5"/>
                    <a:pt x="40" y="4"/>
                  </a:cubicBezTo>
                  <a:cubicBezTo>
                    <a:pt x="41" y="3"/>
                    <a:pt x="43" y="3"/>
                    <a:pt x="45" y="3"/>
                  </a:cubicBezTo>
                  <a:cubicBezTo>
                    <a:pt x="45" y="2"/>
                    <a:pt x="47" y="2"/>
                    <a:pt x="48" y="2"/>
                  </a:cubicBezTo>
                  <a:cubicBezTo>
                    <a:pt x="48" y="2"/>
                    <a:pt x="49" y="2"/>
                    <a:pt x="49" y="1"/>
                  </a:cubicBezTo>
                  <a:cubicBezTo>
                    <a:pt x="50" y="1"/>
                    <a:pt x="51" y="1"/>
                    <a:pt x="51" y="1"/>
                  </a:cubicBezTo>
                  <a:cubicBezTo>
                    <a:pt x="52" y="1"/>
                    <a:pt x="52" y="1"/>
                    <a:pt x="53" y="0"/>
                  </a:cubicBezTo>
                  <a:cubicBezTo>
                    <a:pt x="53" y="0"/>
                    <a:pt x="53" y="0"/>
                    <a:pt x="53" y="0"/>
                  </a:cubicBezTo>
                  <a:cubicBezTo>
                    <a:pt x="53" y="0"/>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7" name="Freeform 15"/>
            <p:cNvSpPr>
              <a:spLocks noEditPoints="1"/>
            </p:cNvSpPr>
            <p:nvPr/>
          </p:nvSpPr>
          <p:spPr bwMode="auto">
            <a:xfrm>
              <a:off x="4862513" y="3144838"/>
              <a:ext cx="236538" cy="306388"/>
            </a:xfrm>
            <a:custGeom>
              <a:avLst/>
              <a:gdLst>
                <a:gd name="T0" fmla="*/ 32 w 87"/>
                <a:gd name="T1" fmla="*/ 24 h 112"/>
                <a:gd name="T2" fmla="*/ 38 w 87"/>
                <a:gd name="T3" fmla="*/ 36 h 112"/>
                <a:gd name="T4" fmla="*/ 46 w 87"/>
                <a:gd name="T5" fmla="*/ 46 h 112"/>
                <a:gd name="T6" fmla="*/ 56 w 87"/>
                <a:gd name="T7" fmla="*/ 56 h 112"/>
                <a:gd name="T8" fmla="*/ 63 w 87"/>
                <a:gd name="T9" fmla="*/ 65 h 112"/>
                <a:gd name="T10" fmla="*/ 69 w 87"/>
                <a:gd name="T11" fmla="*/ 68 h 112"/>
                <a:gd name="T12" fmla="*/ 74 w 87"/>
                <a:gd name="T13" fmla="*/ 56 h 112"/>
                <a:gd name="T14" fmla="*/ 80 w 87"/>
                <a:gd name="T15" fmla="*/ 56 h 112"/>
                <a:gd name="T16" fmla="*/ 73 w 87"/>
                <a:gd name="T17" fmla="*/ 48 h 112"/>
                <a:gd name="T18" fmla="*/ 64 w 87"/>
                <a:gd name="T19" fmla="*/ 41 h 112"/>
                <a:gd name="T20" fmla="*/ 51 w 87"/>
                <a:gd name="T21" fmla="*/ 29 h 112"/>
                <a:gd name="T22" fmla="*/ 41 w 87"/>
                <a:gd name="T23" fmla="*/ 19 h 112"/>
                <a:gd name="T24" fmla="*/ 14 w 87"/>
                <a:gd name="T25" fmla="*/ 49 h 112"/>
                <a:gd name="T26" fmla="*/ 18 w 87"/>
                <a:gd name="T27" fmla="*/ 65 h 112"/>
                <a:gd name="T28" fmla="*/ 29 w 87"/>
                <a:gd name="T29" fmla="*/ 68 h 112"/>
                <a:gd name="T30" fmla="*/ 30 w 87"/>
                <a:gd name="T31" fmla="*/ 62 h 112"/>
                <a:gd name="T32" fmla="*/ 30 w 87"/>
                <a:gd name="T33" fmla="*/ 51 h 112"/>
                <a:gd name="T34" fmla="*/ 28 w 87"/>
                <a:gd name="T35" fmla="*/ 37 h 112"/>
                <a:gd name="T36" fmla="*/ 21 w 87"/>
                <a:gd name="T37" fmla="*/ 40 h 112"/>
                <a:gd name="T38" fmla="*/ 22 w 87"/>
                <a:gd name="T39" fmla="*/ 55 h 112"/>
                <a:gd name="T40" fmla="*/ 16 w 87"/>
                <a:gd name="T41" fmla="*/ 46 h 112"/>
                <a:gd name="T42" fmla="*/ 13 w 87"/>
                <a:gd name="T43" fmla="*/ 42 h 112"/>
                <a:gd name="T44" fmla="*/ 4 w 87"/>
                <a:gd name="T45" fmla="*/ 6 h 112"/>
                <a:gd name="T46" fmla="*/ 13 w 87"/>
                <a:gd name="T47" fmla="*/ 7 h 112"/>
                <a:gd name="T48" fmla="*/ 11 w 87"/>
                <a:gd name="T49" fmla="*/ 23 h 112"/>
                <a:gd name="T50" fmla="*/ 15 w 87"/>
                <a:gd name="T51" fmla="*/ 27 h 112"/>
                <a:gd name="T52" fmla="*/ 24 w 87"/>
                <a:gd name="T53" fmla="*/ 25 h 112"/>
                <a:gd name="T54" fmla="*/ 30 w 87"/>
                <a:gd name="T55" fmla="*/ 18 h 112"/>
                <a:gd name="T56" fmla="*/ 40 w 87"/>
                <a:gd name="T57" fmla="*/ 12 h 112"/>
                <a:gd name="T58" fmla="*/ 51 w 87"/>
                <a:gd name="T59" fmla="*/ 22 h 112"/>
                <a:gd name="T60" fmla="*/ 66 w 87"/>
                <a:gd name="T61" fmla="*/ 33 h 112"/>
                <a:gd name="T62" fmla="*/ 80 w 87"/>
                <a:gd name="T63" fmla="*/ 44 h 112"/>
                <a:gd name="T64" fmla="*/ 87 w 87"/>
                <a:gd name="T65" fmla="*/ 56 h 112"/>
                <a:gd name="T66" fmla="*/ 78 w 87"/>
                <a:gd name="T67" fmla="*/ 70 h 112"/>
                <a:gd name="T68" fmla="*/ 81 w 87"/>
                <a:gd name="T69" fmla="*/ 87 h 112"/>
                <a:gd name="T70" fmla="*/ 71 w 87"/>
                <a:gd name="T71" fmla="*/ 93 h 112"/>
                <a:gd name="T72" fmla="*/ 62 w 87"/>
                <a:gd name="T73" fmla="*/ 77 h 112"/>
                <a:gd name="T74" fmla="*/ 55 w 87"/>
                <a:gd name="T75" fmla="*/ 68 h 112"/>
                <a:gd name="T76" fmla="*/ 44 w 87"/>
                <a:gd name="T77" fmla="*/ 54 h 112"/>
                <a:gd name="T78" fmla="*/ 37 w 87"/>
                <a:gd name="T79" fmla="*/ 46 h 112"/>
                <a:gd name="T80" fmla="*/ 40 w 87"/>
                <a:gd name="T81" fmla="*/ 59 h 112"/>
                <a:gd name="T82" fmla="*/ 48 w 87"/>
                <a:gd name="T83" fmla="*/ 73 h 112"/>
                <a:gd name="T84" fmla="*/ 52 w 87"/>
                <a:gd name="T85" fmla="*/ 85 h 112"/>
                <a:gd name="T86" fmla="*/ 52 w 87"/>
                <a:gd name="T87" fmla="*/ 94 h 112"/>
                <a:gd name="T88" fmla="*/ 62 w 87"/>
                <a:gd name="T89" fmla="*/ 100 h 112"/>
                <a:gd name="T90" fmla="*/ 64 w 87"/>
                <a:gd name="T91" fmla="*/ 109 h 112"/>
                <a:gd name="T92" fmla="*/ 49 w 87"/>
                <a:gd name="T93" fmla="*/ 112 h 112"/>
                <a:gd name="T94" fmla="*/ 38 w 87"/>
                <a:gd name="T95" fmla="*/ 106 h 112"/>
                <a:gd name="T96" fmla="*/ 42 w 87"/>
                <a:gd name="T97" fmla="*/ 95 h 112"/>
                <a:gd name="T98" fmla="*/ 29 w 87"/>
                <a:gd name="T99" fmla="*/ 78 h 112"/>
                <a:gd name="T100" fmla="*/ 13 w 87"/>
                <a:gd name="T101" fmla="*/ 71 h 112"/>
                <a:gd name="T102" fmla="*/ 3 w 87"/>
                <a:gd name="T103" fmla="*/ 76 h 112"/>
                <a:gd name="T104" fmla="*/ 1 w 87"/>
                <a:gd name="T105" fmla="*/ 61 h 112"/>
                <a:gd name="T106" fmla="*/ 0 w 87"/>
                <a:gd name="T107" fmla="*/ 53 h 112"/>
                <a:gd name="T108" fmla="*/ 0 w 87"/>
                <a:gd name="T109" fmla="*/ 43 h 112"/>
                <a:gd name="T110" fmla="*/ 0 w 87"/>
                <a:gd name="T111" fmla="*/ 31 h 112"/>
                <a:gd name="T112" fmla="*/ 2 w 87"/>
                <a:gd name="T113"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12">
                  <a:moveTo>
                    <a:pt x="33" y="15"/>
                  </a:moveTo>
                  <a:cubicBezTo>
                    <a:pt x="33" y="16"/>
                    <a:pt x="33" y="16"/>
                    <a:pt x="33" y="17"/>
                  </a:cubicBezTo>
                  <a:cubicBezTo>
                    <a:pt x="33" y="17"/>
                    <a:pt x="33" y="17"/>
                    <a:pt x="33" y="18"/>
                  </a:cubicBezTo>
                  <a:cubicBezTo>
                    <a:pt x="32" y="18"/>
                    <a:pt x="32" y="19"/>
                    <a:pt x="32" y="19"/>
                  </a:cubicBezTo>
                  <a:cubicBezTo>
                    <a:pt x="32" y="20"/>
                    <a:pt x="32" y="20"/>
                    <a:pt x="32" y="20"/>
                  </a:cubicBezTo>
                  <a:cubicBezTo>
                    <a:pt x="32" y="21"/>
                    <a:pt x="32" y="21"/>
                    <a:pt x="32" y="21"/>
                  </a:cubicBezTo>
                  <a:cubicBezTo>
                    <a:pt x="32" y="22"/>
                    <a:pt x="32" y="22"/>
                    <a:pt x="32" y="22"/>
                  </a:cubicBezTo>
                  <a:cubicBezTo>
                    <a:pt x="32" y="23"/>
                    <a:pt x="32" y="23"/>
                    <a:pt x="32" y="24"/>
                  </a:cubicBezTo>
                  <a:cubicBezTo>
                    <a:pt x="32" y="24"/>
                    <a:pt x="32" y="25"/>
                    <a:pt x="32" y="25"/>
                  </a:cubicBezTo>
                  <a:cubicBezTo>
                    <a:pt x="32" y="26"/>
                    <a:pt x="32" y="27"/>
                    <a:pt x="32" y="27"/>
                  </a:cubicBezTo>
                  <a:cubicBezTo>
                    <a:pt x="32" y="28"/>
                    <a:pt x="33" y="28"/>
                    <a:pt x="33" y="29"/>
                  </a:cubicBezTo>
                  <a:cubicBezTo>
                    <a:pt x="33" y="29"/>
                    <a:pt x="33" y="30"/>
                    <a:pt x="33" y="31"/>
                  </a:cubicBezTo>
                  <a:cubicBezTo>
                    <a:pt x="33" y="32"/>
                    <a:pt x="34" y="33"/>
                    <a:pt x="34" y="34"/>
                  </a:cubicBezTo>
                  <a:cubicBezTo>
                    <a:pt x="35" y="34"/>
                    <a:pt x="35" y="35"/>
                    <a:pt x="35" y="35"/>
                  </a:cubicBezTo>
                  <a:cubicBezTo>
                    <a:pt x="36" y="35"/>
                    <a:pt x="36" y="36"/>
                    <a:pt x="37" y="36"/>
                  </a:cubicBezTo>
                  <a:cubicBezTo>
                    <a:pt x="37" y="36"/>
                    <a:pt x="37" y="36"/>
                    <a:pt x="38" y="36"/>
                  </a:cubicBezTo>
                  <a:cubicBezTo>
                    <a:pt x="38" y="37"/>
                    <a:pt x="39" y="38"/>
                    <a:pt x="39" y="38"/>
                  </a:cubicBezTo>
                  <a:cubicBezTo>
                    <a:pt x="39" y="38"/>
                    <a:pt x="39" y="38"/>
                    <a:pt x="39" y="38"/>
                  </a:cubicBezTo>
                  <a:cubicBezTo>
                    <a:pt x="40" y="39"/>
                    <a:pt x="40" y="40"/>
                    <a:pt x="41" y="40"/>
                  </a:cubicBezTo>
                  <a:cubicBezTo>
                    <a:pt x="41" y="41"/>
                    <a:pt x="42" y="41"/>
                    <a:pt x="42" y="41"/>
                  </a:cubicBezTo>
                  <a:cubicBezTo>
                    <a:pt x="42" y="42"/>
                    <a:pt x="43" y="42"/>
                    <a:pt x="43" y="43"/>
                  </a:cubicBezTo>
                  <a:cubicBezTo>
                    <a:pt x="43" y="43"/>
                    <a:pt x="43" y="43"/>
                    <a:pt x="44" y="43"/>
                  </a:cubicBezTo>
                  <a:cubicBezTo>
                    <a:pt x="44" y="44"/>
                    <a:pt x="45" y="44"/>
                    <a:pt x="45" y="45"/>
                  </a:cubicBezTo>
                  <a:cubicBezTo>
                    <a:pt x="46" y="45"/>
                    <a:pt x="46" y="45"/>
                    <a:pt x="46" y="46"/>
                  </a:cubicBezTo>
                  <a:cubicBezTo>
                    <a:pt x="46" y="46"/>
                    <a:pt x="47" y="46"/>
                    <a:pt x="47" y="46"/>
                  </a:cubicBezTo>
                  <a:cubicBezTo>
                    <a:pt x="48" y="47"/>
                    <a:pt x="47" y="48"/>
                    <a:pt x="49" y="48"/>
                  </a:cubicBezTo>
                  <a:cubicBezTo>
                    <a:pt x="49" y="49"/>
                    <a:pt x="50" y="51"/>
                    <a:pt x="51" y="51"/>
                  </a:cubicBezTo>
                  <a:cubicBezTo>
                    <a:pt x="52" y="51"/>
                    <a:pt x="52" y="52"/>
                    <a:pt x="53" y="52"/>
                  </a:cubicBezTo>
                  <a:cubicBezTo>
                    <a:pt x="53" y="52"/>
                    <a:pt x="53" y="52"/>
                    <a:pt x="53" y="52"/>
                  </a:cubicBezTo>
                  <a:cubicBezTo>
                    <a:pt x="53" y="53"/>
                    <a:pt x="53" y="53"/>
                    <a:pt x="54" y="54"/>
                  </a:cubicBezTo>
                  <a:cubicBezTo>
                    <a:pt x="54" y="54"/>
                    <a:pt x="54" y="55"/>
                    <a:pt x="54" y="55"/>
                  </a:cubicBezTo>
                  <a:cubicBezTo>
                    <a:pt x="55" y="56"/>
                    <a:pt x="55" y="56"/>
                    <a:pt x="56" y="56"/>
                  </a:cubicBezTo>
                  <a:cubicBezTo>
                    <a:pt x="56" y="57"/>
                    <a:pt x="56" y="57"/>
                    <a:pt x="57" y="57"/>
                  </a:cubicBezTo>
                  <a:cubicBezTo>
                    <a:pt x="57" y="58"/>
                    <a:pt x="57" y="58"/>
                    <a:pt x="58" y="58"/>
                  </a:cubicBezTo>
                  <a:cubicBezTo>
                    <a:pt x="58" y="59"/>
                    <a:pt x="58" y="59"/>
                    <a:pt x="59" y="59"/>
                  </a:cubicBezTo>
                  <a:cubicBezTo>
                    <a:pt x="59" y="60"/>
                    <a:pt x="59" y="60"/>
                    <a:pt x="59" y="60"/>
                  </a:cubicBezTo>
                  <a:cubicBezTo>
                    <a:pt x="60" y="60"/>
                    <a:pt x="60" y="61"/>
                    <a:pt x="60" y="61"/>
                  </a:cubicBezTo>
                  <a:cubicBezTo>
                    <a:pt x="61" y="62"/>
                    <a:pt x="61" y="62"/>
                    <a:pt x="61" y="62"/>
                  </a:cubicBezTo>
                  <a:cubicBezTo>
                    <a:pt x="61" y="63"/>
                    <a:pt x="62" y="63"/>
                    <a:pt x="62" y="63"/>
                  </a:cubicBezTo>
                  <a:cubicBezTo>
                    <a:pt x="62" y="64"/>
                    <a:pt x="62" y="64"/>
                    <a:pt x="63" y="65"/>
                  </a:cubicBezTo>
                  <a:cubicBezTo>
                    <a:pt x="63" y="65"/>
                    <a:pt x="63" y="65"/>
                    <a:pt x="64" y="66"/>
                  </a:cubicBezTo>
                  <a:cubicBezTo>
                    <a:pt x="64" y="66"/>
                    <a:pt x="64" y="66"/>
                    <a:pt x="65" y="67"/>
                  </a:cubicBezTo>
                  <a:cubicBezTo>
                    <a:pt x="65" y="67"/>
                    <a:pt x="66" y="68"/>
                    <a:pt x="66" y="68"/>
                  </a:cubicBezTo>
                  <a:cubicBezTo>
                    <a:pt x="66" y="69"/>
                    <a:pt x="66" y="70"/>
                    <a:pt x="67" y="70"/>
                  </a:cubicBezTo>
                  <a:cubicBezTo>
                    <a:pt x="67" y="70"/>
                    <a:pt x="67" y="70"/>
                    <a:pt x="67" y="70"/>
                  </a:cubicBezTo>
                  <a:cubicBezTo>
                    <a:pt x="67" y="70"/>
                    <a:pt x="68" y="70"/>
                    <a:pt x="68" y="70"/>
                  </a:cubicBezTo>
                  <a:cubicBezTo>
                    <a:pt x="68" y="70"/>
                    <a:pt x="68" y="70"/>
                    <a:pt x="68" y="69"/>
                  </a:cubicBezTo>
                  <a:cubicBezTo>
                    <a:pt x="68" y="69"/>
                    <a:pt x="69" y="68"/>
                    <a:pt x="69" y="68"/>
                  </a:cubicBezTo>
                  <a:cubicBezTo>
                    <a:pt x="69" y="67"/>
                    <a:pt x="68" y="67"/>
                    <a:pt x="68" y="66"/>
                  </a:cubicBezTo>
                  <a:cubicBezTo>
                    <a:pt x="68" y="66"/>
                    <a:pt x="68" y="66"/>
                    <a:pt x="68" y="65"/>
                  </a:cubicBezTo>
                  <a:cubicBezTo>
                    <a:pt x="68" y="65"/>
                    <a:pt x="68" y="64"/>
                    <a:pt x="68" y="63"/>
                  </a:cubicBezTo>
                  <a:cubicBezTo>
                    <a:pt x="67" y="62"/>
                    <a:pt x="67" y="61"/>
                    <a:pt x="67" y="60"/>
                  </a:cubicBezTo>
                  <a:cubicBezTo>
                    <a:pt x="68" y="60"/>
                    <a:pt x="69" y="59"/>
                    <a:pt x="70" y="58"/>
                  </a:cubicBezTo>
                  <a:cubicBezTo>
                    <a:pt x="70" y="57"/>
                    <a:pt x="71" y="56"/>
                    <a:pt x="72" y="56"/>
                  </a:cubicBezTo>
                  <a:cubicBezTo>
                    <a:pt x="72" y="56"/>
                    <a:pt x="72" y="56"/>
                    <a:pt x="73" y="56"/>
                  </a:cubicBezTo>
                  <a:cubicBezTo>
                    <a:pt x="73" y="56"/>
                    <a:pt x="74" y="55"/>
                    <a:pt x="74" y="56"/>
                  </a:cubicBezTo>
                  <a:cubicBezTo>
                    <a:pt x="75" y="56"/>
                    <a:pt x="75" y="57"/>
                    <a:pt x="75" y="57"/>
                  </a:cubicBezTo>
                  <a:cubicBezTo>
                    <a:pt x="76" y="58"/>
                    <a:pt x="76" y="59"/>
                    <a:pt x="76" y="60"/>
                  </a:cubicBezTo>
                  <a:cubicBezTo>
                    <a:pt x="76" y="60"/>
                    <a:pt x="76" y="60"/>
                    <a:pt x="76" y="60"/>
                  </a:cubicBezTo>
                  <a:cubicBezTo>
                    <a:pt x="77" y="60"/>
                    <a:pt x="78" y="60"/>
                    <a:pt x="78" y="59"/>
                  </a:cubicBezTo>
                  <a:cubicBezTo>
                    <a:pt x="79" y="59"/>
                    <a:pt x="79" y="58"/>
                    <a:pt x="79" y="58"/>
                  </a:cubicBezTo>
                  <a:cubicBezTo>
                    <a:pt x="79" y="58"/>
                    <a:pt x="79" y="57"/>
                    <a:pt x="79" y="57"/>
                  </a:cubicBezTo>
                  <a:cubicBezTo>
                    <a:pt x="79" y="57"/>
                    <a:pt x="79" y="57"/>
                    <a:pt x="79" y="57"/>
                  </a:cubicBezTo>
                  <a:cubicBezTo>
                    <a:pt x="79" y="57"/>
                    <a:pt x="79" y="57"/>
                    <a:pt x="80" y="56"/>
                  </a:cubicBezTo>
                  <a:cubicBezTo>
                    <a:pt x="79" y="56"/>
                    <a:pt x="80" y="56"/>
                    <a:pt x="80" y="55"/>
                  </a:cubicBezTo>
                  <a:cubicBezTo>
                    <a:pt x="80" y="55"/>
                    <a:pt x="80" y="55"/>
                    <a:pt x="80" y="55"/>
                  </a:cubicBezTo>
                  <a:cubicBezTo>
                    <a:pt x="80" y="55"/>
                    <a:pt x="79" y="54"/>
                    <a:pt x="79" y="53"/>
                  </a:cubicBezTo>
                  <a:cubicBezTo>
                    <a:pt x="78" y="53"/>
                    <a:pt x="78" y="52"/>
                    <a:pt x="78" y="52"/>
                  </a:cubicBezTo>
                  <a:cubicBezTo>
                    <a:pt x="78" y="52"/>
                    <a:pt x="77" y="51"/>
                    <a:pt x="77" y="51"/>
                  </a:cubicBezTo>
                  <a:cubicBezTo>
                    <a:pt x="77" y="51"/>
                    <a:pt x="76" y="50"/>
                    <a:pt x="76" y="50"/>
                  </a:cubicBezTo>
                  <a:cubicBezTo>
                    <a:pt x="76" y="50"/>
                    <a:pt x="75" y="50"/>
                    <a:pt x="75" y="50"/>
                  </a:cubicBezTo>
                  <a:cubicBezTo>
                    <a:pt x="75" y="49"/>
                    <a:pt x="74" y="49"/>
                    <a:pt x="73" y="48"/>
                  </a:cubicBezTo>
                  <a:cubicBezTo>
                    <a:pt x="73" y="48"/>
                    <a:pt x="73" y="47"/>
                    <a:pt x="72" y="47"/>
                  </a:cubicBezTo>
                  <a:cubicBezTo>
                    <a:pt x="72" y="47"/>
                    <a:pt x="71" y="47"/>
                    <a:pt x="71" y="46"/>
                  </a:cubicBezTo>
                  <a:cubicBezTo>
                    <a:pt x="70" y="46"/>
                    <a:pt x="70" y="45"/>
                    <a:pt x="70" y="45"/>
                  </a:cubicBezTo>
                  <a:cubicBezTo>
                    <a:pt x="70" y="45"/>
                    <a:pt x="70" y="45"/>
                    <a:pt x="70" y="44"/>
                  </a:cubicBezTo>
                  <a:cubicBezTo>
                    <a:pt x="69" y="44"/>
                    <a:pt x="69" y="44"/>
                    <a:pt x="68" y="43"/>
                  </a:cubicBezTo>
                  <a:cubicBezTo>
                    <a:pt x="68" y="43"/>
                    <a:pt x="67" y="43"/>
                    <a:pt x="66" y="43"/>
                  </a:cubicBezTo>
                  <a:cubicBezTo>
                    <a:pt x="66" y="42"/>
                    <a:pt x="65" y="42"/>
                    <a:pt x="65" y="41"/>
                  </a:cubicBezTo>
                  <a:cubicBezTo>
                    <a:pt x="64" y="41"/>
                    <a:pt x="64" y="41"/>
                    <a:pt x="64" y="41"/>
                  </a:cubicBezTo>
                  <a:cubicBezTo>
                    <a:pt x="63" y="40"/>
                    <a:pt x="62" y="39"/>
                    <a:pt x="61" y="38"/>
                  </a:cubicBezTo>
                  <a:cubicBezTo>
                    <a:pt x="61" y="38"/>
                    <a:pt x="60" y="37"/>
                    <a:pt x="60" y="37"/>
                  </a:cubicBezTo>
                  <a:cubicBezTo>
                    <a:pt x="59" y="36"/>
                    <a:pt x="57" y="36"/>
                    <a:pt x="57" y="35"/>
                  </a:cubicBezTo>
                  <a:cubicBezTo>
                    <a:pt x="56" y="34"/>
                    <a:pt x="56" y="34"/>
                    <a:pt x="56" y="34"/>
                  </a:cubicBezTo>
                  <a:cubicBezTo>
                    <a:pt x="55" y="33"/>
                    <a:pt x="55" y="33"/>
                    <a:pt x="54" y="32"/>
                  </a:cubicBezTo>
                  <a:cubicBezTo>
                    <a:pt x="54" y="32"/>
                    <a:pt x="53" y="32"/>
                    <a:pt x="53" y="32"/>
                  </a:cubicBezTo>
                  <a:cubicBezTo>
                    <a:pt x="53" y="31"/>
                    <a:pt x="53" y="31"/>
                    <a:pt x="52" y="31"/>
                  </a:cubicBezTo>
                  <a:cubicBezTo>
                    <a:pt x="52" y="30"/>
                    <a:pt x="51" y="30"/>
                    <a:pt x="51" y="29"/>
                  </a:cubicBezTo>
                  <a:cubicBezTo>
                    <a:pt x="50" y="29"/>
                    <a:pt x="49" y="27"/>
                    <a:pt x="48" y="27"/>
                  </a:cubicBezTo>
                  <a:cubicBezTo>
                    <a:pt x="48" y="27"/>
                    <a:pt x="48" y="27"/>
                    <a:pt x="48" y="27"/>
                  </a:cubicBezTo>
                  <a:cubicBezTo>
                    <a:pt x="47" y="26"/>
                    <a:pt x="47" y="26"/>
                    <a:pt x="47" y="25"/>
                  </a:cubicBezTo>
                  <a:cubicBezTo>
                    <a:pt x="46" y="25"/>
                    <a:pt x="46" y="25"/>
                    <a:pt x="46" y="24"/>
                  </a:cubicBezTo>
                  <a:cubicBezTo>
                    <a:pt x="45" y="24"/>
                    <a:pt x="45" y="24"/>
                    <a:pt x="45" y="24"/>
                  </a:cubicBezTo>
                  <a:cubicBezTo>
                    <a:pt x="44" y="23"/>
                    <a:pt x="43" y="22"/>
                    <a:pt x="42" y="21"/>
                  </a:cubicBezTo>
                  <a:cubicBezTo>
                    <a:pt x="42" y="21"/>
                    <a:pt x="42" y="21"/>
                    <a:pt x="42" y="20"/>
                  </a:cubicBezTo>
                  <a:cubicBezTo>
                    <a:pt x="41" y="20"/>
                    <a:pt x="41" y="20"/>
                    <a:pt x="41" y="19"/>
                  </a:cubicBezTo>
                  <a:cubicBezTo>
                    <a:pt x="41" y="19"/>
                    <a:pt x="41" y="19"/>
                    <a:pt x="40" y="19"/>
                  </a:cubicBezTo>
                  <a:cubicBezTo>
                    <a:pt x="40" y="19"/>
                    <a:pt x="37" y="16"/>
                    <a:pt x="36" y="15"/>
                  </a:cubicBezTo>
                  <a:cubicBezTo>
                    <a:pt x="36" y="15"/>
                    <a:pt x="35" y="15"/>
                    <a:pt x="34" y="15"/>
                  </a:cubicBezTo>
                  <a:cubicBezTo>
                    <a:pt x="34" y="15"/>
                    <a:pt x="33" y="15"/>
                    <a:pt x="33" y="15"/>
                  </a:cubicBezTo>
                  <a:close/>
                  <a:moveTo>
                    <a:pt x="13" y="45"/>
                  </a:moveTo>
                  <a:cubicBezTo>
                    <a:pt x="13" y="46"/>
                    <a:pt x="13" y="46"/>
                    <a:pt x="13" y="47"/>
                  </a:cubicBezTo>
                  <a:cubicBezTo>
                    <a:pt x="13" y="47"/>
                    <a:pt x="13" y="47"/>
                    <a:pt x="13" y="48"/>
                  </a:cubicBezTo>
                  <a:cubicBezTo>
                    <a:pt x="14" y="48"/>
                    <a:pt x="14" y="49"/>
                    <a:pt x="14" y="49"/>
                  </a:cubicBezTo>
                  <a:cubicBezTo>
                    <a:pt x="14" y="50"/>
                    <a:pt x="14" y="50"/>
                    <a:pt x="14" y="50"/>
                  </a:cubicBezTo>
                  <a:cubicBezTo>
                    <a:pt x="14" y="51"/>
                    <a:pt x="14" y="52"/>
                    <a:pt x="14" y="52"/>
                  </a:cubicBezTo>
                  <a:cubicBezTo>
                    <a:pt x="14" y="54"/>
                    <a:pt x="14" y="55"/>
                    <a:pt x="13" y="57"/>
                  </a:cubicBezTo>
                  <a:cubicBezTo>
                    <a:pt x="13" y="58"/>
                    <a:pt x="14" y="58"/>
                    <a:pt x="14" y="59"/>
                  </a:cubicBezTo>
                  <a:cubicBezTo>
                    <a:pt x="13" y="60"/>
                    <a:pt x="13" y="61"/>
                    <a:pt x="14" y="62"/>
                  </a:cubicBezTo>
                  <a:cubicBezTo>
                    <a:pt x="14" y="63"/>
                    <a:pt x="16" y="63"/>
                    <a:pt x="16" y="63"/>
                  </a:cubicBezTo>
                  <a:cubicBezTo>
                    <a:pt x="17" y="64"/>
                    <a:pt x="17" y="64"/>
                    <a:pt x="17" y="64"/>
                  </a:cubicBezTo>
                  <a:cubicBezTo>
                    <a:pt x="18" y="64"/>
                    <a:pt x="18" y="65"/>
                    <a:pt x="18" y="65"/>
                  </a:cubicBezTo>
                  <a:cubicBezTo>
                    <a:pt x="19" y="65"/>
                    <a:pt x="21" y="66"/>
                    <a:pt x="22" y="66"/>
                  </a:cubicBezTo>
                  <a:cubicBezTo>
                    <a:pt x="22" y="66"/>
                    <a:pt x="22" y="66"/>
                    <a:pt x="22" y="66"/>
                  </a:cubicBezTo>
                  <a:cubicBezTo>
                    <a:pt x="22" y="66"/>
                    <a:pt x="23" y="66"/>
                    <a:pt x="23" y="66"/>
                  </a:cubicBezTo>
                  <a:cubicBezTo>
                    <a:pt x="23" y="66"/>
                    <a:pt x="24" y="66"/>
                    <a:pt x="24" y="66"/>
                  </a:cubicBezTo>
                  <a:cubicBezTo>
                    <a:pt x="24" y="66"/>
                    <a:pt x="25" y="67"/>
                    <a:pt x="25" y="67"/>
                  </a:cubicBezTo>
                  <a:cubicBezTo>
                    <a:pt x="25" y="67"/>
                    <a:pt x="26" y="67"/>
                    <a:pt x="26" y="67"/>
                  </a:cubicBezTo>
                  <a:cubicBezTo>
                    <a:pt x="27" y="67"/>
                    <a:pt x="27" y="67"/>
                    <a:pt x="28" y="67"/>
                  </a:cubicBezTo>
                  <a:cubicBezTo>
                    <a:pt x="28" y="67"/>
                    <a:pt x="29" y="67"/>
                    <a:pt x="29" y="68"/>
                  </a:cubicBezTo>
                  <a:cubicBezTo>
                    <a:pt x="29" y="68"/>
                    <a:pt x="30" y="68"/>
                    <a:pt x="30" y="68"/>
                  </a:cubicBezTo>
                  <a:cubicBezTo>
                    <a:pt x="30" y="67"/>
                    <a:pt x="30" y="67"/>
                    <a:pt x="30" y="67"/>
                  </a:cubicBezTo>
                  <a:cubicBezTo>
                    <a:pt x="30" y="67"/>
                    <a:pt x="30" y="67"/>
                    <a:pt x="30" y="67"/>
                  </a:cubicBezTo>
                  <a:cubicBezTo>
                    <a:pt x="30" y="67"/>
                    <a:pt x="30" y="67"/>
                    <a:pt x="30" y="67"/>
                  </a:cubicBezTo>
                  <a:cubicBezTo>
                    <a:pt x="30" y="67"/>
                    <a:pt x="30" y="66"/>
                    <a:pt x="30" y="65"/>
                  </a:cubicBezTo>
                  <a:cubicBezTo>
                    <a:pt x="30" y="65"/>
                    <a:pt x="30" y="65"/>
                    <a:pt x="30" y="65"/>
                  </a:cubicBezTo>
                  <a:cubicBezTo>
                    <a:pt x="30" y="64"/>
                    <a:pt x="30" y="64"/>
                    <a:pt x="30" y="63"/>
                  </a:cubicBezTo>
                  <a:cubicBezTo>
                    <a:pt x="30" y="63"/>
                    <a:pt x="30" y="62"/>
                    <a:pt x="30" y="62"/>
                  </a:cubicBezTo>
                  <a:cubicBezTo>
                    <a:pt x="30" y="62"/>
                    <a:pt x="30" y="62"/>
                    <a:pt x="30" y="62"/>
                  </a:cubicBezTo>
                  <a:cubicBezTo>
                    <a:pt x="30" y="61"/>
                    <a:pt x="29" y="60"/>
                    <a:pt x="29" y="59"/>
                  </a:cubicBezTo>
                  <a:cubicBezTo>
                    <a:pt x="29" y="58"/>
                    <a:pt x="29" y="58"/>
                    <a:pt x="29" y="57"/>
                  </a:cubicBezTo>
                  <a:cubicBezTo>
                    <a:pt x="29" y="57"/>
                    <a:pt x="29" y="56"/>
                    <a:pt x="29" y="56"/>
                  </a:cubicBezTo>
                  <a:cubicBezTo>
                    <a:pt x="29" y="56"/>
                    <a:pt x="29" y="56"/>
                    <a:pt x="29" y="56"/>
                  </a:cubicBezTo>
                  <a:cubicBezTo>
                    <a:pt x="29" y="56"/>
                    <a:pt x="30" y="56"/>
                    <a:pt x="30" y="56"/>
                  </a:cubicBezTo>
                  <a:cubicBezTo>
                    <a:pt x="29" y="56"/>
                    <a:pt x="29" y="55"/>
                    <a:pt x="30" y="55"/>
                  </a:cubicBezTo>
                  <a:cubicBezTo>
                    <a:pt x="29" y="53"/>
                    <a:pt x="29" y="52"/>
                    <a:pt x="30" y="51"/>
                  </a:cubicBezTo>
                  <a:cubicBezTo>
                    <a:pt x="30" y="51"/>
                    <a:pt x="30" y="51"/>
                    <a:pt x="29" y="51"/>
                  </a:cubicBezTo>
                  <a:cubicBezTo>
                    <a:pt x="29" y="50"/>
                    <a:pt x="29" y="48"/>
                    <a:pt x="29" y="47"/>
                  </a:cubicBezTo>
                  <a:cubicBezTo>
                    <a:pt x="29" y="47"/>
                    <a:pt x="29" y="46"/>
                    <a:pt x="29" y="46"/>
                  </a:cubicBezTo>
                  <a:cubicBezTo>
                    <a:pt x="29" y="45"/>
                    <a:pt x="30" y="42"/>
                    <a:pt x="29" y="42"/>
                  </a:cubicBezTo>
                  <a:cubicBezTo>
                    <a:pt x="29" y="41"/>
                    <a:pt x="29" y="40"/>
                    <a:pt x="30" y="39"/>
                  </a:cubicBezTo>
                  <a:cubicBezTo>
                    <a:pt x="29" y="39"/>
                    <a:pt x="29" y="38"/>
                    <a:pt x="28" y="38"/>
                  </a:cubicBezTo>
                  <a:cubicBezTo>
                    <a:pt x="28" y="38"/>
                    <a:pt x="28" y="38"/>
                    <a:pt x="28" y="38"/>
                  </a:cubicBezTo>
                  <a:cubicBezTo>
                    <a:pt x="28" y="37"/>
                    <a:pt x="28" y="37"/>
                    <a:pt x="28" y="37"/>
                  </a:cubicBezTo>
                  <a:cubicBezTo>
                    <a:pt x="27" y="36"/>
                    <a:pt x="25" y="34"/>
                    <a:pt x="25" y="34"/>
                  </a:cubicBezTo>
                  <a:cubicBezTo>
                    <a:pt x="25" y="34"/>
                    <a:pt x="25" y="34"/>
                    <a:pt x="24" y="34"/>
                  </a:cubicBezTo>
                  <a:cubicBezTo>
                    <a:pt x="24" y="33"/>
                    <a:pt x="23" y="33"/>
                    <a:pt x="23" y="33"/>
                  </a:cubicBezTo>
                  <a:cubicBezTo>
                    <a:pt x="22" y="33"/>
                    <a:pt x="21" y="32"/>
                    <a:pt x="21" y="33"/>
                  </a:cubicBezTo>
                  <a:cubicBezTo>
                    <a:pt x="21" y="33"/>
                    <a:pt x="21" y="34"/>
                    <a:pt x="21" y="34"/>
                  </a:cubicBezTo>
                  <a:cubicBezTo>
                    <a:pt x="20" y="36"/>
                    <a:pt x="21" y="36"/>
                    <a:pt x="21" y="37"/>
                  </a:cubicBezTo>
                  <a:cubicBezTo>
                    <a:pt x="21" y="38"/>
                    <a:pt x="20" y="38"/>
                    <a:pt x="20" y="39"/>
                  </a:cubicBezTo>
                  <a:cubicBezTo>
                    <a:pt x="20" y="40"/>
                    <a:pt x="21" y="40"/>
                    <a:pt x="21" y="40"/>
                  </a:cubicBezTo>
                  <a:cubicBezTo>
                    <a:pt x="21" y="41"/>
                    <a:pt x="21" y="42"/>
                    <a:pt x="21" y="42"/>
                  </a:cubicBezTo>
                  <a:cubicBezTo>
                    <a:pt x="21" y="44"/>
                    <a:pt x="21" y="45"/>
                    <a:pt x="21" y="46"/>
                  </a:cubicBezTo>
                  <a:cubicBezTo>
                    <a:pt x="21" y="47"/>
                    <a:pt x="21" y="47"/>
                    <a:pt x="22" y="48"/>
                  </a:cubicBezTo>
                  <a:cubicBezTo>
                    <a:pt x="22" y="48"/>
                    <a:pt x="22" y="49"/>
                    <a:pt x="22" y="49"/>
                  </a:cubicBezTo>
                  <a:cubicBezTo>
                    <a:pt x="22" y="50"/>
                    <a:pt x="22" y="50"/>
                    <a:pt x="22" y="51"/>
                  </a:cubicBezTo>
                  <a:cubicBezTo>
                    <a:pt x="22" y="51"/>
                    <a:pt x="22" y="52"/>
                    <a:pt x="22" y="52"/>
                  </a:cubicBezTo>
                  <a:cubicBezTo>
                    <a:pt x="22" y="53"/>
                    <a:pt x="22" y="53"/>
                    <a:pt x="22" y="54"/>
                  </a:cubicBezTo>
                  <a:cubicBezTo>
                    <a:pt x="22" y="54"/>
                    <a:pt x="22" y="55"/>
                    <a:pt x="22" y="55"/>
                  </a:cubicBezTo>
                  <a:cubicBezTo>
                    <a:pt x="22" y="55"/>
                    <a:pt x="22" y="55"/>
                    <a:pt x="22" y="56"/>
                  </a:cubicBezTo>
                  <a:cubicBezTo>
                    <a:pt x="22" y="56"/>
                    <a:pt x="21" y="56"/>
                    <a:pt x="21" y="56"/>
                  </a:cubicBezTo>
                  <a:cubicBezTo>
                    <a:pt x="21" y="56"/>
                    <a:pt x="21" y="56"/>
                    <a:pt x="20" y="56"/>
                  </a:cubicBezTo>
                  <a:cubicBezTo>
                    <a:pt x="20" y="55"/>
                    <a:pt x="19" y="54"/>
                    <a:pt x="19" y="53"/>
                  </a:cubicBezTo>
                  <a:cubicBezTo>
                    <a:pt x="18" y="53"/>
                    <a:pt x="18" y="52"/>
                    <a:pt x="18" y="52"/>
                  </a:cubicBezTo>
                  <a:cubicBezTo>
                    <a:pt x="18" y="52"/>
                    <a:pt x="17" y="50"/>
                    <a:pt x="17" y="50"/>
                  </a:cubicBezTo>
                  <a:cubicBezTo>
                    <a:pt x="17" y="50"/>
                    <a:pt x="16" y="49"/>
                    <a:pt x="16" y="49"/>
                  </a:cubicBezTo>
                  <a:cubicBezTo>
                    <a:pt x="16" y="48"/>
                    <a:pt x="16" y="47"/>
                    <a:pt x="16" y="46"/>
                  </a:cubicBezTo>
                  <a:cubicBezTo>
                    <a:pt x="15" y="46"/>
                    <a:pt x="15" y="46"/>
                    <a:pt x="15" y="45"/>
                  </a:cubicBezTo>
                  <a:cubicBezTo>
                    <a:pt x="15" y="44"/>
                    <a:pt x="15" y="44"/>
                    <a:pt x="14" y="43"/>
                  </a:cubicBezTo>
                  <a:cubicBezTo>
                    <a:pt x="14" y="43"/>
                    <a:pt x="14" y="43"/>
                    <a:pt x="14" y="44"/>
                  </a:cubicBezTo>
                  <a:cubicBezTo>
                    <a:pt x="14" y="44"/>
                    <a:pt x="14" y="44"/>
                    <a:pt x="14" y="43"/>
                  </a:cubicBezTo>
                  <a:cubicBezTo>
                    <a:pt x="13" y="44"/>
                    <a:pt x="13" y="45"/>
                    <a:pt x="13" y="45"/>
                  </a:cubicBezTo>
                  <a:close/>
                  <a:moveTo>
                    <a:pt x="12" y="39"/>
                  </a:moveTo>
                  <a:cubicBezTo>
                    <a:pt x="13" y="40"/>
                    <a:pt x="13" y="40"/>
                    <a:pt x="13" y="40"/>
                  </a:cubicBezTo>
                  <a:cubicBezTo>
                    <a:pt x="13" y="40"/>
                    <a:pt x="13" y="42"/>
                    <a:pt x="13" y="42"/>
                  </a:cubicBezTo>
                  <a:cubicBezTo>
                    <a:pt x="13" y="42"/>
                    <a:pt x="14" y="43"/>
                    <a:pt x="14" y="42"/>
                  </a:cubicBezTo>
                  <a:cubicBezTo>
                    <a:pt x="14" y="42"/>
                    <a:pt x="14" y="42"/>
                    <a:pt x="14" y="42"/>
                  </a:cubicBezTo>
                  <a:cubicBezTo>
                    <a:pt x="14" y="42"/>
                    <a:pt x="14" y="42"/>
                    <a:pt x="14" y="41"/>
                  </a:cubicBezTo>
                  <a:cubicBezTo>
                    <a:pt x="14" y="41"/>
                    <a:pt x="14" y="41"/>
                    <a:pt x="14" y="41"/>
                  </a:cubicBezTo>
                  <a:cubicBezTo>
                    <a:pt x="14" y="41"/>
                    <a:pt x="14" y="41"/>
                    <a:pt x="14" y="41"/>
                  </a:cubicBezTo>
                  <a:cubicBezTo>
                    <a:pt x="13" y="41"/>
                    <a:pt x="13" y="40"/>
                    <a:pt x="13" y="39"/>
                  </a:cubicBezTo>
                  <a:cubicBezTo>
                    <a:pt x="13" y="39"/>
                    <a:pt x="13" y="39"/>
                    <a:pt x="12" y="39"/>
                  </a:cubicBezTo>
                  <a:close/>
                  <a:moveTo>
                    <a:pt x="4" y="6"/>
                  </a:moveTo>
                  <a:cubicBezTo>
                    <a:pt x="4" y="5"/>
                    <a:pt x="4" y="4"/>
                    <a:pt x="5" y="4"/>
                  </a:cubicBezTo>
                  <a:cubicBezTo>
                    <a:pt x="5" y="3"/>
                    <a:pt x="5" y="3"/>
                    <a:pt x="5" y="3"/>
                  </a:cubicBezTo>
                  <a:cubicBezTo>
                    <a:pt x="6" y="2"/>
                    <a:pt x="7" y="1"/>
                    <a:pt x="8" y="1"/>
                  </a:cubicBezTo>
                  <a:cubicBezTo>
                    <a:pt x="8" y="1"/>
                    <a:pt x="9" y="1"/>
                    <a:pt x="9" y="1"/>
                  </a:cubicBezTo>
                  <a:cubicBezTo>
                    <a:pt x="10" y="1"/>
                    <a:pt x="10" y="1"/>
                    <a:pt x="11" y="1"/>
                  </a:cubicBezTo>
                  <a:cubicBezTo>
                    <a:pt x="12" y="0"/>
                    <a:pt x="13" y="1"/>
                    <a:pt x="14" y="1"/>
                  </a:cubicBezTo>
                  <a:cubicBezTo>
                    <a:pt x="14" y="2"/>
                    <a:pt x="14" y="2"/>
                    <a:pt x="14" y="3"/>
                  </a:cubicBezTo>
                  <a:cubicBezTo>
                    <a:pt x="14" y="3"/>
                    <a:pt x="14" y="6"/>
                    <a:pt x="13" y="7"/>
                  </a:cubicBezTo>
                  <a:cubicBezTo>
                    <a:pt x="13" y="7"/>
                    <a:pt x="13" y="7"/>
                    <a:pt x="12" y="8"/>
                  </a:cubicBezTo>
                  <a:cubicBezTo>
                    <a:pt x="12" y="9"/>
                    <a:pt x="12" y="9"/>
                    <a:pt x="12" y="10"/>
                  </a:cubicBezTo>
                  <a:cubicBezTo>
                    <a:pt x="12" y="10"/>
                    <a:pt x="12" y="11"/>
                    <a:pt x="12" y="11"/>
                  </a:cubicBezTo>
                  <a:cubicBezTo>
                    <a:pt x="11" y="12"/>
                    <a:pt x="11" y="14"/>
                    <a:pt x="11" y="15"/>
                  </a:cubicBezTo>
                  <a:cubicBezTo>
                    <a:pt x="11" y="15"/>
                    <a:pt x="12" y="16"/>
                    <a:pt x="12" y="16"/>
                  </a:cubicBezTo>
                  <a:cubicBezTo>
                    <a:pt x="11" y="17"/>
                    <a:pt x="11" y="18"/>
                    <a:pt x="11" y="19"/>
                  </a:cubicBezTo>
                  <a:cubicBezTo>
                    <a:pt x="11" y="20"/>
                    <a:pt x="11" y="21"/>
                    <a:pt x="11" y="22"/>
                  </a:cubicBezTo>
                  <a:cubicBezTo>
                    <a:pt x="11" y="22"/>
                    <a:pt x="11" y="23"/>
                    <a:pt x="11" y="23"/>
                  </a:cubicBezTo>
                  <a:cubicBezTo>
                    <a:pt x="11" y="24"/>
                    <a:pt x="11" y="25"/>
                    <a:pt x="11" y="25"/>
                  </a:cubicBezTo>
                  <a:cubicBezTo>
                    <a:pt x="11" y="26"/>
                    <a:pt x="11" y="26"/>
                    <a:pt x="11" y="27"/>
                  </a:cubicBezTo>
                  <a:cubicBezTo>
                    <a:pt x="11" y="27"/>
                    <a:pt x="11" y="28"/>
                    <a:pt x="11" y="28"/>
                  </a:cubicBezTo>
                  <a:cubicBezTo>
                    <a:pt x="11" y="30"/>
                    <a:pt x="11" y="32"/>
                    <a:pt x="11" y="33"/>
                  </a:cubicBezTo>
                  <a:cubicBezTo>
                    <a:pt x="11" y="34"/>
                    <a:pt x="12" y="34"/>
                    <a:pt x="12" y="35"/>
                  </a:cubicBezTo>
                  <a:cubicBezTo>
                    <a:pt x="12" y="35"/>
                    <a:pt x="12" y="35"/>
                    <a:pt x="12" y="35"/>
                  </a:cubicBezTo>
                  <a:cubicBezTo>
                    <a:pt x="13" y="34"/>
                    <a:pt x="12" y="32"/>
                    <a:pt x="13" y="30"/>
                  </a:cubicBezTo>
                  <a:cubicBezTo>
                    <a:pt x="13" y="29"/>
                    <a:pt x="15" y="27"/>
                    <a:pt x="15" y="27"/>
                  </a:cubicBezTo>
                  <a:cubicBezTo>
                    <a:pt x="16" y="27"/>
                    <a:pt x="16" y="26"/>
                    <a:pt x="17" y="26"/>
                  </a:cubicBezTo>
                  <a:cubicBezTo>
                    <a:pt x="17" y="26"/>
                    <a:pt x="17" y="25"/>
                    <a:pt x="17" y="25"/>
                  </a:cubicBezTo>
                  <a:cubicBezTo>
                    <a:pt x="18" y="25"/>
                    <a:pt x="18" y="25"/>
                    <a:pt x="19" y="25"/>
                  </a:cubicBezTo>
                  <a:cubicBezTo>
                    <a:pt x="19" y="25"/>
                    <a:pt x="19" y="25"/>
                    <a:pt x="19" y="25"/>
                  </a:cubicBezTo>
                  <a:cubicBezTo>
                    <a:pt x="20" y="25"/>
                    <a:pt x="20" y="25"/>
                    <a:pt x="20" y="24"/>
                  </a:cubicBezTo>
                  <a:cubicBezTo>
                    <a:pt x="21" y="24"/>
                    <a:pt x="21" y="24"/>
                    <a:pt x="21" y="24"/>
                  </a:cubicBezTo>
                  <a:cubicBezTo>
                    <a:pt x="22" y="24"/>
                    <a:pt x="22" y="24"/>
                    <a:pt x="23" y="24"/>
                  </a:cubicBezTo>
                  <a:cubicBezTo>
                    <a:pt x="23" y="24"/>
                    <a:pt x="24" y="25"/>
                    <a:pt x="24" y="25"/>
                  </a:cubicBezTo>
                  <a:cubicBezTo>
                    <a:pt x="25" y="26"/>
                    <a:pt x="26" y="26"/>
                    <a:pt x="26" y="26"/>
                  </a:cubicBezTo>
                  <a:cubicBezTo>
                    <a:pt x="27" y="26"/>
                    <a:pt x="27" y="27"/>
                    <a:pt x="27" y="27"/>
                  </a:cubicBezTo>
                  <a:cubicBezTo>
                    <a:pt x="27" y="27"/>
                    <a:pt x="29" y="28"/>
                    <a:pt x="29" y="28"/>
                  </a:cubicBezTo>
                  <a:cubicBezTo>
                    <a:pt x="29" y="28"/>
                    <a:pt x="30" y="28"/>
                    <a:pt x="30" y="27"/>
                  </a:cubicBezTo>
                  <a:cubicBezTo>
                    <a:pt x="30" y="26"/>
                    <a:pt x="29" y="25"/>
                    <a:pt x="30" y="24"/>
                  </a:cubicBezTo>
                  <a:cubicBezTo>
                    <a:pt x="30" y="24"/>
                    <a:pt x="30" y="20"/>
                    <a:pt x="30" y="20"/>
                  </a:cubicBezTo>
                  <a:cubicBezTo>
                    <a:pt x="30" y="20"/>
                    <a:pt x="30" y="20"/>
                    <a:pt x="30" y="20"/>
                  </a:cubicBezTo>
                  <a:cubicBezTo>
                    <a:pt x="30" y="19"/>
                    <a:pt x="30" y="18"/>
                    <a:pt x="30" y="18"/>
                  </a:cubicBezTo>
                  <a:cubicBezTo>
                    <a:pt x="30" y="17"/>
                    <a:pt x="30" y="17"/>
                    <a:pt x="30" y="16"/>
                  </a:cubicBezTo>
                  <a:cubicBezTo>
                    <a:pt x="30" y="16"/>
                    <a:pt x="30" y="15"/>
                    <a:pt x="30" y="15"/>
                  </a:cubicBezTo>
                  <a:cubicBezTo>
                    <a:pt x="31" y="14"/>
                    <a:pt x="31" y="14"/>
                    <a:pt x="31" y="13"/>
                  </a:cubicBezTo>
                  <a:cubicBezTo>
                    <a:pt x="31" y="13"/>
                    <a:pt x="31" y="13"/>
                    <a:pt x="31" y="12"/>
                  </a:cubicBezTo>
                  <a:cubicBezTo>
                    <a:pt x="31" y="12"/>
                    <a:pt x="32" y="11"/>
                    <a:pt x="32" y="11"/>
                  </a:cubicBezTo>
                  <a:cubicBezTo>
                    <a:pt x="33" y="10"/>
                    <a:pt x="33" y="9"/>
                    <a:pt x="34" y="9"/>
                  </a:cubicBezTo>
                  <a:cubicBezTo>
                    <a:pt x="35" y="9"/>
                    <a:pt x="35" y="9"/>
                    <a:pt x="36" y="9"/>
                  </a:cubicBezTo>
                  <a:cubicBezTo>
                    <a:pt x="38" y="10"/>
                    <a:pt x="39" y="11"/>
                    <a:pt x="40" y="12"/>
                  </a:cubicBezTo>
                  <a:cubicBezTo>
                    <a:pt x="40" y="12"/>
                    <a:pt x="41" y="13"/>
                    <a:pt x="41" y="13"/>
                  </a:cubicBezTo>
                  <a:cubicBezTo>
                    <a:pt x="42" y="13"/>
                    <a:pt x="42" y="13"/>
                    <a:pt x="42" y="14"/>
                  </a:cubicBezTo>
                  <a:cubicBezTo>
                    <a:pt x="43" y="14"/>
                    <a:pt x="44" y="15"/>
                    <a:pt x="44" y="15"/>
                  </a:cubicBezTo>
                  <a:cubicBezTo>
                    <a:pt x="45" y="16"/>
                    <a:pt x="45" y="17"/>
                    <a:pt x="46" y="17"/>
                  </a:cubicBezTo>
                  <a:cubicBezTo>
                    <a:pt x="46" y="17"/>
                    <a:pt x="46" y="17"/>
                    <a:pt x="46" y="17"/>
                  </a:cubicBezTo>
                  <a:cubicBezTo>
                    <a:pt x="46" y="17"/>
                    <a:pt x="46" y="17"/>
                    <a:pt x="46" y="17"/>
                  </a:cubicBezTo>
                  <a:cubicBezTo>
                    <a:pt x="47" y="18"/>
                    <a:pt x="48" y="20"/>
                    <a:pt x="48" y="20"/>
                  </a:cubicBezTo>
                  <a:cubicBezTo>
                    <a:pt x="49" y="20"/>
                    <a:pt x="50" y="21"/>
                    <a:pt x="51" y="22"/>
                  </a:cubicBezTo>
                  <a:cubicBezTo>
                    <a:pt x="51" y="22"/>
                    <a:pt x="52" y="22"/>
                    <a:pt x="52" y="23"/>
                  </a:cubicBezTo>
                  <a:cubicBezTo>
                    <a:pt x="53" y="23"/>
                    <a:pt x="53" y="24"/>
                    <a:pt x="54" y="24"/>
                  </a:cubicBezTo>
                  <a:cubicBezTo>
                    <a:pt x="55" y="25"/>
                    <a:pt x="56" y="26"/>
                    <a:pt x="57" y="26"/>
                  </a:cubicBezTo>
                  <a:cubicBezTo>
                    <a:pt x="58" y="27"/>
                    <a:pt x="58" y="27"/>
                    <a:pt x="59" y="27"/>
                  </a:cubicBezTo>
                  <a:cubicBezTo>
                    <a:pt x="59" y="28"/>
                    <a:pt x="59" y="28"/>
                    <a:pt x="59" y="28"/>
                  </a:cubicBezTo>
                  <a:cubicBezTo>
                    <a:pt x="60" y="29"/>
                    <a:pt x="60" y="29"/>
                    <a:pt x="61" y="30"/>
                  </a:cubicBezTo>
                  <a:cubicBezTo>
                    <a:pt x="62" y="30"/>
                    <a:pt x="63" y="31"/>
                    <a:pt x="64" y="32"/>
                  </a:cubicBezTo>
                  <a:cubicBezTo>
                    <a:pt x="65" y="33"/>
                    <a:pt x="66" y="33"/>
                    <a:pt x="66" y="33"/>
                  </a:cubicBezTo>
                  <a:cubicBezTo>
                    <a:pt x="67" y="34"/>
                    <a:pt x="68" y="35"/>
                    <a:pt x="69" y="35"/>
                  </a:cubicBezTo>
                  <a:cubicBezTo>
                    <a:pt x="70" y="36"/>
                    <a:pt x="71" y="36"/>
                    <a:pt x="72" y="37"/>
                  </a:cubicBezTo>
                  <a:cubicBezTo>
                    <a:pt x="72" y="37"/>
                    <a:pt x="72" y="38"/>
                    <a:pt x="73" y="38"/>
                  </a:cubicBezTo>
                  <a:cubicBezTo>
                    <a:pt x="73" y="39"/>
                    <a:pt x="74" y="39"/>
                    <a:pt x="75" y="39"/>
                  </a:cubicBezTo>
                  <a:cubicBezTo>
                    <a:pt x="75" y="40"/>
                    <a:pt x="76" y="40"/>
                    <a:pt x="76" y="41"/>
                  </a:cubicBezTo>
                  <a:cubicBezTo>
                    <a:pt x="77" y="41"/>
                    <a:pt x="77" y="41"/>
                    <a:pt x="78" y="41"/>
                  </a:cubicBezTo>
                  <a:cubicBezTo>
                    <a:pt x="78" y="42"/>
                    <a:pt x="79" y="43"/>
                    <a:pt x="80" y="44"/>
                  </a:cubicBezTo>
                  <a:cubicBezTo>
                    <a:pt x="80" y="44"/>
                    <a:pt x="80" y="44"/>
                    <a:pt x="80" y="44"/>
                  </a:cubicBezTo>
                  <a:cubicBezTo>
                    <a:pt x="81" y="44"/>
                    <a:pt x="81" y="45"/>
                    <a:pt x="81" y="45"/>
                  </a:cubicBezTo>
                  <a:cubicBezTo>
                    <a:pt x="82" y="46"/>
                    <a:pt x="82" y="46"/>
                    <a:pt x="83" y="47"/>
                  </a:cubicBezTo>
                  <a:cubicBezTo>
                    <a:pt x="83" y="47"/>
                    <a:pt x="83" y="47"/>
                    <a:pt x="83" y="48"/>
                  </a:cubicBezTo>
                  <a:cubicBezTo>
                    <a:pt x="83" y="48"/>
                    <a:pt x="84" y="48"/>
                    <a:pt x="84" y="49"/>
                  </a:cubicBezTo>
                  <a:cubicBezTo>
                    <a:pt x="84" y="49"/>
                    <a:pt x="84" y="49"/>
                    <a:pt x="84" y="50"/>
                  </a:cubicBezTo>
                  <a:cubicBezTo>
                    <a:pt x="84" y="50"/>
                    <a:pt x="85" y="50"/>
                    <a:pt x="85" y="50"/>
                  </a:cubicBezTo>
                  <a:cubicBezTo>
                    <a:pt x="85" y="51"/>
                    <a:pt x="85" y="51"/>
                    <a:pt x="85" y="51"/>
                  </a:cubicBezTo>
                  <a:cubicBezTo>
                    <a:pt x="86" y="53"/>
                    <a:pt x="87" y="54"/>
                    <a:pt x="87" y="56"/>
                  </a:cubicBezTo>
                  <a:cubicBezTo>
                    <a:pt x="87" y="57"/>
                    <a:pt x="87" y="58"/>
                    <a:pt x="87" y="59"/>
                  </a:cubicBezTo>
                  <a:cubicBezTo>
                    <a:pt x="87" y="62"/>
                    <a:pt x="85" y="65"/>
                    <a:pt x="82" y="66"/>
                  </a:cubicBezTo>
                  <a:cubicBezTo>
                    <a:pt x="82" y="66"/>
                    <a:pt x="81" y="66"/>
                    <a:pt x="81" y="66"/>
                  </a:cubicBezTo>
                  <a:cubicBezTo>
                    <a:pt x="80" y="66"/>
                    <a:pt x="79" y="67"/>
                    <a:pt x="79" y="67"/>
                  </a:cubicBezTo>
                  <a:cubicBezTo>
                    <a:pt x="78" y="67"/>
                    <a:pt x="78" y="68"/>
                    <a:pt x="78" y="68"/>
                  </a:cubicBezTo>
                  <a:cubicBezTo>
                    <a:pt x="78" y="68"/>
                    <a:pt x="78" y="68"/>
                    <a:pt x="78" y="69"/>
                  </a:cubicBezTo>
                  <a:cubicBezTo>
                    <a:pt x="78" y="69"/>
                    <a:pt x="78" y="69"/>
                    <a:pt x="78" y="69"/>
                  </a:cubicBezTo>
                  <a:cubicBezTo>
                    <a:pt x="78" y="69"/>
                    <a:pt x="78" y="70"/>
                    <a:pt x="78" y="70"/>
                  </a:cubicBezTo>
                  <a:cubicBezTo>
                    <a:pt x="78" y="72"/>
                    <a:pt x="79" y="73"/>
                    <a:pt x="79" y="74"/>
                  </a:cubicBezTo>
                  <a:cubicBezTo>
                    <a:pt x="79" y="74"/>
                    <a:pt x="79" y="75"/>
                    <a:pt x="78" y="75"/>
                  </a:cubicBezTo>
                  <a:cubicBezTo>
                    <a:pt x="79" y="76"/>
                    <a:pt x="79" y="77"/>
                    <a:pt x="79" y="77"/>
                  </a:cubicBezTo>
                  <a:cubicBezTo>
                    <a:pt x="79" y="78"/>
                    <a:pt x="79" y="78"/>
                    <a:pt x="79" y="79"/>
                  </a:cubicBezTo>
                  <a:cubicBezTo>
                    <a:pt x="79" y="80"/>
                    <a:pt x="79" y="81"/>
                    <a:pt x="79" y="81"/>
                  </a:cubicBezTo>
                  <a:cubicBezTo>
                    <a:pt x="80" y="82"/>
                    <a:pt x="80" y="83"/>
                    <a:pt x="80" y="84"/>
                  </a:cubicBezTo>
                  <a:cubicBezTo>
                    <a:pt x="80" y="84"/>
                    <a:pt x="80" y="84"/>
                    <a:pt x="80" y="85"/>
                  </a:cubicBezTo>
                  <a:cubicBezTo>
                    <a:pt x="81" y="85"/>
                    <a:pt x="81" y="86"/>
                    <a:pt x="81" y="87"/>
                  </a:cubicBezTo>
                  <a:cubicBezTo>
                    <a:pt x="81" y="87"/>
                    <a:pt x="81" y="87"/>
                    <a:pt x="81" y="87"/>
                  </a:cubicBezTo>
                  <a:cubicBezTo>
                    <a:pt x="81" y="88"/>
                    <a:pt x="81" y="89"/>
                    <a:pt x="81" y="89"/>
                  </a:cubicBezTo>
                  <a:cubicBezTo>
                    <a:pt x="80" y="91"/>
                    <a:pt x="79" y="92"/>
                    <a:pt x="79" y="94"/>
                  </a:cubicBezTo>
                  <a:cubicBezTo>
                    <a:pt x="79" y="95"/>
                    <a:pt x="79" y="95"/>
                    <a:pt x="78" y="96"/>
                  </a:cubicBezTo>
                  <a:cubicBezTo>
                    <a:pt x="78" y="96"/>
                    <a:pt x="76" y="96"/>
                    <a:pt x="76" y="96"/>
                  </a:cubicBezTo>
                  <a:cubicBezTo>
                    <a:pt x="75" y="96"/>
                    <a:pt x="75" y="96"/>
                    <a:pt x="74" y="96"/>
                  </a:cubicBezTo>
                  <a:cubicBezTo>
                    <a:pt x="73" y="96"/>
                    <a:pt x="73" y="94"/>
                    <a:pt x="73" y="94"/>
                  </a:cubicBezTo>
                  <a:cubicBezTo>
                    <a:pt x="72" y="93"/>
                    <a:pt x="71" y="94"/>
                    <a:pt x="71" y="93"/>
                  </a:cubicBezTo>
                  <a:cubicBezTo>
                    <a:pt x="70" y="93"/>
                    <a:pt x="69" y="91"/>
                    <a:pt x="69" y="90"/>
                  </a:cubicBezTo>
                  <a:cubicBezTo>
                    <a:pt x="69" y="89"/>
                    <a:pt x="70" y="89"/>
                    <a:pt x="70" y="89"/>
                  </a:cubicBezTo>
                  <a:cubicBezTo>
                    <a:pt x="70" y="89"/>
                    <a:pt x="70" y="89"/>
                    <a:pt x="70" y="89"/>
                  </a:cubicBezTo>
                  <a:cubicBezTo>
                    <a:pt x="70" y="87"/>
                    <a:pt x="68" y="86"/>
                    <a:pt x="67" y="84"/>
                  </a:cubicBezTo>
                  <a:cubicBezTo>
                    <a:pt x="67" y="83"/>
                    <a:pt x="66" y="83"/>
                    <a:pt x="66" y="82"/>
                  </a:cubicBezTo>
                  <a:cubicBezTo>
                    <a:pt x="66" y="82"/>
                    <a:pt x="65" y="81"/>
                    <a:pt x="65" y="81"/>
                  </a:cubicBezTo>
                  <a:cubicBezTo>
                    <a:pt x="65" y="80"/>
                    <a:pt x="64" y="79"/>
                    <a:pt x="64" y="79"/>
                  </a:cubicBezTo>
                  <a:cubicBezTo>
                    <a:pt x="63" y="78"/>
                    <a:pt x="63" y="78"/>
                    <a:pt x="62" y="77"/>
                  </a:cubicBezTo>
                  <a:cubicBezTo>
                    <a:pt x="62" y="77"/>
                    <a:pt x="62" y="77"/>
                    <a:pt x="62" y="76"/>
                  </a:cubicBezTo>
                  <a:cubicBezTo>
                    <a:pt x="62" y="76"/>
                    <a:pt x="61" y="76"/>
                    <a:pt x="61" y="75"/>
                  </a:cubicBezTo>
                  <a:cubicBezTo>
                    <a:pt x="61" y="75"/>
                    <a:pt x="60" y="74"/>
                    <a:pt x="60" y="74"/>
                  </a:cubicBezTo>
                  <a:cubicBezTo>
                    <a:pt x="60" y="74"/>
                    <a:pt x="60" y="73"/>
                    <a:pt x="59" y="73"/>
                  </a:cubicBezTo>
                  <a:cubicBezTo>
                    <a:pt x="59" y="73"/>
                    <a:pt x="59" y="73"/>
                    <a:pt x="59" y="73"/>
                  </a:cubicBezTo>
                  <a:cubicBezTo>
                    <a:pt x="59" y="72"/>
                    <a:pt x="58" y="72"/>
                    <a:pt x="58" y="72"/>
                  </a:cubicBezTo>
                  <a:cubicBezTo>
                    <a:pt x="58" y="71"/>
                    <a:pt x="58" y="70"/>
                    <a:pt x="57" y="70"/>
                  </a:cubicBezTo>
                  <a:cubicBezTo>
                    <a:pt x="57" y="69"/>
                    <a:pt x="56" y="69"/>
                    <a:pt x="55" y="68"/>
                  </a:cubicBezTo>
                  <a:cubicBezTo>
                    <a:pt x="54" y="67"/>
                    <a:pt x="54" y="65"/>
                    <a:pt x="53" y="64"/>
                  </a:cubicBezTo>
                  <a:cubicBezTo>
                    <a:pt x="52" y="64"/>
                    <a:pt x="52" y="63"/>
                    <a:pt x="51" y="63"/>
                  </a:cubicBezTo>
                  <a:cubicBezTo>
                    <a:pt x="51" y="63"/>
                    <a:pt x="51" y="62"/>
                    <a:pt x="50" y="62"/>
                  </a:cubicBezTo>
                  <a:cubicBezTo>
                    <a:pt x="50" y="61"/>
                    <a:pt x="49" y="60"/>
                    <a:pt x="49" y="60"/>
                  </a:cubicBezTo>
                  <a:cubicBezTo>
                    <a:pt x="48" y="59"/>
                    <a:pt x="48" y="59"/>
                    <a:pt x="47" y="58"/>
                  </a:cubicBezTo>
                  <a:cubicBezTo>
                    <a:pt x="47" y="58"/>
                    <a:pt x="46" y="56"/>
                    <a:pt x="46" y="56"/>
                  </a:cubicBezTo>
                  <a:cubicBezTo>
                    <a:pt x="46" y="56"/>
                    <a:pt x="45" y="56"/>
                    <a:pt x="45" y="56"/>
                  </a:cubicBezTo>
                  <a:cubicBezTo>
                    <a:pt x="44" y="55"/>
                    <a:pt x="44" y="55"/>
                    <a:pt x="44" y="54"/>
                  </a:cubicBezTo>
                  <a:cubicBezTo>
                    <a:pt x="43" y="54"/>
                    <a:pt x="44" y="53"/>
                    <a:pt x="43" y="52"/>
                  </a:cubicBezTo>
                  <a:cubicBezTo>
                    <a:pt x="43" y="52"/>
                    <a:pt x="43" y="52"/>
                    <a:pt x="43" y="52"/>
                  </a:cubicBezTo>
                  <a:cubicBezTo>
                    <a:pt x="42" y="52"/>
                    <a:pt x="42" y="52"/>
                    <a:pt x="42" y="52"/>
                  </a:cubicBezTo>
                  <a:cubicBezTo>
                    <a:pt x="42" y="52"/>
                    <a:pt x="42" y="51"/>
                    <a:pt x="41" y="50"/>
                  </a:cubicBezTo>
                  <a:cubicBezTo>
                    <a:pt x="41" y="50"/>
                    <a:pt x="41" y="50"/>
                    <a:pt x="41" y="50"/>
                  </a:cubicBezTo>
                  <a:cubicBezTo>
                    <a:pt x="40" y="49"/>
                    <a:pt x="40" y="49"/>
                    <a:pt x="40" y="49"/>
                  </a:cubicBezTo>
                  <a:cubicBezTo>
                    <a:pt x="39" y="48"/>
                    <a:pt x="39" y="48"/>
                    <a:pt x="39" y="48"/>
                  </a:cubicBezTo>
                  <a:cubicBezTo>
                    <a:pt x="39" y="47"/>
                    <a:pt x="38" y="46"/>
                    <a:pt x="37" y="46"/>
                  </a:cubicBezTo>
                  <a:cubicBezTo>
                    <a:pt x="37" y="46"/>
                    <a:pt x="37" y="46"/>
                    <a:pt x="36" y="46"/>
                  </a:cubicBezTo>
                  <a:cubicBezTo>
                    <a:pt x="36" y="46"/>
                    <a:pt x="36" y="46"/>
                    <a:pt x="36" y="46"/>
                  </a:cubicBezTo>
                  <a:cubicBezTo>
                    <a:pt x="37" y="48"/>
                    <a:pt x="37" y="49"/>
                    <a:pt x="38" y="51"/>
                  </a:cubicBezTo>
                  <a:cubicBezTo>
                    <a:pt x="38" y="51"/>
                    <a:pt x="38" y="52"/>
                    <a:pt x="38" y="52"/>
                  </a:cubicBezTo>
                  <a:cubicBezTo>
                    <a:pt x="38" y="52"/>
                    <a:pt x="39" y="53"/>
                    <a:pt x="39" y="53"/>
                  </a:cubicBezTo>
                  <a:cubicBezTo>
                    <a:pt x="39" y="53"/>
                    <a:pt x="39" y="54"/>
                    <a:pt x="39" y="54"/>
                  </a:cubicBezTo>
                  <a:cubicBezTo>
                    <a:pt x="39" y="55"/>
                    <a:pt x="39" y="56"/>
                    <a:pt x="39" y="57"/>
                  </a:cubicBezTo>
                  <a:cubicBezTo>
                    <a:pt x="40" y="58"/>
                    <a:pt x="40" y="59"/>
                    <a:pt x="40" y="59"/>
                  </a:cubicBezTo>
                  <a:cubicBezTo>
                    <a:pt x="41" y="60"/>
                    <a:pt x="40" y="61"/>
                    <a:pt x="40" y="61"/>
                  </a:cubicBezTo>
                  <a:cubicBezTo>
                    <a:pt x="41" y="62"/>
                    <a:pt x="41" y="64"/>
                    <a:pt x="42" y="65"/>
                  </a:cubicBezTo>
                  <a:cubicBezTo>
                    <a:pt x="42" y="66"/>
                    <a:pt x="42" y="67"/>
                    <a:pt x="42" y="68"/>
                  </a:cubicBezTo>
                  <a:cubicBezTo>
                    <a:pt x="42" y="68"/>
                    <a:pt x="42" y="68"/>
                    <a:pt x="42" y="68"/>
                  </a:cubicBezTo>
                  <a:cubicBezTo>
                    <a:pt x="43" y="69"/>
                    <a:pt x="42" y="69"/>
                    <a:pt x="42" y="70"/>
                  </a:cubicBezTo>
                  <a:cubicBezTo>
                    <a:pt x="43" y="71"/>
                    <a:pt x="45" y="71"/>
                    <a:pt x="45" y="71"/>
                  </a:cubicBezTo>
                  <a:cubicBezTo>
                    <a:pt x="46" y="72"/>
                    <a:pt x="46" y="72"/>
                    <a:pt x="47" y="72"/>
                  </a:cubicBezTo>
                  <a:cubicBezTo>
                    <a:pt x="47" y="72"/>
                    <a:pt x="48" y="73"/>
                    <a:pt x="48" y="73"/>
                  </a:cubicBezTo>
                  <a:cubicBezTo>
                    <a:pt x="49" y="73"/>
                    <a:pt x="49" y="73"/>
                    <a:pt x="49" y="73"/>
                  </a:cubicBezTo>
                  <a:cubicBezTo>
                    <a:pt x="49" y="73"/>
                    <a:pt x="50" y="73"/>
                    <a:pt x="50" y="73"/>
                  </a:cubicBezTo>
                  <a:cubicBezTo>
                    <a:pt x="52" y="73"/>
                    <a:pt x="56" y="76"/>
                    <a:pt x="56" y="78"/>
                  </a:cubicBezTo>
                  <a:cubicBezTo>
                    <a:pt x="57" y="79"/>
                    <a:pt x="56" y="79"/>
                    <a:pt x="56" y="80"/>
                  </a:cubicBezTo>
                  <a:cubicBezTo>
                    <a:pt x="56" y="81"/>
                    <a:pt x="56" y="81"/>
                    <a:pt x="56" y="82"/>
                  </a:cubicBezTo>
                  <a:cubicBezTo>
                    <a:pt x="56" y="83"/>
                    <a:pt x="55" y="83"/>
                    <a:pt x="54" y="83"/>
                  </a:cubicBezTo>
                  <a:cubicBezTo>
                    <a:pt x="54" y="83"/>
                    <a:pt x="54" y="84"/>
                    <a:pt x="54" y="84"/>
                  </a:cubicBezTo>
                  <a:cubicBezTo>
                    <a:pt x="54" y="84"/>
                    <a:pt x="53" y="85"/>
                    <a:pt x="52" y="85"/>
                  </a:cubicBezTo>
                  <a:cubicBezTo>
                    <a:pt x="52" y="85"/>
                    <a:pt x="51" y="85"/>
                    <a:pt x="51" y="85"/>
                  </a:cubicBezTo>
                  <a:cubicBezTo>
                    <a:pt x="50" y="85"/>
                    <a:pt x="50" y="85"/>
                    <a:pt x="50" y="85"/>
                  </a:cubicBezTo>
                  <a:cubicBezTo>
                    <a:pt x="49" y="85"/>
                    <a:pt x="49" y="85"/>
                    <a:pt x="48" y="85"/>
                  </a:cubicBezTo>
                  <a:cubicBezTo>
                    <a:pt x="48" y="85"/>
                    <a:pt x="47" y="85"/>
                    <a:pt x="48" y="85"/>
                  </a:cubicBezTo>
                  <a:cubicBezTo>
                    <a:pt x="48" y="87"/>
                    <a:pt x="49" y="88"/>
                    <a:pt x="49" y="89"/>
                  </a:cubicBezTo>
                  <a:cubicBezTo>
                    <a:pt x="49" y="90"/>
                    <a:pt x="49" y="90"/>
                    <a:pt x="49" y="90"/>
                  </a:cubicBezTo>
                  <a:cubicBezTo>
                    <a:pt x="50" y="90"/>
                    <a:pt x="50" y="91"/>
                    <a:pt x="50" y="92"/>
                  </a:cubicBezTo>
                  <a:cubicBezTo>
                    <a:pt x="51" y="93"/>
                    <a:pt x="51" y="94"/>
                    <a:pt x="52" y="94"/>
                  </a:cubicBezTo>
                  <a:cubicBezTo>
                    <a:pt x="52" y="94"/>
                    <a:pt x="52" y="95"/>
                    <a:pt x="53" y="95"/>
                  </a:cubicBezTo>
                  <a:cubicBezTo>
                    <a:pt x="53" y="95"/>
                    <a:pt x="53" y="95"/>
                    <a:pt x="53" y="95"/>
                  </a:cubicBezTo>
                  <a:cubicBezTo>
                    <a:pt x="54" y="96"/>
                    <a:pt x="54" y="96"/>
                    <a:pt x="55" y="97"/>
                  </a:cubicBezTo>
                  <a:cubicBezTo>
                    <a:pt x="55" y="97"/>
                    <a:pt x="55" y="97"/>
                    <a:pt x="56" y="97"/>
                  </a:cubicBezTo>
                  <a:cubicBezTo>
                    <a:pt x="56" y="97"/>
                    <a:pt x="56" y="98"/>
                    <a:pt x="56" y="98"/>
                  </a:cubicBezTo>
                  <a:cubicBezTo>
                    <a:pt x="57" y="98"/>
                    <a:pt x="58" y="98"/>
                    <a:pt x="59" y="99"/>
                  </a:cubicBezTo>
                  <a:cubicBezTo>
                    <a:pt x="59" y="99"/>
                    <a:pt x="60" y="100"/>
                    <a:pt x="60" y="100"/>
                  </a:cubicBezTo>
                  <a:cubicBezTo>
                    <a:pt x="61" y="100"/>
                    <a:pt x="61" y="100"/>
                    <a:pt x="62" y="100"/>
                  </a:cubicBezTo>
                  <a:cubicBezTo>
                    <a:pt x="62" y="101"/>
                    <a:pt x="62" y="101"/>
                    <a:pt x="63" y="101"/>
                  </a:cubicBezTo>
                  <a:cubicBezTo>
                    <a:pt x="63" y="101"/>
                    <a:pt x="64" y="102"/>
                    <a:pt x="64" y="102"/>
                  </a:cubicBezTo>
                  <a:cubicBezTo>
                    <a:pt x="64" y="102"/>
                    <a:pt x="66" y="102"/>
                    <a:pt x="66" y="102"/>
                  </a:cubicBezTo>
                  <a:cubicBezTo>
                    <a:pt x="67" y="102"/>
                    <a:pt x="68" y="102"/>
                    <a:pt x="69" y="102"/>
                  </a:cubicBezTo>
                  <a:cubicBezTo>
                    <a:pt x="69" y="102"/>
                    <a:pt x="70" y="104"/>
                    <a:pt x="70" y="105"/>
                  </a:cubicBezTo>
                  <a:cubicBezTo>
                    <a:pt x="70" y="106"/>
                    <a:pt x="69" y="106"/>
                    <a:pt x="68" y="107"/>
                  </a:cubicBezTo>
                  <a:cubicBezTo>
                    <a:pt x="68" y="107"/>
                    <a:pt x="67" y="107"/>
                    <a:pt x="67" y="108"/>
                  </a:cubicBezTo>
                  <a:cubicBezTo>
                    <a:pt x="66" y="108"/>
                    <a:pt x="65" y="109"/>
                    <a:pt x="64" y="109"/>
                  </a:cubicBezTo>
                  <a:cubicBezTo>
                    <a:pt x="63" y="110"/>
                    <a:pt x="63" y="110"/>
                    <a:pt x="62" y="110"/>
                  </a:cubicBezTo>
                  <a:cubicBezTo>
                    <a:pt x="61" y="110"/>
                    <a:pt x="61" y="110"/>
                    <a:pt x="60" y="110"/>
                  </a:cubicBezTo>
                  <a:cubicBezTo>
                    <a:pt x="60" y="111"/>
                    <a:pt x="59" y="111"/>
                    <a:pt x="59" y="111"/>
                  </a:cubicBezTo>
                  <a:cubicBezTo>
                    <a:pt x="58" y="111"/>
                    <a:pt x="58" y="111"/>
                    <a:pt x="58" y="111"/>
                  </a:cubicBezTo>
                  <a:cubicBezTo>
                    <a:pt x="57" y="111"/>
                    <a:pt x="57" y="111"/>
                    <a:pt x="56" y="111"/>
                  </a:cubicBezTo>
                  <a:cubicBezTo>
                    <a:pt x="56" y="111"/>
                    <a:pt x="55" y="111"/>
                    <a:pt x="54" y="111"/>
                  </a:cubicBezTo>
                  <a:cubicBezTo>
                    <a:pt x="53" y="111"/>
                    <a:pt x="52" y="111"/>
                    <a:pt x="50" y="111"/>
                  </a:cubicBezTo>
                  <a:cubicBezTo>
                    <a:pt x="50" y="112"/>
                    <a:pt x="50" y="112"/>
                    <a:pt x="49" y="112"/>
                  </a:cubicBezTo>
                  <a:cubicBezTo>
                    <a:pt x="49" y="111"/>
                    <a:pt x="49" y="111"/>
                    <a:pt x="49" y="111"/>
                  </a:cubicBezTo>
                  <a:cubicBezTo>
                    <a:pt x="48" y="111"/>
                    <a:pt x="48" y="111"/>
                    <a:pt x="47" y="111"/>
                  </a:cubicBezTo>
                  <a:cubicBezTo>
                    <a:pt x="47" y="111"/>
                    <a:pt x="47" y="111"/>
                    <a:pt x="46" y="111"/>
                  </a:cubicBezTo>
                  <a:cubicBezTo>
                    <a:pt x="46" y="111"/>
                    <a:pt x="46" y="111"/>
                    <a:pt x="45" y="111"/>
                  </a:cubicBezTo>
                  <a:cubicBezTo>
                    <a:pt x="45" y="111"/>
                    <a:pt x="44" y="111"/>
                    <a:pt x="44" y="110"/>
                  </a:cubicBezTo>
                  <a:cubicBezTo>
                    <a:pt x="42" y="110"/>
                    <a:pt x="41" y="109"/>
                    <a:pt x="40" y="109"/>
                  </a:cubicBezTo>
                  <a:cubicBezTo>
                    <a:pt x="40" y="108"/>
                    <a:pt x="40" y="108"/>
                    <a:pt x="39" y="108"/>
                  </a:cubicBezTo>
                  <a:cubicBezTo>
                    <a:pt x="39" y="107"/>
                    <a:pt x="38" y="107"/>
                    <a:pt x="38" y="106"/>
                  </a:cubicBezTo>
                  <a:cubicBezTo>
                    <a:pt x="37" y="105"/>
                    <a:pt x="37" y="104"/>
                    <a:pt x="37" y="102"/>
                  </a:cubicBezTo>
                  <a:cubicBezTo>
                    <a:pt x="37" y="102"/>
                    <a:pt x="38" y="101"/>
                    <a:pt x="38" y="101"/>
                  </a:cubicBezTo>
                  <a:cubicBezTo>
                    <a:pt x="38" y="99"/>
                    <a:pt x="39" y="97"/>
                    <a:pt x="41" y="98"/>
                  </a:cubicBezTo>
                  <a:cubicBezTo>
                    <a:pt x="41" y="98"/>
                    <a:pt x="41" y="98"/>
                    <a:pt x="41" y="98"/>
                  </a:cubicBezTo>
                  <a:cubicBezTo>
                    <a:pt x="41" y="98"/>
                    <a:pt x="42" y="98"/>
                    <a:pt x="42" y="98"/>
                  </a:cubicBezTo>
                  <a:cubicBezTo>
                    <a:pt x="43" y="98"/>
                    <a:pt x="43" y="98"/>
                    <a:pt x="43" y="98"/>
                  </a:cubicBezTo>
                  <a:cubicBezTo>
                    <a:pt x="44" y="98"/>
                    <a:pt x="45" y="98"/>
                    <a:pt x="45" y="98"/>
                  </a:cubicBezTo>
                  <a:cubicBezTo>
                    <a:pt x="45" y="97"/>
                    <a:pt x="42" y="95"/>
                    <a:pt x="42" y="95"/>
                  </a:cubicBezTo>
                  <a:cubicBezTo>
                    <a:pt x="41" y="94"/>
                    <a:pt x="40" y="93"/>
                    <a:pt x="39" y="92"/>
                  </a:cubicBezTo>
                  <a:cubicBezTo>
                    <a:pt x="39" y="91"/>
                    <a:pt x="38" y="90"/>
                    <a:pt x="38" y="88"/>
                  </a:cubicBezTo>
                  <a:cubicBezTo>
                    <a:pt x="37" y="88"/>
                    <a:pt x="37" y="88"/>
                    <a:pt x="37" y="87"/>
                  </a:cubicBezTo>
                  <a:cubicBezTo>
                    <a:pt x="36" y="87"/>
                    <a:pt x="36" y="86"/>
                    <a:pt x="36" y="86"/>
                  </a:cubicBezTo>
                  <a:cubicBezTo>
                    <a:pt x="36" y="86"/>
                    <a:pt x="36" y="85"/>
                    <a:pt x="36" y="85"/>
                  </a:cubicBezTo>
                  <a:cubicBezTo>
                    <a:pt x="35" y="84"/>
                    <a:pt x="35" y="84"/>
                    <a:pt x="35" y="84"/>
                  </a:cubicBezTo>
                  <a:cubicBezTo>
                    <a:pt x="34" y="82"/>
                    <a:pt x="34" y="81"/>
                    <a:pt x="33" y="80"/>
                  </a:cubicBezTo>
                  <a:cubicBezTo>
                    <a:pt x="32" y="79"/>
                    <a:pt x="30" y="79"/>
                    <a:pt x="29" y="78"/>
                  </a:cubicBezTo>
                  <a:cubicBezTo>
                    <a:pt x="29" y="78"/>
                    <a:pt x="28" y="78"/>
                    <a:pt x="28" y="78"/>
                  </a:cubicBezTo>
                  <a:cubicBezTo>
                    <a:pt x="27" y="77"/>
                    <a:pt x="26" y="77"/>
                    <a:pt x="26" y="77"/>
                  </a:cubicBezTo>
                  <a:cubicBezTo>
                    <a:pt x="25" y="76"/>
                    <a:pt x="24" y="76"/>
                    <a:pt x="24" y="75"/>
                  </a:cubicBezTo>
                  <a:cubicBezTo>
                    <a:pt x="23" y="75"/>
                    <a:pt x="23" y="75"/>
                    <a:pt x="22" y="75"/>
                  </a:cubicBezTo>
                  <a:cubicBezTo>
                    <a:pt x="21" y="75"/>
                    <a:pt x="19" y="74"/>
                    <a:pt x="18" y="73"/>
                  </a:cubicBezTo>
                  <a:cubicBezTo>
                    <a:pt x="17" y="73"/>
                    <a:pt x="16" y="72"/>
                    <a:pt x="15" y="72"/>
                  </a:cubicBezTo>
                  <a:cubicBezTo>
                    <a:pt x="15" y="71"/>
                    <a:pt x="14" y="71"/>
                    <a:pt x="14" y="71"/>
                  </a:cubicBezTo>
                  <a:cubicBezTo>
                    <a:pt x="13" y="71"/>
                    <a:pt x="13" y="71"/>
                    <a:pt x="13" y="71"/>
                  </a:cubicBezTo>
                  <a:cubicBezTo>
                    <a:pt x="13" y="71"/>
                    <a:pt x="13" y="72"/>
                    <a:pt x="13" y="72"/>
                  </a:cubicBezTo>
                  <a:cubicBezTo>
                    <a:pt x="13" y="74"/>
                    <a:pt x="12" y="75"/>
                    <a:pt x="11" y="76"/>
                  </a:cubicBezTo>
                  <a:cubicBezTo>
                    <a:pt x="11" y="76"/>
                    <a:pt x="10" y="77"/>
                    <a:pt x="10" y="78"/>
                  </a:cubicBezTo>
                  <a:cubicBezTo>
                    <a:pt x="9" y="78"/>
                    <a:pt x="9" y="78"/>
                    <a:pt x="8" y="78"/>
                  </a:cubicBezTo>
                  <a:cubicBezTo>
                    <a:pt x="8" y="78"/>
                    <a:pt x="8" y="78"/>
                    <a:pt x="8" y="78"/>
                  </a:cubicBezTo>
                  <a:cubicBezTo>
                    <a:pt x="6" y="79"/>
                    <a:pt x="5" y="77"/>
                    <a:pt x="3" y="77"/>
                  </a:cubicBezTo>
                  <a:cubicBezTo>
                    <a:pt x="3" y="77"/>
                    <a:pt x="3" y="76"/>
                    <a:pt x="3" y="76"/>
                  </a:cubicBezTo>
                  <a:cubicBezTo>
                    <a:pt x="3" y="76"/>
                    <a:pt x="3" y="76"/>
                    <a:pt x="3" y="76"/>
                  </a:cubicBezTo>
                  <a:cubicBezTo>
                    <a:pt x="3" y="76"/>
                    <a:pt x="3" y="75"/>
                    <a:pt x="3" y="74"/>
                  </a:cubicBezTo>
                  <a:cubicBezTo>
                    <a:pt x="2" y="74"/>
                    <a:pt x="2" y="74"/>
                    <a:pt x="2" y="73"/>
                  </a:cubicBezTo>
                  <a:cubicBezTo>
                    <a:pt x="2" y="73"/>
                    <a:pt x="2" y="73"/>
                    <a:pt x="2" y="72"/>
                  </a:cubicBezTo>
                  <a:cubicBezTo>
                    <a:pt x="2" y="71"/>
                    <a:pt x="2" y="69"/>
                    <a:pt x="2" y="68"/>
                  </a:cubicBezTo>
                  <a:cubicBezTo>
                    <a:pt x="1" y="67"/>
                    <a:pt x="1" y="66"/>
                    <a:pt x="1" y="65"/>
                  </a:cubicBezTo>
                  <a:cubicBezTo>
                    <a:pt x="1" y="65"/>
                    <a:pt x="1" y="64"/>
                    <a:pt x="1" y="64"/>
                  </a:cubicBezTo>
                  <a:cubicBezTo>
                    <a:pt x="1" y="63"/>
                    <a:pt x="1" y="62"/>
                    <a:pt x="0" y="62"/>
                  </a:cubicBezTo>
                  <a:cubicBezTo>
                    <a:pt x="0" y="61"/>
                    <a:pt x="1" y="61"/>
                    <a:pt x="1" y="61"/>
                  </a:cubicBezTo>
                  <a:cubicBezTo>
                    <a:pt x="0" y="60"/>
                    <a:pt x="0" y="59"/>
                    <a:pt x="0" y="58"/>
                  </a:cubicBezTo>
                  <a:cubicBezTo>
                    <a:pt x="0" y="58"/>
                    <a:pt x="0" y="58"/>
                    <a:pt x="0" y="58"/>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5"/>
                    <a:pt x="0" y="54"/>
                    <a:pt x="0" y="53"/>
                  </a:cubicBezTo>
                  <a:cubicBezTo>
                    <a:pt x="0" y="53"/>
                    <a:pt x="0" y="53"/>
                    <a:pt x="0" y="52"/>
                  </a:cubicBezTo>
                  <a:cubicBezTo>
                    <a:pt x="0" y="52"/>
                    <a:pt x="0" y="52"/>
                    <a:pt x="0" y="51"/>
                  </a:cubicBezTo>
                  <a:cubicBezTo>
                    <a:pt x="0" y="51"/>
                    <a:pt x="0" y="51"/>
                    <a:pt x="0" y="50"/>
                  </a:cubicBezTo>
                  <a:cubicBezTo>
                    <a:pt x="0" y="50"/>
                    <a:pt x="0" y="50"/>
                    <a:pt x="0" y="49"/>
                  </a:cubicBezTo>
                  <a:cubicBezTo>
                    <a:pt x="0" y="48"/>
                    <a:pt x="0" y="48"/>
                    <a:pt x="0" y="47"/>
                  </a:cubicBezTo>
                  <a:cubicBezTo>
                    <a:pt x="0" y="46"/>
                    <a:pt x="0" y="46"/>
                    <a:pt x="0" y="45"/>
                  </a:cubicBezTo>
                  <a:cubicBezTo>
                    <a:pt x="0" y="45"/>
                    <a:pt x="0" y="43"/>
                    <a:pt x="0" y="43"/>
                  </a:cubicBezTo>
                  <a:cubicBezTo>
                    <a:pt x="0" y="43"/>
                    <a:pt x="0" y="43"/>
                    <a:pt x="0" y="43"/>
                  </a:cubicBezTo>
                  <a:cubicBezTo>
                    <a:pt x="0" y="42"/>
                    <a:pt x="0" y="41"/>
                    <a:pt x="0" y="40"/>
                  </a:cubicBezTo>
                  <a:cubicBezTo>
                    <a:pt x="0" y="40"/>
                    <a:pt x="0" y="39"/>
                    <a:pt x="0" y="39"/>
                  </a:cubicBezTo>
                  <a:cubicBezTo>
                    <a:pt x="0" y="38"/>
                    <a:pt x="0" y="38"/>
                    <a:pt x="0" y="38"/>
                  </a:cubicBezTo>
                  <a:cubicBezTo>
                    <a:pt x="0" y="38"/>
                    <a:pt x="0" y="38"/>
                    <a:pt x="0" y="38"/>
                  </a:cubicBezTo>
                  <a:cubicBezTo>
                    <a:pt x="0" y="37"/>
                    <a:pt x="0" y="36"/>
                    <a:pt x="0" y="35"/>
                  </a:cubicBezTo>
                  <a:cubicBezTo>
                    <a:pt x="0" y="35"/>
                    <a:pt x="0" y="34"/>
                    <a:pt x="0" y="33"/>
                  </a:cubicBezTo>
                  <a:cubicBezTo>
                    <a:pt x="0" y="33"/>
                    <a:pt x="0" y="33"/>
                    <a:pt x="0" y="33"/>
                  </a:cubicBezTo>
                  <a:cubicBezTo>
                    <a:pt x="0" y="32"/>
                    <a:pt x="0" y="32"/>
                    <a:pt x="0" y="31"/>
                  </a:cubicBezTo>
                  <a:cubicBezTo>
                    <a:pt x="0" y="31"/>
                    <a:pt x="1" y="30"/>
                    <a:pt x="1" y="30"/>
                  </a:cubicBezTo>
                  <a:cubicBezTo>
                    <a:pt x="1" y="30"/>
                    <a:pt x="1" y="29"/>
                    <a:pt x="1" y="29"/>
                  </a:cubicBezTo>
                  <a:cubicBezTo>
                    <a:pt x="1" y="28"/>
                    <a:pt x="1" y="28"/>
                    <a:pt x="1" y="27"/>
                  </a:cubicBezTo>
                  <a:cubicBezTo>
                    <a:pt x="1" y="26"/>
                    <a:pt x="1" y="25"/>
                    <a:pt x="2" y="24"/>
                  </a:cubicBezTo>
                  <a:cubicBezTo>
                    <a:pt x="2" y="23"/>
                    <a:pt x="2" y="22"/>
                    <a:pt x="2" y="22"/>
                  </a:cubicBezTo>
                  <a:cubicBezTo>
                    <a:pt x="2" y="21"/>
                    <a:pt x="2" y="21"/>
                    <a:pt x="2" y="20"/>
                  </a:cubicBezTo>
                  <a:cubicBezTo>
                    <a:pt x="2" y="20"/>
                    <a:pt x="2" y="19"/>
                    <a:pt x="2" y="19"/>
                  </a:cubicBezTo>
                  <a:cubicBezTo>
                    <a:pt x="2" y="18"/>
                    <a:pt x="2" y="18"/>
                    <a:pt x="2" y="17"/>
                  </a:cubicBezTo>
                  <a:cubicBezTo>
                    <a:pt x="2" y="17"/>
                    <a:pt x="2" y="16"/>
                    <a:pt x="2" y="16"/>
                  </a:cubicBezTo>
                  <a:cubicBezTo>
                    <a:pt x="2" y="16"/>
                    <a:pt x="2" y="15"/>
                    <a:pt x="2" y="15"/>
                  </a:cubicBezTo>
                  <a:cubicBezTo>
                    <a:pt x="2" y="14"/>
                    <a:pt x="2" y="14"/>
                    <a:pt x="2" y="14"/>
                  </a:cubicBezTo>
                  <a:cubicBezTo>
                    <a:pt x="3" y="13"/>
                    <a:pt x="3" y="12"/>
                    <a:pt x="3" y="12"/>
                  </a:cubicBezTo>
                  <a:cubicBezTo>
                    <a:pt x="3" y="11"/>
                    <a:pt x="3" y="10"/>
                    <a:pt x="3" y="9"/>
                  </a:cubicBezTo>
                  <a:cubicBezTo>
                    <a:pt x="3" y="8"/>
                    <a:pt x="4"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8" name="Freeform 16"/>
            <p:cNvSpPr>
              <a:spLocks noEditPoints="1"/>
            </p:cNvSpPr>
            <p:nvPr/>
          </p:nvSpPr>
          <p:spPr bwMode="auto">
            <a:xfrm>
              <a:off x="5203825" y="2532063"/>
              <a:ext cx="1790700" cy="1793875"/>
            </a:xfrm>
            <a:custGeom>
              <a:avLst/>
              <a:gdLst>
                <a:gd name="T0" fmla="*/ 329 w 658"/>
                <a:gd name="T1" fmla="*/ 0 h 658"/>
                <a:gd name="T2" fmla="*/ 658 w 658"/>
                <a:gd name="T3" fmla="*/ 329 h 658"/>
                <a:gd name="T4" fmla="*/ 638 w 658"/>
                <a:gd name="T5" fmla="*/ 440 h 658"/>
                <a:gd name="T6" fmla="*/ 620 w 658"/>
                <a:gd name="T7" fmla="*/ 435 h 658"/>
                <a:gd name="T8" fmla="*/ 638 w 658"/>
                <a:gd name="T9" fmla="*/ 329 h 658"/>
                <a:gd name="T10" fmla="*/ 329 w 658"/>
                <a:gd name="T11" fmla="*/ 20 h 658"/>
                <a:gd name="T12" fmla="*/ 227 w 658"/>
                <a:gd name="T13" fmla="*/ 37 h 658"/>
                <a:gd name="T14" fmla="*/ 219 w 658"/>
                <a:gd name="T15" fmla="*/ 19 h 658"/>
                <a:gd name="T16" fmla="*/ 329 w 658"/>
                <a:gd name="T17" fmla="*/ 0 h 658"/>
                <a:gd name="T18" fmla="*/ 581 w 658"/>
                <a:gd name="T19" fmla="*/ 540 h 658"/>
                <a:gd name="T20" fmla="*/ 329 w 658"/>
                <a:gd name="T21" fmla="*/ 658 h 658"/>
                <a:gd name="T22" fmla="*/ 0 w 658"/>
                <a:gd name="T23" fmla="*/ 329 h 658"/>
                <a:gd name="T24" fmla="*/ 9 w 658"/>
                <a:gd name="T25" fmla="*/ 251 h 658"/>
                <a:gd name="T26" fmla="*/ 25 w 658"/>
                <a:gd name="T27" fmla="*/ 268 h 658"/>
                <a:gd name="T28" fmla="*/ 19 w 658"/>
                <a:gd name="T29" fmla="*/ 329 h 658"/>
                <a:gd name="T30" fmla="*/ 329 w 658"/>
                <a:gd name="T31" fmla="*/ 639 h 658"/>
                <a:gd name="T32" fmla="*/ 555 w 658"/>
                <a:gd name="T33" fmla="*/ 540 h 658"/>
                <a:gd name="T34" fmla="*/ 581 w 658"/>
                <a:gd name="T35" fmla="*/ 540 h 658"/>
                <a:gd name="T36" fmla="*/ 29 w 658"/>
                <a:gd name="T37" fmla="*/ 194 h 658"/>
                <a:gd name="T38" fmla="*/ 116 w 658"/>
                <a:gd name="T39" fmla="*/ 79 h 658"/>
                <a:gd name="T40" fmla="*/ 126 w 658"/>
                <a:gd name="T41" fmla="*/ 95 h 658"/>
                <a:gd name="T42" fmla="*/ 49 w 658"/>
                <a:gd name="T43" fmla="*/ 196 h 658"/>
                <a:gd name="T44" fmla="*/ 29 w 658"/>
                <a:gd name="T45" fmla="*/ 19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8" h="658">
                  <a:moveTo>
                    <a:pt x="329" y="0"/>
                  </a:moveTo>
                  <a:cubicBezTo>
                    <a:pt x="510" y="0"/>
                    <a:pt x="658" y="148"/>
                    <a:pt x="658" y="329"/>
                  </a:cubicBezTo>
                  <a:cubicBezTo>
                    <a:pt x="658" y="368"/>
                    <a:pt x="651" y="405"/>
                    <a:pt x="638" y="440"/>
                  </a:cubicBezTo>
                  <a:cubicBezTo>
                    <a:pt x="620" y="435"/>
                    <a:pt x="620" y="435"/>
                    <a:pt x="620" y="435"/>
                  </a:cubicBezTo>
                  <a:cubicBezTo>
                    <a:pt x="632" y="402"/>
                    <a:pt x="638" y="366"/>
                    <a:pt x="638" y="329"/>
                  </a:cubicBezTo>
                  <a:cubicBezTo>
                    <a:pt x="638" y="159"/>
                    <a:pt x="499" y="20"/>
                    <a:pt x="329" y="20"/>
                  </a:cubicBezTo>
                  <a:cubicBezTo>
                    <a:pt x="293" y="20"/>
                    <a:pt x="259" y="26"/>
                    <a:pt x="227" y="37"/>
                  </a:cubicBezTo>
                  <a:cubicBezTo>
                    <a:pt x="225" y="31"/>
                    <a:pt x="222" y="25"/>
                    <a:pt x="219" y="19"/>
                  </a:cubicBezTo>
                  <a:cubicBezTo>
                    <a:pt x="253" y="7"/>
                    <a:pt x="290" y="0"/>
                    <a:pt x="329" y="0"/>
                  </a:cubicBezTo>
                  <a:close/>
                  <a:moveTo>
                    <a:pt x="581" y="540"/>
                  </a:moveTo>
                  <a:cubicBezTo>
                    <a:pt x="521" y="612"/>
                    <a:pt x="430" y="658"/>
                    <a:pt x="329" y="658"/>
                  </a:cubicBezTo>
                  <a:cubicBezTo>
                    <a:pt x="148" y="658"/>
                    <a:pt x="0" y="510"/>
                    <a:pt x="0" y="329"/>
                  </a:cubicBezTo>
                  <a:cubicBezTo>
                    <a:pt x="0" y="302"/>
                    <a:pt x="3" y="276"/>
                    <a:pt x="9" y="251"/>
                  </a:cubicBezTo>
                  <a:cubicBezTo>
                    <a:pt x="25" y="268"/>
                    <a:pt x="25" y="268"/>
                    <a:pt x="25" y="268"/>
                  </a:cubicBezTo>
                  <a:cubicBezTo>
                    <a:pt x="21" y="288"/>
                    <a:pt x="19" y="308"/>
                    <a:pt x="19" y="329"/>
                  </a:cubicBezTo>
                  <a:cubicBezTo>
                    <a:pt x="19" y="500"/>
                    <a:pt x="158" y="639"/>
                    <a:pt x="329" y="639"/>
                  </a:cubicBezTo>
                  <a:cubicBezTo>
                    <a:pt x="418" y="639"/>
                    <a:pt x="499" y="601"/>
                    <a:pt x="555" y="540"/>
                  </a:cubicBezTo>
                  <a:cubicBezTo>
                    <a:pt x="581" y="540"/>
                    <a:pt x="581" y="540"/>
                    <a:pt x="581" y="540"/>
                  </a:cubicBezTo>
                  <a:close/>
                  <a:moveTo>
                    <a:pt x="29" y="194"/>
                  </a:moveTo>
                  <a:cubicBezTo>
                    <a:pt x="49" y="150"/>
                    <a:pt x="79" y="110"/>
                    <a:pt x="116" y="79"/>
                  </a:cubicBezTo>
                  <a:cubicBezTo>
                    <a:pt x="118" y="85"/>
                    <a:pt x="122" y="90"/>
                    <a:pt x="126" y="95"/>
                  </a:cubicBezTo>
                  <a:cubicBezTo>
                    <a:pt x="94" y="123"/>
                    <a:pt x="68" y="157"/>
                    <a:pt x="49" y="196"/>
                  </a:cubicBezTo>
                  <a:cubicBezTo>
                    <a:pt x="29" y="194"/>
                    <a:pt x="29" y="194"/>
                    <a:pt x="29" y="1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9" name="Freeform 17"/>
            <p:cNvSpPr/>
            <p:nvPr/>
          </p:nvSpPr>
          <p:spPr bwMode="auto">
            <a:xfrm>
              <a:off x="5805488" y="4481513"/>
              <a:ext cx="165100" cy="215900"/>
            </a:xfrm>
            <a:custGeom>
              <a:avLst/>
              <a:gdLst>
                <a:gd name="T0" fmla="*/ 52 w 61"/>
                <a:gd name="T1" fmla="*/ 58 h 79"/>
                <a:gd name="T2" fmla="*/ 51 w 61"/>
                <a:gd name="T3" fmla="*/ 60 h 79"/>
                <a:gd name="T4" fmla="*/ 51 w 61"/>
                <a:gd name="T5" fmla="*/ 62 h 79"/>
                <a:gd name="T6" fmla="*/ 50 w 61"/>
                <a:gd name="T7" fmla="*/ 64 h 79"/>
                <a:gd name="T8" fmla="*/ 49 w 61"/>
                <a:gd name="T9" fmla="*/ 66 h 79"/>
                <a:gd name="T10" fmla="*/ 48 w 61"/>
                <a:gd name="T11" fmla="*/ 67 h 79"/>
                <a:gd name="T12" fmla="*/ 44 w 61"/>
                <a:gd name="T13" fmla="*/ 73 h 79"/>
                <a:gd name="T14" fmla="*/ 39 w 61"/>
                <a:gd name="T15" fmla="*/ 76 h 79"/>
                <a:gd name="T16" fmla="*/ 36 w 61"/>
                <a:gd name="T17" fmla="*/ 77 h 79"/>
                <a:gd name="T18" fmla="*/ 33 w 61"/>
                <a:gd name="T19" fmla="*/ 78 h 79"/>
                <a:gd name="T20" fmla="*/ 29 w 61"/>
                <a:gd name="T21" fmla="*/ 79 h 79"/>
                <a:gd name="T22" fmla="*/ 21 w 61"/>
                <a:gd name="T23" fmla="*/ 78 h 79"/>
                <a:gd name="T24" fmla="*/ 17 w 61"/>
                <a:gd name="T25" fmla="*/ 77 h 79"/>
                <a:gd name="T26" fmla="*/ 11 w 61"/>
                <a:gd name="T27" fmla="*/ 74 h 79"/>
                <a:gd name="T28" fmla="*/ 8 w 61"/>
                <a:gd name="T29" fmla="*/ 72 h 79"/>
                <a:gd name="T30" fmla="*/ 6 w 61"/>
                <a:gd name="T31" fmla="*/ 70 h 79"/>
                <a:gd name="T32" fmla="*/ 4 w 61"/>
                <a:gd name="T33" fmla="*/ 67 h 79"/>
                <a:gd name="T34" fmla="*/ 1 w 61"/>
                <a:gd name="T35" fmla="*/ 62 h 79"/>
                <a:gd name="T36" fmla="*/ 0 w 61"/>
                <a:gd name="T37" fmla="*/ 58 h 79"/>
                <a:gd name="T38" fmla="*/ 0 w 61"/>
                <a:gd name="T39" fmla="*/ 58 h 79"/>
                <a:gd name="T40" fmla="*/ 0 w 61"/>
                <a:gd name="T41" fmla="*/ 54 h 79"/>
                <a:gd name="T42" fmla="*/ 0 w 61"/>
                <a:gd name="T43" fmla="*/ 54 h 79"/>
                <a:gd name="T44" fmla="*/ 0 w 61"/>
                <a:gd name="T45" fmla="*/ 50 h 79"/>
                <a:gd name="T46" fmla="*/ 1 w 61"/>
                <a:gd name="T47" fmla="*/ 48 h 79"/>
                <a:gd name="T48" fmla="*/ 1 w 61"/>
                <a:gd name="T49" fmla="*/ 45 h 79"/>
                <a:gd name="T50" fmla="*/ 1 w 61"/>
                <a:gd name="T51" fmla="*/ 45 h 79"/>
                <a:gd name="T52" fmla="*/ 10 w 61"/>
                <a:gd name="T53" fmla="*/ 1 h 79"/>
                <a:gd name="T54" fmla="*/ 12 w 61"/>
                <a:gd name="T55" fmla="*/ 0 h 79"/>
                <a:gd name="T56" fmla="*/ 23 w 61"/>
                <a:gd name="T57" fmla="*/ 2 h 79"/>
                <a:gd name="T58" fmla="*/ 14 w 61"/>
                <a:gd name="T59" fmla="*/ 49 h 79"/>
                <a:gd name="T60" fmla="*/ 15 w 61"/>
                <a:gd name="T61" fmla="*/ 61 h 79"/>
                <a:gd name="T62" fmla="*/ 18 w 61"/>
                <a:gd name="T63" fmla="*/ 65 h 79"/>
                <a:gd name="T64" fmla="*/ 34 w 61"/>
                <a:gd name="T65" fmla="*/ 65 h 79"/>
                <a:gd name="T66" fmla="*/ 39 w 61"/>
                <a:gd name="T67" fmla="*/ 54 h 79"/>
                <a:gd name="T68" fmla="*/ 48 w 61"/>
                <a:gd name="T69" fmla="*/ 7 h 79"/>
                <a:gd name="T70" fmla="*/ 60 w 61"/>
                <a:gd name="T71" fmla="*/ 9 h 79"/>
                <a:gd name="T72" fmla="*/ 61 w 61"/>
                <a:gd name="T7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79">
                  <a:moveTo>
                    <a:pt x="52" y="55"/>
                  </a:moveTo>
                  <a:cubicBezTo>
                    <a:pt x="52" y="56"/>
                    <a:pt x="52" y="57"/>
                    <a:pt x="52" y="58"/>
                  </a:cubicBezTo>
                  <a:cubicBezTo>
                    <a:pt x="52" y="58"/>
                    <a:pt x="52" y="58"/>
                    <a:pt x="52" y="58"/>
                  </a:cubicBezTo>
                  <a:cubicBezTo>
                    <a:pt x="52" y="58"/>
                    <a:pt x="52" y="59"/>
                    <a:pt x="51" y="60"/>
                  </a:cubicBezTo>
                  <a:cubicBezTo>
                    <a:pt x="51" y="60"/>
                    <a:pt x="51" y="60"/>
                    <a:pt x="51" y="60"/>
                  </a:cubicBezTo>
                  <a:cubicBezTo>
                    <a:pt x="51" y="61"/>
                    <a:pt x="51" y="61"/>
                    <a:pt x="51" y="62"/>
                  </a:cubicBezTo>
                  <a:cubicBezTo>
                    <a:pt x="51" y="62"/>
                    <a:pt x="51" y="62"/>
                    <a:pt x="51" y="62"/>
                  </a:cubicBezTo>
                  <a:cubicBezTo>
                    <a:pt x="51" y="63"/>
                    <a:pt x="50" y="63"/>
                    <a:pt x="50" y="64"/>
                  </a:cubicBezTo>
                  <a:cubicBezTo>
                    <a:pt x="50" y="64"/>
                    <a:pt x="50" y="64"/>
                    <a:pt x="50" y="64"/>
                  </a:cubicBezTo>
                  <a:cubicBezTo>
                    <a:pt x="50" y="64"/>
                    <a:pt x="50" y="65"/>
                    <a:pt x="49" y="66"/>
                  </a:cubicBezTo>
                  <a:cubicBezTo>
                    <a:pt x="49" y="66"/>
                    <a:pt x="49" y="66"/>
                    <a:pt x="49" y="66"/>
                  </a:cubicBezTo>
                  <a:cubicBezTo>
                    <a:pt x="49" y="66"/>
                    <a:pt x="49" y="67"/>
                    <a:pt x="48" y="67"/>
                  </a:cubicBezTo>
                  <a:cubicBezTo>
                    <a:pt x="48" y="68"/>
                    <a:pt x="47" y="70"/>
                    <a:pt x="46" y="71"/>
                  </a:cubicBezTo>
                  <a:cubicBezTo>
                    <a:pt x="45" y="71"/>
                    <a:pt x="45" y="72"/>
                    <a:pt x="44" y="73"/>
                  </a:cubicBezTo>
                  <a:cubicBezTo>
                    <a:pt x="43" y="73"/>
                    <a:pt x="43" y="74"/>
                    <a:pt x="42" y="75"/>
                  </a:cubicBezTo>
                  <a:cubicBezTo>
                    <a:pt x="41" y="75"/>
                    <a:pt x="40" y="76"/>
                    <a:pt x="39" y="76"/>
                  </a:cubicBezTo>
                  <a:cubicBezTo>
                    <a:pt x="39" y="76"/>
                    <a:pt x="39" y="76"/>
                    <a:pt x="39" y="76"/>
                  </a:cubicBezTo>
                  <a:cubicBezTo>
                    <a:pt x="38" y="77"/>
                    <a:pt x="37" y="77"/>
                    <a:pt x="36" y="77"/>
                  </a:cubicBezTo>
                  <a:cubicBezTo>
                    <a:pt x="36" y="77"/>
                    <a:pt x="36" y="77"/>
                    <a:pt x="36" y="77"/>
                  </a:cubicBezTo>
                  <a:cubicBezTo>
                    <a:pt x="35" y="78"/>
                    <a:pt x="34" y="78"/>
                    <a:pt x="33" y="78"/>
                  </a:cubicBezTo>
                  <a:cubicBezTo>
                    <a:pt x="33" y="78"/>
                    <a:pt x="33" y="78"/>
                    <a:pt x="33" y="78"/>
                  </a:cubicBezTo>
                  <a:cubicBezTo>
                    <a:pt x="32" y="78"/>
                    <a:pt x="31" y="79"/>
                    <a:pt x="29" y="79"/>
                  </a:cubicBezTo>
                  <a:cubicBezTo>
                    <a:pt x="28" y="79"/>
                    <a:pt x="27" y="79"/>
                    <a:pt x="26" y="79"/>
                  </a:cubicBezTo>
                  <a:cubicBezTo>
                    <a:pt x="24" y="78"/>
                    <a:pt x="23" y="78"/>
                    <a:pt x="21" y="78"/>
                  </a:cubicBezTo>
                  <a:cubicBezTo>
                    <a:pt x="20" y="78"/>
                    <a:pt x="19" y="77"/>
                    <a:pt x="17" y="77"/>
                  </a:cubicBezTo>
                  <a:cubicBezTo>
                    <a:pt x="17" y="77"/>
                    <a:pt x="17" y="77"/>
                    <a:pt x="17" y="77"/>
                  </a:cubicBezTo>
                  <a:cubicBezTo>
                    <a:pt x="16" y="77"/>
                    <a:pt x="15" y="76"/>
                    <a:pt x="14" y="76"/>
                  </a:cubicBezTo>
                  <a:cubicBezTo>
                    <a:pt x="13" y="75"/>
                    <a:pt x="11" y="74"/>
                    <a:pt x="11" y="74"/>
                  </a:cubicBezTo>
                  <a:cubicBezTo>
                    <a:pt x="11" y="74"/>
                    <a:pt x="11" y="74"/>
                    <a:pt x="11" y="74"/>
                  </a:cubicBezTo>
                  <a:cubicBezTo>
                    <a:pt x="10" y="73"/>
                    <a:pt x="9" y="72"/>
                    <a:pt x="8" y="72"/>
                  </a:cubicBezTo>
                  <a:cubicBezTo>
                    <a:pt x="8" y="72"/>
                    <a:pt x="8" y="72"/>
                    <a:pt x="8" y="72"/>
                  </a:cubicBezTo>
                  <a:cubicBezTo>
                    <a:pt x="7" y="71"/>
                    <a:pt x="6" y="70"/>
                    <a:pt x="6" y="70"/>
                  </a:cubicBezTo>
                  <a:cubicBezTo>
                    <a:pt x="6" y="70"/>
                    <a:pt x="6" y="70"/>
                    <a:pt x="6" y="70"/>
                  </a:cubicBezTo>
                  <a:cubicBezTo>
                    <a:pt x="5" y="69"/>
                    <a:pt x="4" y="68"/>
                    <a:pt x="4" y="67"/>
                  </a:cubicBezTo>
                  <a:cubicBezTo>
                    <a:pt x="3" y="66"/>
                    <a:pt x="3" y="65"/>
                    <a:pt x="2" y="65"/>
                  </a:cubicBezTo>
                  <a:cubicBezTo>
                    <a:pt x="2" y="64"/>
                    <a:pt x="2" y="63"/>
                    <a:pt x="1" y="62"/>
                  </a:cubicBezTo>
                  <a:cubicBezTo>
                    <a:pt x="1" y="61"/>
                    <a:pt x="1" y="59"/>
                    <a:pt x="0" y="58"/>
                  </a:cubicBezTo>
                  <a:cubicBezTo>
                    <a:pt x="0" y="58"/>
                    <a:pt x="0" y="58"/>
                    <a:pt x="0" y="58"/>
                  </a:cubicBezTo>
                  <a:cubicBezTo>
                    <a:pt x="0" y="58"/>
                    <a:pt x="0" y="58"/>
                    <a:pt x="0" y="58"/>
                  </a:cubicBezTo>
                  <a:cubicBezTo>
                    <a:pt x="0" y="58"/>
                    <a:pt x="0" y="58"/>
                    <a:pt x="0" y="58"/>
                  </a:cubicBezTo>
                  <a:cubicBezTo>
                    <a:pt x="0" y="57"/>
                    <a:pt x="0" y="55"/>
                    <a:pt x="0" y="54"/>
                  </a:cubicBezTo>
                  <a:cubicBezTo>
                    <a:pt x="0" y="54"/>
                    <a:pt x="0" y="54"/>
                    <a:pt x="0" y="54"/>
                  </a:cubicBezTo>
                  <a:cubicBezTo>
                    <a:pt x="0" y="54"/>
                    <a:pt x="0" y="54"/>
                    <a:pt x="0" y="54"/>
                  </a:cubicBezTo>
                  <a:cubicBezTo>
                    <a:pt x="0" y="54"/>
                    <a:pt x="0" y="54"/>
                    <a:pt x="0" y="54"/>
                  </a:cubicBezTo>
                  <a:cubicBezTo>
                    <a:pt x="0" y="53"/>
                    <a:pt x="0" y="53"/>
                    <a:pt x="0" y="52"/>
                  </a:cubicBezTo>
                  <a:cubicBezTo>
                    <a:pt x="0" y="51"/>
                    <a:pt x="0" y="51"/>
                    <a:pt x="0" y="50"/>
                  </a:cubicBezTo>
                  <a:cubicBezTo>
                    <a:pt x="0" y="50"/>
                    <a:pt x="0" y="50"/>
                    <a:pt x="0" y="50"/>
                  </a:cubicBezTo>
                  <a:cubicBezTo>
                    <a:pt x="1" y="49"/>
                    <a:pt x="1" y="48"/>
                    <a:pt x="1" y="48"/>
                  </a:cubicBezTo>
                  <a:cubicBezTo>
                    <a:pt x="1" y="48"/>
                    <a:pt x="1" y="48"/>
                    <a:pt x="1" y="48"/>
                  </a:cubicBezTo>
                  <a:cubicBezTo>
                    <a:pt x="1" y="47"/>
                    <a:pt x="1" y="46"/>
                    <a:pt x="1" y="45"/>
                  </a:cubicBezTo>
                  <a:cubicBezTo>
                    <a:pt x="1" y="45"/>
                    <a:pt x="1" y="45"/>
                    <a:pt x="1" y="45"/>
                  </a:cubicBezTo>
                  <a:cubicBezTo>
                    <a:pt x="1" y="45"/>
                    <a:pt x="1" y="45"/>
                    <a:pt x="1" y="45"/>
                  </a:cubicBezTo>
                  <a:cubicBezTo>
                    <a:pt x="1" y="45"/>
                    <a:pt x="1" y="45"/>
                    <a:pt x="1" y="45"/>
                  </a:cubicBezTo>
                  <a:cubicBezTo>
                    <a:pt x="10" y="1"/>
                    <a:pt x="10" y="1"/>
                    <a:pt x="10" y="1"/>
                  </a:cubicBezTo>
                  <a:cubicBezTo>
                    <a:pt x="10" y="0"/>
                    <a:pt x="10" y="0"/>
                    <a:pt x="10" y="0"/>
                  </a:cubicBezTo>
                  <a:cubicBezTo>
                    <a:pt x="12" y="0"/>
                    <a:pt x="12" y="0"/>
                    <a:pt x="12" y="0"/>
                  </a:cubicBezTo>
                  <a:cubicBezTo>
                    <a:pt x="21" y="2"/>
                    <a:pt x="21" y="2"/>
                    <a:pt x="21" y="2"/>
                  </a:cubicBezTo>
                  <a:cubicBezTo>
                    <a:pt x="23" y="2"/>
                    <a:pt x="23" y="2"/>
                    <a:pt x="23" y="2"/>
                  </a:cubicBezTo>
                  <a:cubicBezTo>
                    <a:pt x="23" y="4"/>
                    <a:pt x="23" y="4"/>
                    <a:pt x="23" y="4"/>
                  </a:cubicBezTo>
                  <a:cubicBezTo>
                    <a:pt x="14" y="49"/>
                    <a:pt x="14" y="49"/>
                    <a:pt x="14" y="49"/>
                  </a:cubicBezTo>
                  <a:cubicBezTo>
                    <a:pt x="13" y="51"/>
                    <a:pt x="13" y="54"/>
                    <a:pt x="13" y="56"/>
                  </a:cubicBezTo>
                  <a:cubicBezTo>
                    <a:pt x="14" y="58"/>
                    <a:pt x="14" y="60"/>
                    <a:pt x="15" y="61"/>
                  </a:cubicBezTo>
                  <a:cubicBezTo>
                    <a:pt x="15" y="61"/>
                    <a:pt x="15" y="61"/>
                    <a:pt x="15" y="61"/>
                  </a:cubicBezTo>
                  <a:cubicBezTo>
                    <a:pt x="16" y="63"/>
                    <a:pt x="17" y="64"/>
                    <a:pt x="18" y="65"/>
                  </a:cubicBezTo>
                  <a:cubicBezTo>
                    <a:pt x="20" y="66"/>
                    <a:pt x="21" y="67"/>
                    <a:pt x="23" y="67"/>
                  </a:cubicBezTo>
                  <a:cubicBezTo>
                    <a:pt x="27" y="68"/>
                    <a:pt x="31" y="67"/>
                    <a:pt x="34" y="65"/>
                  </a:cubicBezTo>
                  <a:cubicBezTo>
                    <a:pt x="35" y="64"/>
                    <a:pt x="36" y="62"/>
                    <a:pt x="37" y="61"/>
                  </a:cubicBezTo>
                  <a:cubicBezTo>
                    <a:pt x="38" y="59"/>
                    <a:pt x="39" y="56"/>
                    <a:pt x="39" y="54"/>
                  </a:cubicBezTo>
                  <a:cubicBezTo>
                    <a:pt x="48" y="9"/>
                    <a:pt x="48" y="9"/>
                    <a:pt x="48" y="9"/>
                  </a:cubicBezTo>
                  <a:cubicBezTo>
                    <a:pt x="48" y="7"/>
                    <a:pt x="48" y="7"/>
                    <a:pt x="48" y="7"/>
                  </a:cubicBezTo>
                  <a:cubicBezTo>
                    <a:pt x="50" y="7"/>
                    <a:pt x="50" y="7"/>
                    <a:pt x="50" y="7"/>
                  </a:cubicBezTo>
                  <a:cubicBezTo>
                    <a:pt x="60" y="9"/>
                    <a:pt x="60" y="9"/>
                    <a:pt x="60" y="9"/>
                  </a:cubicBezTo>
                  <a:cubicBezTo>
                    <a:pt x="61" y="10"/>
                    <a:pt x="61" y="10"/>
                    <a:pt x="61" y="10"/>
                  </a:cubicBezTo>
                  <a:cubicBezTo>
                    <a:pt x="61" y="11"/>
                    <a:pt x="61" y="11"/>
                    <a:pt x="61" y="11"/>
                  </a:cubicBezTo>
                  <a:cubicBezTo>
                    <a:pt x="52" y="55"/>
                    <a:pt x="52" y="55"/>
                    <a:pt x="5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0" name="Freeform 18"/>
            <p:cNvSpPr/>
            <p:nvPr/>
          </p:nvSpPr>
          <p:spPr bwMode="auto">
            <a:xfrm>
              <a:off x="6019800" y="4511675"/>
              <a:ext cx="149225" cy="201613"/>
            </a:xfrm>
            <a:custGeom>
              <a:avLst/>
              <a:gdLst>
                <a:gd name="T0" fmla="*/ 0 w 94"/>
                <a:gd name="T1" fmla="*/ 0 h 127"/>
                <a:gd name="T2" fmla="*/ 3 w 94"/>
                <a:gd name="T3" fmla="*/ 0 h 127"/>
                <a:gd name="T4" fmla="*/ 24 w 94"/>
                <a:gd name="T5" fmla="*/ 0 h 127"/>
                <a:gd name="T6" fmla="*/ 26 w 94"/>
                <a:gd name="T7" fmla="*/ 0 h 127"/>
                <a:gd name="T8" fmla="*/ 26 w 94"/>
                <a:gd name="T9" fmla="*/ 2 h 127"/>
                <a:gd name="T10" fmla="*/ 72 w 94"/>
                <a:gd name="T11" fmla="*/ 91 h 127"/>
                <a:gd name="T12" fmla="*/ 72 w 94"/>
                <a:gd name="T13" fmla="*/ 2 h 127"/>
                <a:gd name="T14" fmla="*/ 72 w 94"/>
                <a:gd name="T15" fmla="*/ 0 h 127"/>
                <a:gd name="T16" fmla="*/ 74 w 94"/>
                <a:gd name="T17" fmla="*/ 0 h 127"/>
                <a:gd name="T18" fmla="*/ 91 w 94"/>
                <a:gd name="T19" fmla="*/ 0 h 127"/>
                <a:gd name="T20" fmla="*/ 93 w 94"/>
                <a:gd name="T21" fmla="*/ 0 h 127"/>
                <a:gd name="T22" fmla="*/ 93 w 94"/>
                <a:gd name="T23" fmla="*/ 2 h 127"/>
                <a:gd name="T24" fmla="*/ 94 w 94"/>
                <a:gd name="T25" fmla="*/ 124 h 127"/>
                <a:gd name="T26" fmla="*/ 94 w 94"/>
                <a:gd name="T27" fmla="*/ 127 h 127"/>
                <a:gd name="T28" fmla="*/ 91 w 94"/>
                <a:gd name="T29" fmla="*/ 127 h 127"/>
                <a:gd name="T30" fmla="*/ 70 w 94"/>
                <a:gd name="T31" fmla="*/ 127 h 127"/>
                <a:gd name="T32" fmla="*/ 69 w 94"/>
                <a:gd name="T33" fmla="*/ 127 h 127"/>
                <a:gd name="T34" fmla="*/ 67 w 94"/>
                <a:gd name="T35" fmla="*/ 125 h 127"/>
                <a:gd name="T36" fmla="*/ 22 w 94"/>
                <a:gd name="T37" fmla="*/ 36 h 127"/>
                <a:gd name="T38" fmla="*/ 22 w 94"/>
                <a:gd name="T39" fmla="*/ 124 h 127"/>
                <a:gd name="T40" fmla="*/ 22 w 94"/>
                <a:gd name="T41" fmla="*/ 127 h 127"/>
                <a:gd name="T42" fmla="*/ 19 w 94"/>
                <a:gd name="T43" fmla="*/ 127 h 127"/>
                <a:gd name="T44" fmla="*/ 3 w 94"/>
                <a:gd name="T45" fmla="*/ 127 h 127"/>
                <a:gd name="T46" fmla="*/ 0 w 94"/>
                <a:gd name="T47" fmla="*/ 127 h 127"/>
                <a:gd name="T48" fmla="*/ 0 w 94"/>
                <a:gd name="T49" fmla="*/ 124 h 127"/>
                <a:gd name="T50" fmla="*/ 0 w 94"/>
                <a:gd name="T51" fmla="*/ 3 h 127"/>
                <a:gd name="T52" fmla="*/ 0 w 94"/>
                <a:gd name="T53" fmla="*/ 0 h 127"/>
                <a:gd name="T54" fmla="*/ 0 w 94"/>
                <a:gd name="T5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27">
                  <a:moveTo>
                    <a:pt x="0" y="0"/>
                  </a:moveTo>
                  <a:lnTo>
                    <a:pt x="3" y="0"/>
                  </a:lnTo>
                  <a:lnTo>
                    <a:pt x="24" y="0"/>
                  </a:lnTo>
                  <a:lnTo>
                    <a:pt x="26" y="0"/>
                  </a:lnTo>
                  <a:lnTo>
                    <a:pt x="26" y="2"/>
                  </a:lnTo>
                  <a:lnTo>
                    <a:pt x="72" y="91"/>
                  </a:lnTo>
                  <a:lnTo>
                    <a:pt x="72" y="2"/>
                  </a:lnTo>
                  <a:lnTo>
                    <a:pt x="72" y="0"/>
                  </a:lnTo>
                  <a:lnTo>
                    <a:pt x="74" y="0"/>
                  </a:lnTo>
                  <a:lnTo>
                    <a:pt x="91" y="0"/>
                  </a:lnTo>
                  <a:lnTo>
                    <a:pt x="93" y="0"/>
                  </a:lnTo>
                  <a:lnTo>
                    <a:pt x="93" y="2"/>
                  </a:lnTo>
                  <a:lnTo>
                    <a:pt x="94" y="124"/>
                  </a:lnTo>
                  <a:lnTo>
                    <a:pt x="94" y="127"/>
                  </a:lnTo>
                  <a:lnTo>
                    <a:pt x="91" y="127"/>
                  </a:lnTo>
                  <a:lnTo>
                    <a:pt x="70" y="127"/>
                  </a:lnTo>
                  <a:lnTo>
                    <a:pt x="69" y="127"/>
                  </a:lnTo>
                  <a:lnTo>
                    <a:pt x="67" y="125"/>
                  </a:lnTo>
                  <a:lnTo>
                    <a:pt x="22" y="36"/>
                  </a:lnTo>
                  <a:lnTo>
                    <a:pt x="22" y="124"/>
                  </a:lnTo>
                  <a:lnTo>
                    <a:pt x="22" y="127"/>
                  </a:lnTo>
                  <a:lnTo>
                    <a:pt x="19" y="127"/>
                  </a:lnTo>
                  <a:lnTo>
                    <a:pt x="3" y="127"/>
                  </a:lnTo>
                  <a:lnTo>
                    <a:pt x="0" y="127"/>
                  </a:lnTo>
                  <a:lnTo>
                    <a:pt x="0" y="124"/>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1" name="Freeform 19"/>
            <p:cNvSpPr/>
            <p:nvPr/>
          </p:nvSpPr>
          <p:spPr bwMode="auto">
            <a:xfrm>
              <a:off x="6218238" y="4500563"/>
              <a:ext cx="60325" cy="204788"/>
            </a:xfrm>
            <a:custGeom>
              <a:avLst/>
              <a:gdLst>
                <a:gd name="T0" fmla="*/ 0 w 38"/>
                <a:gd name="T1" fmla="*/ 2 h 129"/>
                <a:gd name="T2" fmla="*/ 2 w 38"/>
                <a:gd name="T3" fmla="*/ 2 h 129"/>
                <a:gd name="T4" fmla="*/ 19 w 38"/>
                <a:gd name="T5" fmla="*/ 0 h 129"/>
                <a:gd name="T6" fmla="*/ 22 w 38"/>
                <a:gd name="T7" fmla="*/ 0 h 129"/>
                <a:gd name="T8" fmla="*/ 22 w 38"/>
                <a:gd name="T9" fmla="*/ 2 h 129"/>
                <a:gd name="T10" fmla="*/ 38 w 38"/>
                <a:gd name="T11" fmla="*/ 122 h 129"/>
                <a:gd name="T12" fmla="*/ 38 w 38"/>
                <a:gd name="T13" fmla="*/ 125 h 129"/>
                <a:gd name="T14" fmla="*/ 34 w 38"/>
                <a:gd name="T15" fmla="*/ 125 h 129"/>
                <a:gd name="T16" fmla="*/ 19 w 38"/>
                <a:gd name="T17" fmla="*/ 129 h 129"/>
                <a:gd name="T18" fmla="*/ 16 w 38"/>
                <a:gd name="T19" fmla="*/ 129 h 129"/>
                <a:gd name="T20" fmla="*/ 16 w 38"/>
                <a:gd name="T21" fmla="*/ 125 h 129"/>
                <a:gd name="T22" fmla="*/ 0 w 38"/>
                <a:gd name="T23" fmla="*/ 5 h 129"/>
                <a:gd name="T24" fmla="*/ 0 w 38"/>
                <a:gd name="T25" fmla="*/ 2 h 129"/>
                <a:gd name="T26" fmla="*/ 0 w 38"/>
                <a:gd name="T2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29">
                  <a:moveTo>
                    <a:pt x="0" y="2"/>
                  </a:moveTo>
                  <a:lnTo>
                    <a:pt x="2" y="2"/>
                  </a:lnTo>
                  <a:lnTo>
                    <a:pt x="19" y="0"/>
                  </a:lnTo>
                  <a:lnTo>
                    <a:pt x="22" y="0"/>
                  </a:lnTo>
                  <a:lnTo>
                    <a:pt x="22" y="2"/>
                  </a:lnTo>
                  <a:lnTo>
                    <a:pt x="38" y="122"/>
                  </a:lnTo>
                  <a:lnTo>
                    <a:pt x="38" y="125"/>
                  </a:lnTo>
                  <a:lnTo>
                    <a:pt x="34" y="125"/>
                  </a:lnTo>
                  <a:lnTo>
                    <a:pt x="19" y="129"/>
                  </a:lnTo>
                  <a:lnTo>
                    <a:pt x="16" y="129"/>
                  </a:lnTo>
                  <a:lnTo>
                    <a:pt x="16" y="125"/>
                  </a:lnTo>
                  <a:lnTo>
                    <a:pt x="0"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2" name="Freeform 20"/>
            <p:cNvSpPr/>
            <p:nvPr/>
          </p:nvSpPr>
          <p:spPr bwMode="auto">
            <a:xfrm>
              <a:off x="6294438" y="4451350"/>
              <a:ext cx="163513" cy="220663"/>
            </a:xfrm>
            <a:custGeom>
              <a:avLst/>
              <a:gdLst>
                <a:gd name="T0" fmla="*/ 0 w 103"/>
                <a:gd name="T1" fmla="*/ 29 h 139"/>
                <a:gd name="T2" fmla="*/ 4 w 103"/>
                <a:gd name="T3" fmla="*/ 28 h 139"/>
                <a:gd name="T4" fmla="*/ 22 w 103"/>
                <a:gd name="T5" fmla="*/ 22 h 139"/>
                <a:gd name="T6" fmla="*/ 24 w 103"/>
                <a:gd name="T7" fmla="*/ 22 h 139"/>
                <a:gd name="T8" fmla="*/ 26 w 103"/>
                <a:gd name="T9" fmla="*/ 24 h 139"/>
                <a:gd name="T10" fmla="*/ 77 w 103"/>
                <a:gd name="T11" fmla="*/ 103 h 139"/>
                <a:gd name="T12" fmla="*/ 81 w 103"/>
                <a:gd name="T13" fmla="*/ 7 h 139"/>
                <a:gd name="T14" fmla="*/ 81 w 103"/>
                <a:gd name="T15" fmla="*/ 5 h 139"/>
                <a:gd name="T16" fmla="*/ 84 w 103"/>
                <a:gd name="T17" fmla="*/ 5 h 139"/>
                <a:gd name="T18" fmla="*/ 100 w 103"/>
                <a:gd name="T19" fmla="*/ 0 h 139"/>
                <a:gd name="T20" fmla="*/ 103 w 103"/>
                <a:gd name="T21" fmla="*/ 0 h 139"/>
                <a:gd name="T22" fmla="*/ 103 w 103"/>
                <a:gd name="T23" fmla="*/ 4 h 139"/>
                <a:gd name="T24" fmla="*/ 96 w 103"/>
                <a:gd name="T25" fmla="*/ 132 h 139"/>
                <a:gd name="T26" fmla="*/ 96 w 103"/>
                <a:gd name="T27" fmla="*/ 134 h 139"/>
                <a:gd name="T28" fmla="*/ 94 w 103"/>
                <a:gd name="T29" fmla="*/ 134 h 139"/>
                <a:gd name="T30" fmla="*/ 77 w 103"/>
                <a:gd name="T31" fmla="*/ 139 h 139"/>
                <a:gd name="T32" fmla="*/ 76 w 103"/>
                <a:gd name="T33" fmla="*/ 139 h 139"/>
                <a:gd name="T34" fmla="*/ 74 w 103"/>
                <a:gd name="T35" fmla="*/ 138 h 139"/>
                <a:gd name="T36" fmla="*/ 2 w 103"/>
                <a:gd name="T37" fmla="*/ 31 h 139"/>
                <a:gd name="T38" fmla="*/ 0 w 103"/>
                <a:gd name="T39" fmla="*/ 29 h 139"/>
                <a:gd name="T40" fmla="*/ 0 w 103"/>
                <a:gd name="T41" fmla="*/ 2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39">
                  <a:moveTo>
                    <a:pt x="0" y="29"/>
                  </a:moveTo>
                  <a:lnTo>
                    <a:pt x="4" y="28"/>
                  </a:lnTo>
                  <a:lnTo>
                    <a:pt x="22" y="22"/>
                  </a:lnTo>
                  <a:lnTo>
                    <a:pt x="24" y="22"/>
                  </a:lnTo>
                  <a:lnTo>
                    <a:pt x="26" y="24"/>
                  </a:lnTo>
                  <a:lnTo>
                    <a:pt x="77" y="103"/>
                  </a:lnTo>
                  <a:lnTo>
                    <a:pt x="81" y="7"/>
                  </a:lnTo>
                  <a:lnTo>
                    <a:pt x="81" y="5"/>
                  </a:lnTo>
                  <a:lnTo>
                    <a:pt x="84" y="5"/>
                  </a:lnTo>
                  <a:lnTo>
                    <a:pt x="100" y="0"/>
                  </a:lnTo>
                  <a:lnTo>
                    <a:pt x="103" y="0"/>
                  </a:lnTo>
                  <a:lnTo>
                    <a:pt x="103" y="4"/>
                  </a:lnTo>
                  <a:lnTo>
                    <a:pt x="96" y="132"/>
                  </a:lnTo>
                  <a:lnTo>
                    <a:pt x="96" y="134"/>
                  </a:lnTo>
                  <a:lnTo>
                    <a:pt x="94" y="134"/>
                  </a:lnTo>
                  <a:lnTo>
                    <a:pt x="77" y="139"/>
                  </a:lnTo>
                  <a:lnTo>
                    <a:pt x="76" y="139"/>
                  </a:lnTo>
                  <a:lnTo>
                    <a:pt x="74" y="138"/>
                  </a:lnTo>
                  <a:lnTo>
                    <a:pt x="2"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3" name="Freeform 21"/>
            <p:cNvSpPr/>
            <p:nvPr/>
          </p:nvSpPr>
          <p:spPr bwMode="auto">
            <a:xfrm>
              <a:off x="6500813" y="4386263"/>
              <a:ext cx="185738" cy="228600"/>
            </a:xfrm>
            <a:custGeom>
              <a:avLst/>
              <a:gdLst>
                <a:gd name="T0" fmla="*/ 0 w 117"/>
                <a:gd name="T1" fmla="*/ 29 h 144"/>
                <a:gd name="T2" fmla="*/ 2 w 117"/>
                <a:gd name="T3" fmla="*/ 27 h 144"/>
                <a:gd name="T4" fmla="*/ 59 w 117"/>
                <a:gd name="T5" fmla="*/ 2 h 144"/>
                <a:gd name="T6" fmla="*/ 60 w 117"/>
                <a:gd name="T7" fmla="*/ 0 h 144"/>
                <a:gd name="T8" fmla="*/ 62 w 117"/>
                <a:gd name="T9" fmla="*/ 2 h 144"/>
                <a:gd name="T10" fmla="*/ 67 w 117"/>
                <a:gd name="T11" fmla="*/ 14 h 144"/>
                <a:gd name="T12" fmla="*/ 69 w 117"/>
                <a:gd name="T13" fmla="*/ 17 h 144"/>
                <a:gd name="T14" fmla="*/ 67 w 117"/>
                <a:gd name="T15" fmla="*/ 19 h 144"/>
                <a:gd name="T16" fmla="*/ 28 w 117"/>
                <a:gd name="T17" fmla="*/ 36 h 144"/>
                <a:gd name="T18" fmla="*/ 42 w 117"/>
                <a:gd name="T19" fmla="*/ 65 h 144"/>
                <a:gd name="T20" fmla="*/ 79 w 117"/>
                <a:gd name="T21" fmla="*/ 48 h 144"/>
                <a:gd name="T22" fmla="*/ 81 w 117"/>
                <a:gd name="T23" fmla="*/ 48 h 144"/>
                <a:gd name="T24" fmla="*/ 83 w 117"/>
                <a:gd name="T25" fmla="*/ 50 h 144"/>
                <a:gd name="T26" fmla="*/ 88 w 117"/>
                <a:gd name="T27" fmla="*/ 62 h 144"/>
                <a:gd name="T28" fmla="*/ 90 w 117"/>
                <a:gd name="T29" fmla="*/ 65 h 144"/>
                <a:gd name="T30" fmla="*/ 86 w 117"/>
                <a:gd name="T31" fmla="*/ 67 h 144"/>
                <a:gd name="T32" fmla="*/ 50 w 117"/>
                <a:gd name="T33" fmla="*/ 82 h 144"/>
                <a:gd name="T34" fmla="*/ 66 w 117"/>
                <a:gd name="T35" fmla="*/ 117 h 144"/>
                <a:gd name="T36" fmla="*/ 107 w 117"/>
                <a:gd name="T37" fmla="*/ 98 h 144"/>
                <a:gd name="T38" fmla="*/ 108 w 117"/>
                <a:gd name="T39" fmla="*/ 96 h 144"/>
                <a:gd name="T40" fmla="*/ 110 w 117"/>
                <a:gd name="T41" fmla="*/ 100 h 144"/>
                <a:gd name="T42" fmla="*/ 115 w 117"/>
                <a:gd name="T43" fmla="*/ 112 h 144"/>
                <a:gd name="T44" fmla="*/ 117 w 117"/>
                <a:gd name="T45" fmla="*/ 113 h 144"/>
                <a:gd name="T46" fmla="*/ 114 w 117"/>
                <a:gd name="T47" fmla="*/ 115 h 144"/>
                <a:gd name="T48" fmla="*/ 55 w 117"/>
                <a:gd name="T49" fmla="*/ 142 h 144"/>
                <a:gd name="T50" fmla="*/ 54 w 117"/>
                <a:gd name="T51" fmla="*/ 144 h 144"/>
                <a:gd name="T52" fmla="*/ 52 w 117"/>
                <a:gd name="T53" fmla="*/ 141 h 144"/>
                <a:gd name="T54" fmla="*/ 0 w 117"/>
                <a:gd name="T55" fmla="*/ 31 h 144"/>
                <a:gd name="T56" fmla="*/ 0 w 117"/>
                <a:gd name="T57" fmla="*/ 29 h 144"/>
                <a:gd name="T58" fmla="*/ 0 w 117"/>
                <a:gd name="T59"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44">
                  <a:moveTo>
                    <a:pt x="0" y="29"/>
                  </a:moveTo>
                  <a:lnTo>
                    <a:pt x="2" y="27"/>
                  </a:lnTo>
                  <a:lnTo>
                    <a:pt x="59" y="2"/>
                  </a:lnTo>
                  <a:lnTo>
                    <a:pt x="60" y="0"/>
                  </a:lnTo>
                  <a:lnTo>
                    <a:pt x="62" y="2"/>
                  </a:lnTo>
                  <a:lnTo>
                    <a:pt x="67" y="14"/>
                  </a:lnTo>
                  <a:lnTo>
                    <a:pt x="69" y="17"/>
                  </a:lnTo>
                  <a:lnTo>
                    <a:pt x="67" y="19"/>
                  </a:lnTo>
                  <a:lnTo>
                    <a:pt x="28" y="36"/>
                  </a:lnTo>
                  <a:lnTo>
                    <a:pt x="42" y="65"/>
                  </a:lnTo>
                  <a:lnTo>
                    <a:pt x="79" y="48"/>
                  </a:lnTo>
                  <a:lnTo>
                    <a:pt x="81" y="48"/>
                  </a:lnTo>
                  <a:lnTo>
                    <a:pt x="83" y="50"/>
                  </a:lnTo>
                  <a:lnTo>
                    <a:pt x="88" y="62"/>
                  </a:lnTo>
                  <a:lnTo>
                    <a:pt x="90" y="65"/>
                  </a:lnTo>
                  <a:lnTo>
                    <a:pt x="86" y="67"/>
                  </a:lnTo>
                  <a:lnTo>
                    <a:pt x="50" y="82"/>
                  </a:lnTo>
                  <a:lnTo>
                    <a:pt x="66" y="117"/>
                  </a:lnTo>
                  <a:lnTo>
                    <a:pt x="107" y="98"/>
                  </a:lnTo>
                  <a:lnTo>
                    <a:pt x="108" y="96"/>
                  </a:lnTo>
                  <a:lnTo>
                    <a:pt x="110" y="100"/>
                  </a:lnTo>
                  <a:lnTo>
                    <a:pt x="115" y="112"/>
                  </a:lnTo>
                  <a:lnTo>
                    <a:pt x="117" y="113"/>
                  </a:lnTo>
                  <a:lnTo>
                    <a:pt x="114" y="115"/>
                  </a:lnTo>
                  <a:lnTo>
                    <a:pt x="55" y="142"/>
                  </a:lnTo>
                  <a:lnTo>
                    <a:pt x="54" y="144"/>
                  </a:lnTo>
                  <a:lnTo>
                    <a:pt x="52" y="141"/>
                  </a:lnTo>
                  <a:lnTo>
                    <a:pt x="0"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4" name="Freeform 22"/>
            <p:cNvSpPr>
              <a:spLocks noEditPoints="1"/>
            </p:cNvSpPr>
            <p:nvPr/>
          </p:nvSpPr>
          <p:spPr bwMode="auto">
            <a:xfrm>
              <a:off x="6643688" y="4313238"/>
              <a:ext cx="228600" cy="214313"/>
            </a:xfrm>
            <a:custGeom>
              <a:avLst/>
              <a:gdLst>
                <a:gd name="T0" fmla="*/ 2 w 84"/>
                <a:gd name="T1" fmla="*/ 17 h 79"/>
                <a:gd name="T2" fmla="*/ 23 w 84"/>
                <a:gd name="T3" fmla="*/ 3 h 79"/>
                <a:gd name="T4" fmla="*/ 27 w 84"/>
                <a:gd name="T5" fmla="*/ 1 h 79"/>
                <a:gd name="T6" fmla="*/ 35 w 84"/>
                <a:gd name="T7" fmla="*/ 0 h 79"/>
                <a:gd name="T8" fmla="*/ 40 w 84"/>
                <a:gd name="T9" fmla="*/ 1 h 79"/>
                <a:gd name="T10" fmla="*/ 46 w 84"/>
                <a:gd name="T11" fmla="*/ 6 h 79"/>
                <a:gd name="T12" fmla="*/ 49 w 84"/>
                <a:gd name="T13" fmla="*/ 9 h 79"/>
                <a:gd name="T14" fmla="*/ 52 w 84"/>
                <a:gd name="T15" fmla="*/ 14 h 79"/>
                <a:gd name="T16" fmla="*/ 53 w 84"/>
                <a:gd name="T17" fmla="*/ 20 h 79"/>
                <a:gd name="T18" fmla="*/ 51 w 84"/>
                <a:gd name="T19" fmla="*/ 27 h 79"/>
                <a:gd name="T20" fmla="*/ 49 w 84"/>
                <a:gd name="T21" fmla="*/ 30 h 79"/>
                <a:gd name="T22" fmla="*/ 54 w 84"/>
                <a:gd name="T23" fmla="*/ 30 h 79"/>
                <a:gd name="T24" fmla="*/ 57 w 84"/>
                <a:gd name="T25" fmla="*/ 32 h 79"/>
                <a:gd name="T26" fmla="*/ 84 w 84"/>
                <a:gd name="T27" fmla="*/ 50 h 79"/>
                <a:gd name="T28" fmla="*/ 73 w 84"/>
                <a:gd name="T29" fmla="*/ 58 h 79"/>
                <a:gd name="T30" fmla="*/ 71 w 84"/>
                <a:gd name="T31" fmla="*/ 58 h 79"/>
                <a:gd name="T32" fmla="*/ 50 w 84"/>
                <a:gd name="T33" fmla="*/ 43 h 79"/>
                <a:gd name="T34" fmla="*/ 47 w 84"/>
                <a:gd name="T35" fmla="*/ 42 h 79"/>
                <a:gd name="T36" fmla="*/ 41 w 84"/>
                <a:gd name="T37" fmla="*/ 42 h 79"/>
                <a:gd name="T38" fmla="*/ 35 w 84"/>
                <a:gd name="T39" fmla="*/ 45 h 79"/>
                <a:gd name="T40" fmla="*/ 53 w 84"/>
                <a:gd name="T41" fmla="*/ 72 h 79"/>
                <a:gd name="T42" fmla="*/ 44 w 84"/>
                <a:gd name="T43" fmla="*/ 78 h 79"/>
                <a:gd name="T44" fmla="*/ 42 w 84"/>
                <a:gd name="T45" fmla="*/ 78 h 79"/>
                <a:gd name="T46" fmla="*/ 0 w 84"/>
                <a:gd name="T47" fmla="*/ 18 h 79"/>
                <a:gd name="T48" fmla="*/ 34 w 84"/>
                <a:gd name="T49" fmla="*/ 33 h 79"/>
                <a:gd name="T50" fmla="*/ 38 w 84"/>
                <a:gd name="T51" fmla="*/ 29 h 79"/>
                <a:gd name="T52" fmla="*/ 40 w 84"/>
                <a:gd name="T53" fmla="*/ 27 h 79"/>
                <a:gd name="T54" fmla="*/ 40 w 84"/>
                <a:gd name="T55" fmla="*/ 23 h 79"/>
                <a:gd name="T56" fmla="*/ 40 w 84"/>
                <a:gd name="T57" fmla="*/ 21 h 79"/>
                <a:gd name="T58" fmla="*/ 39 w 84"/>
                <a:gd name="T59" fmla="*/ 19 h 79"/>
                <a:gd name="T60" fmla="*/ 38 w 84"/>
                <a:gd name="T61" fmla="*/ 17 h 79"/>
                <a:gd name="T62" fmla="*/ 35 w 84"/>
                <a:gd name="T63" fmla="*/ 14 h 79"/>
                <a:gd name="T64" fmla="*/ 31 w 84"/>
                <a:gd name="T65" fmla="*/ 13 h 79"/>
                <a:gd name="T66" fmla="*/ 22 w 84"/>
                <a:gd name="T67" fmla="*/ 16 h 79"/>
                <a:gd name="T68" fmla="*/ 29 w 84"/>
                <a:gd name="T6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79">
                  <a:moveTo>
                    <a:pt x="0" y="18"/>
                  </a:moveTo>
                  <a:cubicBezTo>
                    <a:pt x="2" y="17"/>
                    <a:pt x="2" y="17"/>
                    <a:pt x="2" y="17"/>
                  </a:cubicBezTo>
                  <a:cubicBezTo>
                    <a:pt x="18" y="6"/>
                    <a:pt x="18" y="6"/>
                    <a:pt x="18" y="6"/>
                  </a:cubicBezTo>
                  <a:cubicBezTo>
                    <a:pt x="20" y="5"/>
                    <a:pt x="21" y="4"/>
                    <a:pt x="23" y="3"/>
                  </a:cubicBezTo>
                  <a:cubicBezTo>
                    <a:pt x="25" y="2"/>
                    <a:pt x="26" y="2"/>
                    <a:pt x="27" y="1"/>
                  </a:cubicBezTo>
                  <a:cubicBezTo>
                    <a:pt x="27" y="1"/>
                    <a:pt x="27" y="1"/>
                    <a:pt x="27" y="1"/>
                  </a:cubicBezTo>
                  <a:cubicBezTo>
                    <a:pt x="29" y="1"/>
                    <a:pt x="30" y="0"/>
                    <a:pt x="31" y="0"/>
                  </a:cubicBezTo>
                  <a:cubicBezTo>
                    <a:pt x="33" y="0"/>
                    <a:pt x="34" y="0"/>
                    <a:pt x="35" y="0"/>
                  </a:cubicBezTo>
                  <a:cubicBezTo>
                    <a:pt x="37" y="1"/>
                    <a:pt x="38" y="1"/>
                    <a:pt x="40" y="1"/>
                  </a:cubicBezTo>
                  <a:cubicBezTo>
                    <a:pt x="40" y="1"/>
                    <a:pt x="40" y="1"/>
                    <a:pt x="40" y="1"/>
                  </a:cubicBezTo>
                  <a:cubicBezTo>
                    <a:pt x="41" y="2"/>
                    <a:pt x="42" y="2"/>
                    <a:pt x="43" y="3"/>
                  </a:cubicBezTo>
                  <a:cubicBezTo>
                    <a:pt x="44" y="4"/>
                    <a:pt x="45" y="5"/>
                    <a:pt x="46" y="6"/>
                  </a:cubicBezTo>
                  <a:cubicBezTo>
                    <a:pt x="46" y="6"/>
                    <a:pt x="46" y="6"/>
                    <a:pt x="46" y="6"/>
                  </a:cubicBezTo>
                  <a:cubicBezTo>
                    <a:pt x="47" y="7"/>
                    <a:pt x="48" y="8"/>
                    <a:pt x="49" y="9"/>
                  </a:cubicBezTo>
                  <a:cubicBezTo>
                    <a:pt x="50" y="10"/>
                    <a:pt x="50" y="11"/>
                    <a:pt x="51" y="11"/>
                  </a:cubicBezTo>
                  <a:cubicBezTo>
                    <a:pt x="51" y="12"/>
                    <a:pt x="51" y="13"/>
                    <a:pt x="52" y="14"/>
                  </a:cubicBezTo>
                  <a:cubicBezTo>
                    <a:pt x="52" y="16"/>
                    <a:pt x="53" y="18"/>
                    <a:pt x="53" y="20"/>
                  </a:cubicBezTo>
                  <a:cubicBezTo>
                    <a:pt x="53" y="20"/>
                    <a:pt x="53" y="20"/>
                    <a:pt x="53" y="20"/>
                  </a:cubicBezTo>
                  <a:cubicBezTo>
                    <a:pt x="52" y="21"/>
                    <a:pt x="52" y="23"/>
                    <a:pt x="52" y="24"/>
                  </a:cubicBezTo>
                  <a:cubicBezTo>
                    <a:pt x="52" y="25"/>
                    <a:pt x="51" y="26"/>
                    <a:pt x="51" y="27"/>
                  </a:cubicBezTo>
                  <a:cubicBezTo>
                    <a:pt x="51" y="27"/>
                    <a:pt x="51" y="27"/>
                    <a:pt x="51" y="27"/>
                  </a:cubicBezTo>
                  <a:cubicBezTo>
                    <a:pt x="50" y="28"/>
                    <a:pt x="50" y="29"/>
                    <a:pt x="49" y="30"/>
                  </a:cubicBezTo>
                  <a:cubicBezTo>
                    <a:pt x="50" y="30"/>
                    <a:pt x="50" y="30"/>
                    <a:pt x="51" y="30"/>
                  </a:cubicBezTo>
                  <a:cubicBezTo>
                    <a:pt x="52" y="30"/>
                    <a:pt x="53" y="30"/>
                    <a:pt x="54" y="30"/>
                  </a:cubicBezTo>
                  <a:cubicBezTo>
                    <a:pt x="55" y="31"/>
                    <a:pt x="56" y="31"/>
                    <a:pt x="57" y="32"/>
                  </a:cubicBezTo>
                  <a:cubicBezTo>
                    <a:pt x="57" y="32"/>
                    <a:pt x="57" y="32"/>
                    <a:pt x="57" y="32"/>
                  </a:cubicBezTo>
                  <a:cubicBezTo>
                    <a:pt x="82" y="49"/>
                    <a:pt x="82" y="49"/>
                    <a:pt x="82" y="49"/>
                  </a:cubicBezTo>
                  <a:cubicBezTo>
                    <a:pt x="84" y="50"/>
                    <a:pt x="84" y="50"/>
                    <a:pt x="84" y="50"/>
                  </a:cubicBezTo>
                  <a:cubicBezTo>
                    <a:pt x="82" y="52"/>
                    <a:pt x="82" y="52"/>
                    <a:pt x="82" y="52"/>
                  </a:cubicBezTo>
                  <a:cubicBezTo>
                    <a:pt x="73" y="58"/>
                    <a:pt x="73" y="58"/>
                    <a:pt x="73" y="58"/>
                  </a:cubicBezTo>
                  <a:cubicBezTo>
                    <a:pt x="72" y="58"/>
                    <a:pt x="72" y="58"/>
                    <a:pt x="72" y="58"/>
                  </a:cubicBezTo>
                  <a:cubicBezTo>
                    <a:pt x="71" y="58"/>
                    <a:pt x="71" y="58"/>
                    <a:pt x="71" y="58"/>
                  </a:cubicBezTo>
                  <a:cubicBezTo>
                    <a:pt x="50" y="43"/>
                    <a:pt x="50" y="43"/>
                    <a:pt x="50" y="43"/>
                  </a:cubicBezTo>
                  <a:cubicBezTo>
                    <a:pt x="50" y="43"/>
                    <a:pt x="50" y="43"/>
                    <a:pt x="50" y="43"/>
                  </a:cubicBezTo>
                  <a:cubicBezTo>
                    <a:pt x="49" y="43"/>
                    <a:pt x="48" y="42"/>
                    <a:pt x="47" y="42"/>
                  </a:cubicBezTo>
                  <a:cubicBezTo>
                    <a:pt x="47" y="42"/>
                    <a:pt x="47" y="42"/>
                    <a:pt x="47" y="42"/>
                  </a:cubicBezTo>
                  <a:cubicBezTo>
                    <a:pt x="46" y="41"/>
                    <a:pt x="45" y="41"/>
                    <a:pt x="44" y="41"/>
                  </a:cubicBezTo>
                  <a:cubicBezTo>
                    <a:pt x="43" y="41"/>
                    <a:pt x="42" y="41"/>
                    <a:pt x="41" y="42"/>
                  </a:cubicBezTo>
                  <a:cubicBezTo>
                    <a:pt x="40" y="42"/>
                    <a:pt x="39" y="43"/>
                    <a:pt x="37" y="44"/>
                  </a:cubicBezTo>
                  <a:cubicBezTo>
                    <a:pt x="35" y="45"/>
                    <a:pt x="35" y="45"/>
                    <a:pt x="35" y="45"/>
                  </a:cubicBezTo>
                  <a:cubicBezTo>
                    <a:pt x="52" y="70"/>
                    <a:pt x="52" y="70"/>
                    <a:pt x="52" y="70"/>
                  </a:cubicBezTo>
                  <a:cubicBezTo>
                    <a:pt x="53" y="72"/>
                    <a:pt x="53" y="72"/>
                    <a:pt x="53" y="72"/>
                  </a:cubicBezTo>
                  <a:cubicBezTo>
                    <a:pt x="52" y="73"/>
                    <a:pt x="52" y="73"/>
                    <a:pt x="52" y="73"/>
                  </a:cubicBezTo>
                  <a:cubicBezTo>
                    <a:pt x="44" y="78"/>
                    <a:pt x="44" y="78"/>
                    <a:pt x="44" y="78"/>
                  </a:cubicBezTo>
                  <a:cubicBezTo>
                    <a:pt x="43" y="79"/>
                    <a:pt x="43" y="79"/>
                    <a:pt x="43" y="79"/>
                  </a:cubicBezTo>
                  <a:cubicBezTo>
                    <a:pt x="42" y="78"/>
                    <a:pt x="42" y="78"/>
                    <a:pt x="42" y="78"/>
                  </a:cubicBezTo>
                  <a:cubicBezTo>
                    <a:pt x="1" y="20"/>
                    <a:pt x="1" y="20"/>
                    <a:pt x="1" y="20"/>
                  </a:cubicBezTo>
                  <a:cubicBezTo>
                    <a:pt x="0" y="18"/>
                    <a:pt x="0" y="18"/>
                    <a:pt x="0" y="18"/>
                  </a:cubicBezTo>
                  <a:close/>
                  <a:moveTo>
                    <a:pt x="29" y="37"/>
                  </a:moveTo>
                  <a:cubicBezTo>
                    <a:pt x="34" y="33"/>
                    <a:pt x="34" y="33"/>
                    <a:pt x="34" y="33"/>
                  </a:cubicBezTo>
                  <a:cubicBezTo>
                    <a:pt x="35" y="33"/>
                    <a:pt x="36" y="32"/>
                    <a:pt x="36" y="31"/>
                  </a:cubicBezTo>
                  <a:cubicBezTo>
                    <a:pt x="37" y="30"/>
                    <a:pt x="38" y="30"/>
                    <a:pt x="38" y="29"/>
                  </a:cubicBezTo>
                  <a:cubicBezTo>
                    <a:pt x="38" y="29"/>
                    <a:pt x="38" y="29"/>
                    <a:pt x="38" y="29"/>
                  </a:cubicBezTo>
                  <a:cubicBezTo>
                    <a:pt x="39" y="28"/>
                    <a:pt x="39" y="27"/>
                    <a:pt x="40" y="27"/>
                  </a:cubicBezTo>
                  <a:cubicBezTo>
                    <a:pt x="40" y="26"/>
                    <a:pt x="40" y="25"/>
                    <a:pt x="40" y="25"/>
                  </a:cubicBezTo>
                  <a:cubicBezTo>
                    <a:pt x="40" y="24"/>
                    <a:pt x="40" y="23"/>
                    <a:pt x="40" y="23"/>
                  </a:cubicBezTo>
                  <a:cubicBezTo>
                    <a:pt x="40" y="23"/>
                    <a:pt x="40" y="23"/>
                    <a:pt x="40" y="23"/>
                  </a:cubicBezTo>
                  <a:cubicBezTo>
                    <a:pt x="40" y="22"/>
                    <a:pt x="40" y="21"/>
                    <a:pt x="40" y="21"/>
                  </a:cubicBezTo>
                  <a:cubicBezTo>
                    <a:pt x="40" y="21"/>
                    <a:pt x="40" y="21"/>
                    <a:pt x="40" y="21"/>
                  </a:cubicBezTo>
                  <a:cubicBezTo>
                    <a:pt x="40" y="20"/>
                    <a:pt x="40" y="19"/>
                    <a:pt x="39" y="19"/>
                  </a:cubicBezTo>
                  <a:cubicBezTo>
                    <a:pt x="39" y="19"/>
                    <a:pt x="39" y="19"/>
                    <a:pt x="39" y="19"/>
                  </a:cubicBezTo>
                  <a:cubicBezTo>
                    <a:pt x="39" y="18"/>
                    <a:pt x="39" y="18"/>
                    <a:pt x="38" y="17"/>
                  </a:cubicBezTo>
                  <a:cubicBezTo>
                    <a:pt x="37" y="16"/>
                    <a:pt x="36" y="15"/>
                    <a:pt x="35" y="14"/>
                  </a:cubicBezTo>
                  <a:cubicBezTo>
                    <a:pt x="35" y="14"/>
                    <a:pt x="35" y="14"/>
                    <a:pt x="35" y="14"/>
                  </a:cubicBezTo>
                  <a:cubicBezTo>
                    <a:pt x="34" y="13"/>
                    <a:pt x="33" y="13"/>
                    <a:pt x="31" y="13"/>
                  </a:cubicBezTo>
                  <a:cubicBezTo>
                    <a:pt x="31" y="13"/>
                    <a:pt x="31" y="13"/>
                    <a:pt x="31" y="13"/>
                  </a:cubicBezTo>
                  <a:cubicBezTo>
                    <a:pt x="30" y="13"/>
                    <a:pt x="28" y="13"/>
                    <a:pt x="27" y="14"/>
                  </a:cubicBezTo>
                  <a:cubicBezTo>
                    <a:pt x="25" y="14"/>
                    <a:pt x="24" y="15"/>
                    <a:pt x="22" y="16"/>
                  </a:cubicBezTo>
                  <a:cubicBezTo>
                    <a:pt x="17" y="20"/>
                    <a:pt x="17" y="20"/>
                    <a:pt x="17" y="20"/>
                  </a:cubicBezTo>
                  <a:cubicBezTo>
                    <a:pt x="29" y="37"/>
                    <a:pt x="29" y="37"/>
                    <a:pt x="2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5" name="Freeform 23"/>
            <p:cNvSpPr/>
            <p:nvPr/>
          </p:nvSpPr>
          <p:spPr bwMode="auto">
            <a:xfrm>
              <a:off x="6796088" y="4200525"/>
              <a:ext cx="179388" cy="209550"/>
            </a:xfrm>
            <a:custGeom>
              <a:avLst/>
              <a:gdLst>
                <a:gd name="T0" fmla="*/ 28 w 66"/>
                <a:gd name="T1" fmla="*/ 10 h 77"/>
                <a:gd name="T2" fmla="*/ 25 w 66"/>
                <a:gd name="T3" fmla="*/ 11 h 77"/>
                <a:gd name="T4" fmla="*/ 20 w 66"/>
                <a:gd name="T5" fmla="*/ 14 h 77"/>
                <a:gd name="T6" fmla="*/ 17 w 66"/>
                <a:gd name="T7" fmla="*/ 17 h 77"/>
                <a:gd name="T8" fmla="*/ 14 w 66"/>
                <a:gd name="T9" fmla="*/ 20 h 77"/>
                <a:gd name="T10" fmla="*/ 14 w 66"/>
                <a:gd name="T11" fmla="*/ 27 h 77"/>
                <a:gd name="T12" fmla="*/ 16 w 66"/>
                <a:gd name="T13" fmla="*/ 31 h 77"/>
                <a:gd name="T14" fmla="*/ 19 w 66"/>
                <a:gd name="T15" fmla="*/ 32 h 77"/>
                <a:gd name="T16" fmla="*/ 20 w 66"/>
                <a:gd name="T17" fmla="*/ 33 h 77"/>
                <a:gd name="T18" fmla="*/ 22 w 66"/>
                <a:gd name="T19" fmla="*/ 33 h 77"/>
                <a:gd name="T20" fmla="*/ 25 w 66"/>
                <a:gd name="T21" fmla="*/ 32 h 77"/>
                <a:gd name="T22" fmla="*/ 37 w 66"/>
                <a:gd name="T23" fmla="*/ 29 h 77"/>
                <a:gd name="T24" fmla="*/ 41 w 66"/>
                <a:gd name="T25" fmla="*/ 29 h 77"/>
                <a:gd name="T26" fmla="*/ 49 w 66"/>
                <a:gd name="T27" fmla="*/ 29 h 77"/>
                <a:gd name="T28" fmla="*/ 52 w 66"/>
                <a:gd name="T29" fmla="*/ 30 h 77"/>
                <a:gd name="T30" fmla="*/ 55 w 66"/>
                <a:gd name="T31" fmla="*/ 31 h 77"/>
                <a:gd name="T32" fmla="*/ 60 w 66"/>
                <a:gd name="T33" fmla="*/ 35 h 77"/>
                <a:gd name="T34" fmla="*/ 65 w 66"/>
                <a:gd name="T35" fmla="*/ 42 h 77"/>
                <a:gd name="T36" fmla="*/ 66 w 66"/>
                <a:gd name="T37" fmla="*/ 50 h 77"/>
                <a:gd name="T38" fmla="*/ 64 w 66"/>
                <a:gd name="T39" fmla="*/ 59 h 77"/>
                <a:gd name="T40" fmla="*/ 57 w 66"/>
                <a:gd name="T41" fmla="*/ 67 h 77"/>
                <a:gd name="T42" fmla="*/ 50 w 66"/>
                <a:gd name="T43" fmla="*/ 73 h 77"/>
                <a:gd name="T44" fmla="*/ 43 w 66"/>
                <a:gd name="T45" fmla="*/ 77 h 77"/>
                <a:gd name="T46" fmla="*/ 41 w 66"/>
                <a:gd name="T47" fmla="*/ 76 h 77"/>
                <a:gd name="T48" fmla="*/ 33 w 66"/>
                <a:gd name="T49" fmla="*/ 67 h 77"/>
                <a:gd name="T50" fmla="*/ 39 w 66"/>
                <a:gd name="T51" fmla="*/ 65 h 77"/>
                <a:gd name="T52" fmla="*/ 39 w 66"/>
                <a:gd name="T53" fmla="*/ 65 h 77"/>
                <a:gd name="T54" fmla="*/ 43 w 66"/>
                <a:gd name="T55" fmla="*/ 64 h 77"/>
                <a:gd name="T56" fmla="*/ 48 w 66"/>
                <a:gd name="T57" fmla="*/ 60 h 77"/>
                <a:gd name="T58" fmla="*/ 50 w 66"/>
                <a:gd name="T59" fmla="*/ 58 h 77"/>
                <a:gd name="T60" fmla="*/ 53 w 66"/>
                <a:gd name="T61" fmla="*/ 52 h 77"/>
                <a:gd name="T62" fmla="*/ 53 w 66"/>
                <a:gd name="T63" fmla="*/ 48 h 77"/>
                <a:gd name="T64" fmla="*/ 52 w 66"/>
                <a:gd name="T65" fmla="*/ 46 h 77"/>
                <a:gd name="T66" fmla="*/ 51 w 66"/>
                <a:gd name="T67" fmla="*/ 45 h 77"/>
                <a:gd name="T68" fmla="*/ 48 w 66"/>
                <a:gd name="T69" fmla="*/ 43 h 77"/>
                <a:gd name="T70" fmla="*/ 47 w 66"/>
                <a:gd name="T71" fmla="*/ 42 h 77"/>
                <a:gd name="T72" fmla="*/ 43 w 66"/>
                <a:gd name="T73" fmla="*/ 42 h 77"/>
                <a:gd name="T74" fmla="*/ 34 w 66"/>
                <a:gd name="T75" fmla="*/ 43 h 77"/>
                <a:gd name="T76" fmla="*/ 24 w 66"/>
                <a:gd name="T77" fmla="*/ 45 h 77"/>
                <a:gd name="T78" fmla="*/ 16 w 66"/>
                <a:gd name="T79" fmla="*/ 45 h 77"/>
                <a:gd name="T80" fmla="*/ 10 w 66"/>
                <a:gd name="T81" fmla="*/ 43 h 77"/>
                <a:gd name="T82" fmla="*/ 8 w 66"/>
                <a:gd name="T83" fmla="*/ 42 h 77"/>
                <a:gd name="T84" fmla="*/ 5 w 66"/>
                <a:gd name="T85" fmla="*/ 39 h 77"/>
                <a:gd name="T86" fmla="*/ 2 w 66"/>
                <a:gd name="T87" fmla="*/ 36 h 77"/>
                <a:gd name="T88" fmla="*/ 0 w 66"/>
                <a:gd name="T89" fmla="*/ 28 h 77"/>
                <a:gd name="T90" fmla="*/ 1 w 66"/>
                <a:gd name="T91" fmla="*/ 20 h 77"/>
                <a:gd name="T92" fmla="*/ 3 w 66"/>
                <a:gd name="T93" fmla="*/ 16 h 77"/>
                <a:gd name="T94" fmla="*/ 9 w 66"/>
                <a:gd name="T95" fmla="*/ 9 h 77"/>
                <a:gd name="T96" fmla="*/ 9 w 66"/>
                <a:gd name="T97" fmla="*/ 9 h 77"/>
                <a:gd name="T98" fmla="*/ 12 w 66"/>
                <a:gd name="T99" fmla="*/ 6 h 77"/>
                <a:gd name="T100" fmla="*/ 15 w 66"/>
                <a:gd name="T101" fmla="*/ 4 h 77"/>
                <a:gd name="T102" fmla="*/ 18 w 66"/>
                <a:gd name="T103" fmla="*/ 2 h 77"/>
                <a:gd name="T104" fmla="*/ 22 w 66"/>
                <a:gd name="T105" fmla="*/ 0 h 77"/>
                <a:gd name="T106" fmla="*/ 29 w 66"/>
                <a:gd name="T10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77">
                  <a:moveTo>
                    <a:pt x="31" y="10"/>
                  </a:moveTo>
                  <a:cubicBezTo>
                    <a:pt x="28" y="10"/>
                    <a:pt x="28" y="10"/>
                    <a:pt x="28" y="10"/>
                  </a:cubicBezTo>
                  <a:cubicBezTo>
                    <a:pt x="27" y="11"/>
                    <a:pt x="26" y="11"/>
                    <a:pt x="25" y="11"/>
                  </a:cubicBezTo>
                  <a:cubicBezTo>
                    <a:pt x="25" y="11"/>
                    <a:pt x="25" y="11"/>
                    <a:pt x="25" y="11"/>
                  </a:cubicBezTo>
                  <a:cubicBezTo>
                    <a:pt x="24" y="12"/>
                    <a:pt x="23" y="12"/>
                    <a:pt x="22" y="13"/>
                  </a:cubicBezTo>
                  <a:cubicBezTo>
                    <a:pt x="21" y="13"/>
                    <a:pt x="20" y="14"/>
                    <a:pt x="20" y="14"/>
                  </a:cubicBezTo>
                  <a:cubicBezTo>
                    <a:pt x="20" y="14"/>
                    <a:pt x="20" y="14"/>
                    <a:pt x="20" y="14"/>
                  </a:cubicBezTo>
                  <a:cubicBezTo>
                    <a:pt x="19" y="15"/>
                    <a:pt x="18" y="16"/>
                    <a:pt x="17" y="17"/>
                  </a:cubicBezTo>
                  <a:cubicBezTo>
                    <a:pt x="16" y="18"/>
                    <a:pt x="15" y="19"/>
                    <a:pt x="14" y="20"/>
                  </a:cubicBezTo>
                  <a:cubicBezTo>
                    <a:pt x="14" y="20"/>
                    <a:pt x="14" y="20"/>
                    <a:pt x="14" y="20"/>
                  </a:cubicBezTo>
                  <a:cubicBezTo>
                    <a:pt x="14" y="21"/>
                    <a:pt x="13" y="23"/>
                    <a:pt x="13" y="24"/>
                  </a:cubicBezTo>
                  <a:cubicBezTo>
                    <a:pt x="13" y="25"/>
                    <a:pt x="13" y="26"/>
                    <a:pt x="14" y="27"/>
                  </a:cubicBezTo>
                  <a:cubicBezTo>
                    <a:pt x="14" y="28"/>
                    <a:pt x="15" y="29"/>
                    <a:pt x="15" y="30"/>
                  </a:cubicBezTo>
                  <a:cubicBezTo>
                    <a:pt x="16" y="31"/>
                    <a:pt x="16" y="31"/>
                    <a:pt x="16" y="31"/>
                  </a:cubicBezTo>
                  <a:cubicBezTo>
                    <a:pt x="17" y="31"/>
                    <a:pt x="17" y="32"/>
                    <a:pt x="18" y="32"/>
                  </a:cubicBezTo>
                  <a:cubicBezTo>
                    <a:pt x="18" y="32"/>
                    <a:pt x="18" y="32"/>
                    <a:pt x="19" y="32"/>
                  </a:cubicBezTo>
                  <a:cubicBezTo>
                    <a:pt x="19" y="32"/>
                    <a:pt x="20" y="32"/>
                    <a:pt x="20" y="33"/>
                  </a:cubicBezTo>
                  <a:cubicBezTo>
                    <a:pt x="20" y="33"/>
                    <a:pt x="20" y="33"/>
                    <a:pt x="20" y="33"/>
                  </a:cubicBezTo>
                  <a:cubicBezTo>
                    <a:pt x="21" y="33"/>
                    <a:pt x="22" y="33"/>
                    <a:pt x="22" y="33"/>
                  </a:cubicBezTo>
                  <a:cubicBezTo>
                    <a:pt x="22" y="33"/>
                    <a:pt x="22" y="33"/>
                    <a:pt x="22" y="33"/>
                  </a:cubicBezTo>
                  <a:cubicBezTo>
                    <a:pt x="23" y="32"/>
                    <a:pt x="24" y="32"/>
                    <a:pt x="25" y="32"/>
                  </a:cubicBezTo>
                  <a:cubicBezTo>
                    <a:pt x="25" y="32"/>
                    <a:pt x="25" y="32"/>
                    <a:pt x="25" y="32"/>
                  </a:cubicBezTo>
                  <a:cubicBezTo>
                    <a:pt x="27" y="32"/>
                    <a:pt x="29" y="31"/>
                    <a:pt x="32" y="30"/>
                  </a:cubicBezTo>
                  <a:cubicBezTo>
                    <a:pt x="34" y="30"/>
                    <a:pt x="36" y="29"/>
                    <a:pt x="37" y="29"/>
                  </a:cubicBezTo>
                  <a:cubicBezTo>
                    <a:pt x="37" y="29"/>
                    <a:pt x="37" y="29"/>
                    <a:pt x="37" y="29"/>
                  </a:cubicBezTo>
                  <a:cubicBezTo>
                    <a:pt x="39" y="29"/>
                    <a:pt x="40" y="29"/>
                    <a:pt x="41" y="29"/>
                  </a:cubicBezTo>
                  <a:cubicBezTo>
                    <a:pt x="43" y="28"/>
                    <a:pt x="44" y="28"/>
                    <a:pt x="45" y="28"/>
                  </a:cubicBezTo>
                  <a:cubicBezTo>
                    <a:pt x="47" y="28"/>
                    <a:pt x="48" y="28"/>
                    <a:pt x="49" y="29"/>
                  </a:cubicBezTo>
                  <a:cubicBezTo>
                    <a:pt x="50" y="29"/>
                    <a:pt x="51" y="29"/>
                    <a:pt x="52" y="30"/>
                  </a:cubicBezTo>
                  <a:cubicBezTo>
                    <a:pt x="52" y="30"/>
                    <a:pt x="52" y="30"/>
                    <a:pt x="52" y="30"/>
                  </a:cubicBezTo>
                  <a:cubicBezTo>
                    <a:pt x="53" y="30"/>
                    <a:pt x="54" y="30"/>
                    <a:pt x="55" y="31"/>
                  </a:cubicBezTo>
                  <a:cubicBezTo>
                    <a:pt x="55" y="31"/>
                    <a:pt x="55" y="31"/>
                    <a:pt x="55" y="31"/>
                  </a:cubicBezTo>
                  <a:cubicBezTo>
                    <a:pt x="56" y="31"/>
                    <a:pt x="57" y="32"/>
                    <a:pt x="58" y="33"/>
                  </a:cubicBezTo>
                  <a:cubicBezTo>
                    <a:pt x="58" y="33"/>
                    <a:pt x="59" y="34"/>
                    <a:pt x="60" y="35"/>
                  </a:cubicBezTo>
                  <a:cubicBezTo>
                    <a:pt x="61" y="36"/>
                    <a:pt x="62" y="37"/>
                    <a:pt x="63" y="38"/>
                  </a:cubicBezTo>
                  <a:cubicBezTo>
                    <a:pt x="63" y="39"/>
                    <a:pt x="64" y="41"/>
                    <a:pt x="65" y="42"/>
                  </a:cubicBezTo>
                  <a:cubicBezTo>
                    <a:pt x="65" y="43"/>
                    <a:pt x="65" y="45"/>
                    <a:pt x="66" y="46"/>
                  </a:cubicBezTo>
                  <a:cubicBezTo>
                    <a:pt x="66" y="47"/>
                    <a:pt x="66" y="49"/>
                    <a:pt x="66" y="50"/>
                  </a:cubicBezTo>
                  <a:cubicBezTo>
                    <a:pt x="66" y="52"/>
                    <a:pt x="66" y="53"/>
                    <a:pt x="65" y="55"/>
                  </a:cubicBezTo>
                  <a:cubicBezTo>
                    <a:pt x="65" y="56"/>
                    <a:pt x="64" y="57"/>
                    <a:pt x="64" y="59"/>
                  </a:cubicBezTo>
                  <a:cubicBezTo>
                    <a:pt x="63" y="60"/>
                    <a:pt x="62" y="62"/>
                    <a:pt x="61" y="63"/>
                  </a:cubicBezTo>
                  <a:cubicBezTo>
                    <a:pt x="60" y="64"/>
                    <a:pt x="59" y="66"/>
                    <a:pt x="57" y="67"/>
                  </a:cubicBezTo>
                  <a:cubicBezTo>
                    <a:pt x="56" y="68"/>
                    <a:pt x="55" y="69"/>
                    <a:pt x="54" y="70"/>
                  </a:cubicBezTo>
                  <a:cubicBezTo>
                    <a:pt x="52" y="71"/>
                    <a:pt x="51" y="72"/>
                    <a:pt x="50" y="73"/>
                  </a:cubicBezTo>
                  <a:cubicBezTo>
                    <a:pt x="49" y="74"/>
                    <a:pt x="47" y="74"/>
                    <a:pt x="46" y="75"/>
                  </a:cubicBezTo>
                  <a:cubicBezTo>
                    <a:pt x="45" y="76"/>
                    <a:pt x="44" y="76"/>
                    <a:pt x="43" y="77"/>
                  </a:cubicBezTo>
                  <a:cubicBezTo>
                    <a:pt x="42" y="77"/>
                    <a:pt x="42" y="77"/>
                    <a:pt x="42" y="77"/>
                  </a:cubicBezTo>
                  <a:cubicBezTo>
                    <a:pt x="41" y="76"/>
                    <a:pt x="41" y="76"/>
                    <a:pt x="41" y="76"/>
                  </a:cubicBezTo>
                  <a:cubicBezTo>
                    <a:pt x="35" y="69"/>
                    <a:pt x="35" y="69"/>
                    <a:pt x="35" y="69"/>
                  </a:cubicBezTo>
                  <a:cubicBezTo>
                    <a:pt x="33" y="67"/>
                    <a:pt x="33" y="67"/>
                    <a:pt x="33" y="67"/>
                  </a:cubicBezTo>
                  <a:cubicBezTo>
                    <a:pt x="35" y="67"/>
                    <a:pt x="35" y="67"/>
                    <a:pt x="35" y="67"/>
                  </a:cubicBezTo>
                  <a:cubicBezTo>
                    <a:pt x="37" y="66"/>
                    <a:pt x="38" y="66"/>
                    <a:pt x="39" y="65"/>
                  </a:cubicBezTo>
                  <a:cubicBezTo>
                    <a:pt x="39" y="65"/>
                    <a:pt x="39" y="65"/>
                    <a:pt x="39" y="65"/>
                  </a:cubicBezTo>
                  <a:cubicBezTo>
                    <a:pt x="39" y="65"/>
                    <a:pt x="39" y="65"/>
                    <a:pt x="39" y="65"/>
                  </a:cubicBezTo>
                  <a:cubicBezTo>
                    <a:pt x="39" y="65"/>
                    <a:pt x="39" y="65"/>
                    <a:pt x="39" y="65"/>
                  </a:cubicBezTo>
                  <a:cubicBezTo>
                    <a:pt x="40" y="65"/>
                    <a:pt x="41" y="65"/>
                    <a:pt x="43" y="64"/>
                  </a:cubicBezTo>
                  <a:cubicBezTo>
                    <a:pt x="44" y="63"/>
                    <a:pt x="45" y="63"/>
                    <a:pt x="46" y="62"/>
                  </a:cubicBezTo>
                  <a:cubicBezTo>
                    <a:pt x="47" y="62"/>
                    <a:pt x="48" y="61"/>
                    <a:pt x="48" y="60"/>
                  </a:cubicBezTo>
                  <a:cubicBezTo>
                    <a:pt x="49" y="59"/>
                    <a:pt x="50" y="59"/>
                    <a:pt x="50" y="58"/>
                  </a:cubicBezTo>
                  <a:cubicBezTo>
                    <a:pt x="50" y="58"/>
                    <a:pt x="50" y="58"/>
                    <a:pt x="50" y="58"/>
                  </a:cubicBezTo>
                  <a:cubicBezTo>
                    <a:pt x="51" y="57"/>
                    <a:pt x="51" y="57"/>
                    <a:pt x="52" y="56"/>
                  </a:cubicBezTo>
                  <a:cubicBezTo>
                    <a:pt x="53" y="54"/>
                    <a:pt x="53" y="53"/>
                    <a:pt x="53" y="52"/>
                  </a:cubicBezTo>
                  <a:cubicBezTo>
                    <a:pt x="53" y="51"/>
                    <a:pt x="53" y="50"/>
                    <a:pt x="53" y="50"/>
                  </a:cubicBezTo>
                  <a:cubicBezTo>
                    <a:pt x="53" y="49"/>
                    <a:pt x="53" y="49"/>
                    <a:pt x="53" y="48"/>
                  </a:cubicBezTo>
                  <a:cubicBezTo>
                    <a:pt x="53" y="48"/>
                    <a:pt x="53" y="48"/>
                    <a:pt x="53" y="48"/>
                  </a:cubicBezTo>
                  <a:cubicBezTo>
                    <a:pt x="52" y="47"/>
                    <a:pt x="52" y="47"/>
                    <a:pt x="52" y="46"/>
                  </a:cubicBezTo>
                  <a:cubicBezTo>
                    <a:pt x="52" y="46"/>
                    <a:pt x="52" y="46"/>
                    <a:pt x="52" y="46"/>
                  </a:cubicBezTo>
                  <a:cubicBezTo>
                    <a:pt x="52" y="46"/>
                    <a:pt x="51" y="45"/>
                    <a:pt x="51" y="45"/>
                  </a:cubicBezTo>
                  <a:cubicBezTo>
                    <a:pt x="50" y="45"/>
                    <a:pt x="50" y="44"/>
                    <a:pt x="50" y="44"/>
                  </a:cubicBezTo>
                  <a:cubicBezTo>
                    <a:pt x="49" y="43"/>
                    <a:pt x="49" y="43"/>
                    <a:pt x="48" y="43"/>
                  </a:cubicBezTo>
                  <a:cubicBezTo>
                    <a:pt x="48" y="43"/>
                    <a:pt x="47" y="42"/>
                    <a:pt x="47" y="42"/>
                  </a:cubicBezTo>
                  <a:cubicBezTo>
                    <a:pt x="47" y="42"/>
                    <a:pt x="47" y="42"/>
                    <a:pt x="47" y="42"/>
                  </a:cubicBezTo>
                  <a:cubicBezTo>
                    <a:pt x="46" y="42"/>
                    <a:pt x="46" y="42"/>
                    <a:pt x="45" y="42"/>
                  </a:cubicBezTo>
                  <a:cubicBezTo>
                    <a:pt x="45" y="42"/>
                    <a:pt x="44" y="42"/>
                    <a:pt x="43" y="42"/>
                  </a:cubicBezTo>
                  <a:cubicBezTo>
                    <a:pt x="43" y="42"/>
                    <a:pt x="42" y="42"/>
                    <a:pt x="41" y="42"/>
                  </a:cubicBezTo>
                  <a:cubicBezTo>
                    <a:pt x="39" y="42"/>
                    <a:pt x="37" y="43"/>
                    <a:pt x="34" y="43"/>
                  </a:cubicBezTo>
                  <a:cubicBezTo>
                    <a:pt x="32" y="44"/>
                    <a:pt x="30" y="44"/>
                    <a:pt x="28" y="45"/>
                  </a:cubicBezTo>
                  <a:cubicBezTo>
                    <a:pt x="27" y="45"/>
                    <a:pt x="25" y="45"/>
                    <a:pt x="24" y="45"/>
                  </a:cubicBezTo>
                  <a:cubicBezTo>
                    <a:pt x="22" y="46"/>
                    <a:pt x="21" y="46"/>
                    <a:pt x="20" y="46"/>
                  </a:cubicBezTo>
                  <a:cubicBezTo>
                    <a:pt x="19" y="46"/>
                    <a:pt x="17" y="46"/>
                    <a:pt x="16" y="45"/>
                  </a:cubicBezTo>
                  <a:cubicBezTo>
                    <a:pt x="16" y="45"/>
                    <a:pt x="16" y="45"/>
                    <a:pt x="16" y="45"/>
                  </a:cubicBezTo>
                  <a:cubicBezTo>
                    <a:pt x="14" y="45"/>
                    <a:pt x="12" y="44"/>
                    <a:pt x="10" y="43"/>
                  </a:cubicBezTo>
                  <a:cubicBezTo>
                    <a:pt x="9" y="43"/>
                    <a:pt x="9" y="42"/>
                    <a:pt x="8" y="42"/>
                  </a:cubicBezTo>
                  <a:cubicBezTo>
                    <a:pt x="8" y="42"/>
                    <a:pt x="8" y="42"/>
                    <a:pt x="8" y="42"/>
                  </a:cubicBezTo>
                  <a:cubicBezTo>
                    <a:pt x="7" y="41"/>
                    <a:pt x="6" y="40"/>
                    <a:pt x="5" y="39"/>
                  </a:cubicBezTo>
                  <a:cubicBezTo>
                    <a:pt x="5" y="39"/>
                    <a:pt x="5" y="39"/>
                    <a:pt x="5" y="39"/>
                  </a:cubicBezTo>
                  <a:cubicBezTo>
                    <a:pt x="4" y="38"/>
                    <a:pt x="3" y="37"/>
                    <a:pt x="2" y="36"/>
                  </a:cubicBezTo>
                  <a:cubicBezTo>
                    <a:pt x="2" y="36"/>
                    <a:pt x="2" y="36"/>
                    <a:pt x="2" y="36"/>
                  </a:cubicBezTo>
                  <a:cubicBezTo>
                    <a:pt x="2" y="34"/>
                    <a:pt x="1" y="33"/>
                    <a:pt x="1" y="32"/>
                  </a:cubicBezTo>
                  <a:cubicBezTo>
                    <a:pt x="0" y="30"/>
                    <a:pt x="0" y="29"/>
                    <a:pt x="0" y="28"/>
                  </a:cubicBezTo>
                  <a:cubicBezTo>
                    <a:pt x="0" y="26"/>
                    <a:pt x="0" y="25"/>
                    <a:pt x="0" y="24"/>
                  </a:cubicBezTo>
                  <a:cubicBezTo>
                    <a:pt x="1" y="22"/>
                    <a:pt x="1" y="21"/>
                    <a:pt x="1" y="20"/>
                  </a:cubicBezTo>
                  <a:cubicBezTo>
                    <a:pt x="2" y="19"/>
                    <a:pt x="2" y="17"/>
                    <a:pt x="3" y="16"/>
                  </a:cubicBezTo>
                  <a:cubicBezTo>
                    <a:pt x="3" y="16"/>
                    <a:pt x="3" y="16"/>
                    <a:pt x="3" y="16"/>
                  </a:cubicBezTo>
                  <a:cubicBezTo>
                    <a:pt x="4" y="15"/>
                    <a:pt x="5" y="14"/>
                    <a:pt x="6" y="12"/>
                  </a:cubicBezTo>
                  <a:cubicBezTo>
                    <a:pt x="7" y="11"/>
                    <a:pt x="8" y="10"/>
                    <a:pt x="9" y="9"/>
                  </a:cubicBezTo>
                  <a:cubicBezTo>
                    <a:pt x="9" y="9"/>
                    <a:pt x="9" y="9"/>
                    <a:pt x="9" y="9"/>
                  </a:cubicBezTo>
                  <a:cubicBezTo>
                    <a:pt x="9" y="9"/>
                    <a:pt x="9" y="9"/>
                    <a:pt x="9" y="9"/>
                  </a:cubicBezTo>
                  <a:cubicBezTo>
                    <a:pt x="10" y="8"/>
                    <a:pt x="11" y="7"/>
                    <a:pt x="12" y="6"/>
                  </a:cubicBezTo>
                  <a:cubicBezTo>
                    <a:pt x="12" y="6"/>
                    <a:pt x="12" y="6"/>
                    <a:pt x="12" y="6"/>
                  </a:cubicBezTo>
                  <a:cubicBezTo>
                    <a:pt x="13" y="6"/>
                    <a:pt x="14" y="5"/>
                    <a:pt x="15" y="4"/>
                  </a:cubicBezTo>
                  <a:cubicBezTo>
                    <a:pt x="15" y="4"/>
                    <a:pt x="15" y="4"/>
                    <a:pt x="15" y="4"/>
                  </a:cubicBezTo>
                  <a:cubicBezTo>
                    <a:pt x="16" y="3"/>
                    <a:pt x="17" y="3"/>
                    <a:pt x="18" y="2"/>
                  </a:cubicBezTo>
                  <a:cubicBezTo>
                    <a:pt x="18" y="2"/>
                    <a:pt x="18" y="2"/>
                    <a:pt x="18" y="2"/>
                  </a:cubicBezTo>
                  <a:cubicBezTo>
                    <a:pt x="19" y="2"/>
                    <a:pt x="20" y="1"/>
                    <a:pt x="21" y="1"/>
                  </a:cubicBezTo>
                  <a:cubicBezTo>
                    <a:pt x="22" y="0"/>
                    <a:pt x="22" y="0"/>
                    <a:pt x="22" y="0"/>
                  </a:cubicBezTo>
                  <a:cubicBezTo>
                    <a:pt x="23" y="1"/>
                    <a:pt x="23" y="1"/>
                    <a:pt x="23" y="1"/>
                  </a:cubicBezTo>
                  <a:cubicBezTo>
                    <a:pt x="29" y="7"/>
                    <a:pt x="29" y="7"/>
                    <a:pt x="29" y="7"/>
                  </a:cubicBezTo>
                  <a:cubicBezTo>
                    <a:pt x="31" y="10"/>
                    <a:pt x="31" y="10"/>
                    <a:pt x="3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6" name="Freeform 24"/>
            <p:cNvSpPr/>
            <p:nvPr/>
          </p:nvSpPr>
          <p:spPr bwMode="auto">
            <a:xfrm>
              <a:off x="6884988" y="4135438"/>
              <a:ext cx="177800" cy="157163"/>
            </a:xfrm>
            <a:custGeom>
              <a:avLst/>
              <a:gdLst>
                <a:gd name="T0" fmla="*/ 0 w 112"/>
                <a:gd name="T1" fmla="*/ 17 h 99"/>
                <a:gd name="T2" fmla="*/ 2 w 112"/>
                <a:gd name="T3" fmla="*/ 15 h 99"/>
                <a:gd name="T4" fmla="*/ 12 w 112"/>
                <a:gd name="T5" fmla="*/ 2 h 99"/>
                <a:gd name="T6" fmla="*/ 14 w 112"/>
                <a:gd name="T7" fmla="*/ 0 h 99"/>
                <a:gd name="T8" fmla="*/ 16 w 112"/>
                <a:gd name="T9" fmla="*/ 2 h 99"/>
                <a:gd name="T10" fmla="*/ 108 w 112"/>
                <a:gd name="T11" fmla="*/ 81 h 99"/>
                <a:gd name="T12" fmla="*/ 112 w 112"/>
                <a:gd name="T13" fmla="*/ 82 h 99"/>
                <a:gd name="T14" fmla="*/ 108 w 112"/>
                <a:gd name="T15" fmla="*/ 84 h 99"/>
                <a:gd name="T16" fmla="*/ 98 w 112"/>
                <a:gd name="T17" fmla="*/ 98 h 99"/>
                <a:gd name="T18" fmla="*/ 96 w 112"/>
                <a:gd name="T19" fmla="*/ 99 h 99"/>
                <a:gd name="T20" fmla="*/ 94 w 112"/>
                <a:gd name="T21" fmla="*/ 98 h 99"/>
                <a:gd name="T22" fmla="*/ 2 w 112"/>
                <a:gd name="T23" fmla="*/ 19 h 99"/>
                <a:gd name="T24" fmla="*/ 0 w 112"/>
                <a:gd name="T25" fmla="*/ 17 h 99"/>
                <a:gd name="T26" fmla="*/ 0 w 112"/>
                <a:gd name="T27"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9">
                  <a:moveTo>
                    <a:pt x="0" y="17"/>
                  </a:moveTo>
                  <a:lnTo>
                    <a:pt x="2" y="15"/>
                  </a:lnTo>
                  <a:lnTo>
                    <a:pt x="12" y="2"/>
                  </a:lnTo>
                  <a:lnTo>
                    <a:pt x="14" y="0"/>
                  </a:lnTo>
                  <a:lnTo>
                    <a:pt x="16" y="2"/>
                  </a:lnTo>
                  <a:lnTo>
                    <a:pt x="108" y="81"/>
                  </a:lnTo>
                  <a:lnTo>
                    <a:pt x="112" y="82"/>
                  </a:lnTo>
                  <a:lnTo>
                    <a:pt x="108" y="84"/>
                  </a:lnTo>
                  <a:lnTo>
                    <a:pt x="98" y="98"/>
                  </a:lnTo>
                  <a:lnTo>
                    <a:pt x="96" y="99"/>
                  </a:lnTo>
                  <a:lnTo>
                    <a:pt x="94" y="98"/>
                  </a:lnTo>
                  <a:lnTo>
                    <a:pt x="2" y="19"/>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7" name="Freeform 25"/>
            <p:cNvSpPr/>
            <p:nvPr/>
          </p:nvSpPr>
          <p:spPr bwMode="auto">
            <a:xfrm>
              <a:off x="6942138" y="3984625"/>
              <a:ext cx="215900" cy="182563"/>
            </a:xfrm>
            <a:custGeom>
              <a:avLst/>
              <a:gdLst>
                <a:gd name="T0" fmla="*/ 33 w 136"/>
                <a:gd name="T1" fmla="*/ 55 h 115"/>
                <a:gd name="T2" fmla="*/ 17 w 136"/>
                <a:gd name="T3" fmla="*/ 78 h 115"/>
                <a:gd name="T4" fmla="*/ 16 w 136"/>
                <a:gd name="T5" fmla="*/ 81 h 115"/>
                <a:gd name="T6" fmla="*/ 14 w 136"/>
                <a:gd name="T7" fmla="*/ 79 h 115"/>
                <a:gd name="T8" fmla="*/ 2 w 136"/>
                <a:gd name="T9" fmla="*/ 73 h 115"/>
                <a:gd name="T10" fmla="*/ 0 w 136"/>
                <a:gd name="T11" fmla="*/ 71 h 115"/>
                <a:gd name="T12" fmla="*/ 2 w 136"/>
                <a:gd name="T13" fmla="*/ 67 h 115"/>
                <a:gd name="T14" fmla="*/ 45 w 136"/>
                <a:gd name="T15" fmla="*/ 2 h 115"/>
                <a:gd name="T16" fmla="*/ 46 w 136"/>
                <a:gd name="T17" fmla="*/ 0 h 115"/>
                <a:gd name="T18" fmla="*/ 48 w 136"/>
                <a:gd name="T19" fmla="*/ 2 h 115"/>
                <a:gd name="T20" fmla="*/ 60 w 136"/>
                <a:gd name="T21" fmla="*/ 9 h 115"/>
                <a:gd name="T22" fmla="*/ 62 w 136"/>
                <a:gd name="T23" fmla="*/ 11 h 115"/>
                <a:gd name="T24" fmla="*/ 60 w 136"/>
                <a:gd name="T25" fmla="*/ 12 h 115"/>
                <a:gd name="T26" fmla="*/ 45 w 136"/>
                <a:gd name="T27" fmla="*/ 36 h 115"/>
                <a:gd name="T28" fmla="*/ 132 w 136"/>
                <a:gd name="T29" fmla="*/ 95 h 115"/>
                <a:gd name="T30" fmla="*/ 136 w 136"/>
                <a:gd name="T31" fmla="*/ 97 h 115"/>
                <a:gd name="T32" fmla="*/ 134 w 136"/>
                <a:gd name="T33" fmla="*/ 98 h 115"/>
                <a:gd name="T34" fmla="*/ 125 w 136"/>
                <a:gd name="T35" fmla="*/ 112 h 115"/>
                <a:gd name="T36" fmla="*/ 124 w 136"/>
                <a:gd name="T37" fmla="*/ 115 h 115"/>
                <a:gd name="T38" fmla="*/ 120 w 136"/>
                <a:gd name="T39" fmla="*/ 114 h 115"/>
                <a:gd name="T40" fmla="*/ 33 w 136"/>
                <a:gd name="T41" fmla="*/ 55 h 115"/>
                <a:gd name="T42" fmla="*/ 33 w 136"/>
                <a:gd name="T43"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15">
                  <a:moveTo>
                    <a:pt x="33" y="55"/>
                  </a:moveTo>
                  <a:lnTo>
                    <a:pt x="17" y="78"/>
                  </a:lnTo>
                  <a:lnTo>
                    <a:pt x="16" y="81"/>
                  </a:lnTo>
                  <a:lnTo>
                    <a:pt x="14" y="79"/>
                  </a:lnTo>
                  <a:lnTo>
                    <a:pt x="2" y="73"/>
                  </a:lnTo>
                  <a:lnTo>
                    <a:pt x="0" y="71"/>
                  </a:lnTo>
                  <a:lnTo>
                    <a:pt x="2" y="67"/>
                  </a:lnTo>
                  <a:lnTo>
                    <a:pt x="45" y="2"/>
                  </a:lnTo>
                  <a:lnTo>
                    <a:pt x="46" y="0"/>
                  </a:lnTo>
                  <a:lnTo>
                    <a:pt x="48" y="2"/>
                  </a:lnTo>
                  <a:lnTo>
                    <a:pt x="60" y="9"/>
                  </a:lnTo>
                  <a:lnTo>
                    <a:pt x="62" y="11"/>
                  </a:lnTo>
                  <a:lnTo>
                    <a:pt x="60" y="12"/>
                  </a:lnTo>
                  <a:lnTo>
                    <a:pt x="45" y="36"/>
                  </a:lnTo>
                  <a:lnTo>
                    <a:pt x="132" y="95"/>
                  </a:lnTo>
                  <a:lnTo>
                    <a:pt x="136" y="97"/>
                  </a:lnTo>
                  <a:lnTo>
                    <a:pt x="134" y="98"/>
                  </a:lnTo>
                  <a:lnTo>
                    <a:pt x="125" y="112"/>
                  </a:lnTo>
                  <a:lnTo>
                    <a:pt x="124" y="115"/>
                  </a:lnTo>
                  <a:lnTo>
                    <a:pt x="120" y="114"/>
                  </a:lnTo>
                  <a:lnTo>
                    <a:pt x="33" y="55"/>
                  </a:lnTo>
                  <a:lnTo>
                    <a:pt x="33"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8" name="Freeform 26"/>
            <p:cNvSpPr/>
            <p:nvPr/>
          </p:nvSpPr>
          <p:spPr bwMode="auto">
            <a:xfrm>
              <a:off x="4900613" y="3810000"/>
              <a:ext cx="255588" cy="234950"/>
            </a:xfrm>
            <a:custGeom>
              <a:avLst/>
              <a:gdLst>
                <a:gd name="T0" fmla="*/ 79 w 161"/>
                <a:gd name="T1" fmla="*/ 59 h 148"/>
                <a:gd name="T2" fmla="*/ 115 w 161"/>
                <a:gd name="T3" fmla="*/ 4 h 148"/>
                <a:gd name="T4" fmla="*/ 119 w 161"/>
                <a:gd name="T5" fmla="*/ 0 h 148"/>
                <a:gd name="T6" fmla="*/ 120 w 161"/>
                <a:gd name="T7" fmla="*/ 4 h 148"/>
                <a:gd name="T8" fmla="*/ 129 w 161"/>
                <a:gd name="T9" fmla="*/ 23 h 148"/>
                <a:gd name="T10" fmla="*/ 129 w 161"/>
                <a:gd name="T11" fmla="*/ 25 h 148"/>
                <a:gd name="T12" fmla="*/ 129 w 161"/>
                <a:gd name="T13" fmla="*/ 26 h 148"/>
                <a:gd name="T14" fmla="*/ 101 w 161"/>
                <a:gd name="T15" fmla="*/ 66 h 148"/>
                <a:gd name="T16" fmla="*/ 149 w 161"/>
                <a:gd name="T17" fmla="*/ 71 h 148"/>
                <a:gd name="T18" fmla="*/ 151 w 161"/>
                <a:gd name="T19" fmla="*/ 71 h 148"/>
                <a:gd name="T20" fmla="*/ 151 w 161"/>
                <a:gd name="T21" fmla="*/ 73 h 148"/>
                <a:gd name="T22" fmla="*/ 160 w 161"/>
                <a:gd name="T23" fmla="*/ 90 h 148"/>
                <a:gd name="T24" fmla="*/ 161 w 161"/>
                <a:gd name="T25" fmla="*/ 95 h 148"/>
                <a:gd name="T26" fmla="*/ 156 w 161"/>
                <a:gd name="T27" fmla="*/ 93 h 148"/>
                <a:gd name="T28" fmla="*/ 91 w 161"/>
                <a:gd name="T29" fmla="*/ 83 h 148"/>
                <a:gd name="T30" fmla="*/ 50 w 161"/>
                <a:gd name="T31" fmla="*/ 145 h 148"/>
                <a:gd name="T32" fmla="*/ 47 w 161"/>
                <a:gd name="T33" fmla="*/ 148 h 148"/>
                <a:gd name="T34" fmla="*/ 45 w 161"/>
                <a:gd name="T35" fmla="*/ 145 h 148"/>
                <a:gd name="T36" fmla="*/ 36 w 161"/>
                <a:gd name="T37" fmla="*/ 126 h 148"/>
                <a:gd name="T38" fmla="*/ 36 w 161"/>
                <a:gd name="T39" fmla="*/ 124 h 148"/>
                <a:gd name="T40" fmla="*/ 36 w 161"/>
                <a:gd name="T41" fmla="*/ 124 h 148"/>
                <a:gd name="T42" fmla="*/ 67 w 161"/>
                <a:gd name="T43" fmla="*/ 78 h 148"/>
                <a:gd name="T44" fmla="*/ 14 w 161"/>
                <a:gd name="T45" fmla="*/ 73 h 148"/>
                <a:gd name="T46" fmla="*/ 12 w 161"/>
                <a:gd name="T47" fmla="*/ 71 h 148"/>
                <a:gd name="T48" fmla="*/ 11 w 161"/>
                <a:gd name="T49" fmla="*/ 71 h 148"/>
                <a:gd name="T50" fmla="*/ 4 w 161"/>
                <a:gd name="T51" fmla="*/ 52 h 148"/>
                <a:gd name="T52" fmla="*/ 0 w 161"/>
                <a:gd name="T53" fmla="*/ 49 h 148"/>
                <a:gd name="T54" fmla="*/ 5 w 161"/>
                <a:gd name="T55" fmla="*/ 49 h 148"/>
                <a:gd name="T56" fmla="*/ 79 w 161"/>
                <a:gd name="T57" fmla="*/ 59 h 148"/>
                <a:gd name="T58" fmla="*/ 79 w 161"/>
                <a:gd name="T59"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48">
                  <a:moveTo>
                    <a:pt x="79" y="59"/>
                  </a:moveTo>
                  <a:lnTo>
                    <a:pt x="115" y="4"/>
                  </a:lnTo>
                  <a:lnTo>
                    <a:pt x="119" y="0"/>
                  </a:lnTo>
                  <a:lnTo>
                    <a:pt x="120" y="4"/>
                  </a:lnTo>
                  <a:lnTo>
                    <a:pt x="129" y="23"/>
                  </a:lnTo>
                  <a:lnTo>
                    <a:pt x="129" y="25"/>
                  </a:lnTo>
                  <a:lnTo>
                    <a:pt x="129" y="26"/>
                  </a:lnTo>
                  <a:lnTo>
                    <a:pt x="101" y="66"/>
                  </a:lnTo>
                  <a:lnTo>
                    <a:pt x="149" y="71"/>
                  </a:lnTo>
                  <a:lnTo>
                    <a:pt x="151" y="71"/>
                  </a:lnTo>
                  <a:lnTo>
                    <a:pt x="151" y="73"/>
                  </a:lnTo>
                  <a:lnTo>
                    <a:pt x="160" y="90"/>
                  </a:lnTo>
                  <a:lnTo>
                    <a:pt x="161" y="95"/>
                  </a:lnTo>
                  <a:lnTo>
                    <a:pt x="156" y="93"/>
                  </a:lnTo>
                  <a:lnTo>
                    <a:pt x="91" y="83"/>
                  </a:lnTo>
                  <a:lnTo>
                    <a:pt x="50" y="145"/>
                  </a:lnTo>
                  <a:lnTo>
                    <a:pt x="47" y="148"/>
                  </a:lnTo>
                  <a:lnTo>
                    <a:pt x="45" y="145"/>
                  </a:lnTo>
                  <a:lnTo>
                    <a:pt x="36" y="126"/>
                  </a:lnTo>
                  <a:lnTo>
                    <a:pt x="36" y="124"/>
                  </a:lnTo>
                  <a:lnTo>
                    <a:pt x="36" y="124"/>
                  </a:lnTo>
                  <a:lnTo>
                    <a:pt x="67" y="78"/>
                  </a:lnTo>
                  <a:lnTo>
                    <a:pt x="14" y="73"/>
                  </a:lnTo>
                  <a:lnTo>
                    <a:pt x="12" y="71"/>
                  </a:lnTo>
                  <a:lnTo>
                    <a:pt x="11" y="71"/>
                  </a:lnTo>
                  <a:lnTo>
                    <a:pt x="4" y="52"/>
                  </a:lnTo>
                  <a:lnTo>
                    <a:pt x="0" y="49"/>
                  </a:lnTo>
                  <a:lnTo>
                    <a:pt x="5" y="49"/>
                  </a:lnTo>
                  <a:lnTo>
                    <a:pt x="79" y="59"/>
                  </a:lnTo>
                  <a:lnTo>
                    <a:pt x="79"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9" name="Freeform 27"/>
            <p:cNvSpPr/>
            <p:nvPr/>
          </p:nvSpPr>
          <p:spPr bwMode="auto">
            <a:xfrm>
              <a:off x="5003800" y="3990975"/>
              <a:ext cx="192088" cy="133350"/>
            </a:xfrm>
            <a:custGeom>
              <a:avLst/>
              <a:gdLst>
                <a:gd name="T0" fmla="*/ 109 w 121"/>
                <a:gd name="T1" fmla="*/ 0 h 84"/>
                <a:gd name="T2" fmla="*/ 110 w 121"/>
                <a:gd name="T3" fmla="*/ 2 h 84"/>
                <a:gd name="T4" fmla="*/ 119 w 121"/>
                <a:gd name="T5" fmla="*/ 15 h 84"/>
                <a:gd name="T6" fmla="*/ 121 w 121"/>
                <a:gd name="T7" fmla="*/ 19 h 84"/>
                <a:gd name="T8" fmla="*/ 119 w 121"/>
                <a:gd name="T9" fmla="*/ 20 h 84"/>
                <a:gd name="T10" fmla="*/ 14 w 121"/>
                <a:gd name="T11" fmla="*/ 82 h 84"/>
                <a:gd name="T12" fmla="*/ 12 w 121"/>
                <a:gd name="T13" fmla="*/ 84 h 84"/>
                <a:gd name="T14" fmla="*/ 11 w 121"/>
                <a:gd name="T15" fmla="*/ 82 h 84"/>
                <a:gd name="T16" fmla="*/ 2 w 121"/>
                <a:gd name="T17" fmla="*/ 67 h 84"/>
                <a:gd name="T18" fmla="*/ 0 w 121"/>
                <a:gd name="T19" fmla="*/ 65 h 84"/>
                <a:gd name="T20" fmla="*/ 4 w 121"/>
                <a:gd name="T21" fmla="*/ 63 h 84"/>
                <a:gd name="T22" fmla="*/ 107 w 121"/>
                <a:gd name="T23" fmla="*/ 0 h 84"/>
                <a:gd name="T24" fmla="*/ 109 w 121"/>
                <a:gd name="T25" fmla="*/ 0 h 84"/>
                <a:gd name="T26" fmla="*/ 109 w 121"/>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84">
                  <a:moveTo>
                    <a:pt x="109" y="0"/>
                  </a:moveTo>
                  <a:lnTo>
                    <a:pt x="110" y="2"/>
                  </a:lnTo>
                  <a:lnTo>
                    <a:pt x="119" y="15"/>
                  </a:lnTo>
                  <a:lnTo>
                    <a:pt x="121" y="19"/>
                  </a:lnTo>
                  <a:lnTo>
                    <a:pt x="119" y="20"/>
                  </a:lnTo>
                  <a:lnTo>
                    <a:pt x="14" y="82"/>
                  </a:lnTo>
                  <a:lnTo>
                    <a:pt x="12" y="84"/>
                  </a:lnTo>
                  <a:lnTo>
                    <a:pt x="11" y="82"/>
                  </a:lnTo>
                  <a:lnTo>
                    <a:pt x="2" y="67"/>
                  </a:lnTo>
                  <a:lnTo>
                    <a:pt x="0" y="65"/>
                  </a:lnTo>
                  <a:lnTo>
                    <a:pt x="4" y="63"/>
                  </a:lnTo>
                  <a:lnTo>
                    <a:pt x="107" y="0"/>
                  </a:lnTo>
                  <a:lnTo>
                    <a:pt x="109" y="0"/>
                  </a:lnTo>
                  <a:lnTo>
                    <a:pt x="1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0" name="Freeform 28"/>
            <p:cNvSpPr>
              <a:spLocks noEditPoints="1"/>
            </p:cNvSpPr>
            <p:nvPr/>
          </p:nvSpPr>
          <p:spPr bwMode="auto">
            <a:xfrm>
              <a:off x="5070475" y="4067175"/>
              <a:ext cx="214313" cy="204788"/>
            </a:xfrm>
            <a:custGeom>
              <a:avLst/>
              <a:gdLst>
                <a:gd name="T0" fmla="*/ 58 w 79"/>
                <a:gd name="T1" fmla="*/ 0 h 75"/>
                <a:gd name="T2" fmla="*/ 59 w 79"/>
                <a:gd name="T3" fmla="*/ 1 h 75"/>
                <a:gd name="T4" fmla="*/ 69 w 79"/>
                <a:gd name="T5" fmla="*/ 15 h 75"/>
                <a:gd name="T6" fmla="*/ 74 w 79"/>
                <a:gd name="T7" fmla="*/ 21 h 75"/>
                <a:gd name="T8" fmla="*/ 74 w 79"/>
                <a:gd name="T9" fmla="*/ 21 h 75"/>
                <a:gd name="T10" fmla="*/ 76 w 79"/>
                <a:gd name="T11" fmla="*/ 26 h 75"/>
                <a:gd name="T12" fmla="*/ 76 w 79"/>
                <a:gd name="T13" fmla="*/ 26 h 75"/>
                <a:gd name="T14" fmla="*/ 78 w 79"/>
                <a:gd name="T15" fmla="*/ 31 h 75"/>
                <a:gd name="T16" fmla="*/ 79 w 79"/>
                <a:gd name="T17" fmla="*/ 35 h 75"/>
                <a:gd name="T18" fmla="*/ 79 w 79"/>
                <a:gd name="T19" fmla="*/ 38 h 75"/>
                <a:gd name="T20" fmla="*/ 78 w 79"/>
                <a:gd name="T21" fmla="*/ 42 h 75"/>
                <a:gd name="T22" fmla="*/ 78 w 79"/>
                <a:gd name="T23" fmla="*/ 46 h 75"/>
                <a:gd name="T24" fmla="*/ 76 w 79"/>
                <a:gd name="T25" fmla="*/ 50 h 75"/>
                <a:gd name="T26" fmla="*/ 74 w 79"/>
                <a:gd name="T27" fmla="*/ 54 h 75"/>
                <a:gd name="T28" fmla="*/ 74 w 79"/>
                <a:gd name="T29" fmla="*/ 54 h 75"/>
                <a:gd name="T30" fmla="*/ 72 w 79"/>
                <a:gd name="T31" fmla="*/ 58 h 75"/>
                <a:gd name="T32" fmla="*/ 68 w 79"/>
                <a:gd name="T33" fmla="*/ 62 h 75"/>
                <a:gd name="T34" fmla="*/ 64 w 79"/>
                <a:gd name="T35" fmla="*/ 66 h 75"/>
                <a:gd name="T36" fmla="*/ 57 w 79"/>
                <a:gd name="T37" fmla="*/ 70 h 75"/>
                <a:gd name="T38" fmla="*/ 51 w 79"/>
                <a:gd name="T39" fmla="*/ 73 h 75"/>
                <a:gd name="T40" fmla="*/ 44 w 79"/>
                <a:gd name="T41" fmla="*/ 75 h 75"/>
                <a:gd name="T42" fmla="*/ 44 w 79"/>
                <a:gd name="T43" fmla="*/ 75 h 75"/>
                <a:gd name="T44" fmla="*/ 37 w 79"/>
                <a:gd name="T45" fmla="*/ 75 h 75"/>
                <a:gd name="T46" fmla="*/ 37 w 79"/>
                <a:gd name="T47" fmla="*/ 75 h 75"/>
                <a:gd name="T48" fmla="*/ 29 w 79"/>
                <a:gd name="T49" fmla="*/ 73 h 75"/>
                <a:gd name="T50" fmla="*/ 22 w 79"/>
                <a:gd name="T51" fmla="*/ 70 h 75"/>
                <a:gd name="T52" fmla="*/ 15 w 79"/>
                <a:gd name="T53" fmla="*/ 64 h 75"/>
                <a:gd name="T54" fmla="*/ 8 w 79"/>
                <a:gd name="T55" fmla="*/ 56 h 75"/>
                <a:gd name="T56" fmla="*/ 1 w 79"/>
                <a:gd name="T57" fmla="*/ 47 h 75"/>
                <a:gd name="T58" fmla="*/ 0 w 79"/>
                <a:gd name="T59" fmla="*/ 46 h 75"/>
                <a:gd name="T60" fmla="*/ 1 w 79"/>
                <a:gd name="T61" fmla="*/ 44 h 75"/>
                <a:gd name="T62" fmla="*/ 57 w 79"/>
                <a:gd name="T63" fmla="*/ 1 h 75"/>
                <a:gd name="T64" fmla="*/ 58 w 79"/>
                <a:gd name="T65" fmla="*/ 0 h 75"/>
                <a:gd name="T66" fmla="*/ 16 w 79"/>
                <a:gd name="T67" fmla="*/ 49 h 75"/>
                <a:gd name="T68" fmla="*/ 19 w 79"/>
                <a:gd name="T69" fmla="*/ 52 h 75"/>
                <a:gd name="T70" fmla="*/ 27 w 79"/>
                <a:gd name="T71" fmla="*/ 60 h 75"/>
                <a:gd name="T72" fmla="*/ 36 w 79"/>
                <a:gd name="T73" fmla="*/ 63 h 75"/>
                <a:gd name="T74" fmla="*/ 36 w 79"/>
                <a:gd name="T75" fmla="*/ 63 h 75"/>
                <a:gd name="T76" fmla="*/ 36 w 79"/>
                <a:gd name="T77" fmla="*/ 63 h 75"/>
                <a:gd name="T78" fmla="*/ 36 w 79"/>
                <a:gd name="T79" fmla="*/ 63 h 75"/>
                <a:gd name="T80" fmla="*/ 45 w 79"/>
                <a:gd name="T81" fmla="*/ 61 h 75"/>
                <a:gd name="T82" fmla="*/ 55 w 79"/>
                <a:gd name="T83" fmla="*/ 55 h 75"/>
                <a:gd name="T84" fmla="*/ 59 w 79"/>
                <a:gd name="T85" fmla="*/ 52 h 75"/>
                <a:gd name="T86" fmla="*/ 59 w 79"/>
                <a:gd name="T87" fmla="*/ 52 h 75"/>
                <a:gd name="T88" fmla="*/ 62 w 79"/>
                <a:gd name="T89" fmla="*/ 48 h 75"/>
                <a:gd name="T90" fmla="*/ 62 w 79"/>
                <a:gd name="T91" fmla="*/ 48 h 75"/>
                <a:gd name="T92" fmla="*/ 65 w 79"/>
                <a:gd name="T93" fmla="*/ 44 h 75"/>
                <a:gd name="T94" fmla="*/ 66 w 79"/>
                <a:gd name="T95" fmla="*/ 40 h 75"/>
                <a:gd name="T96" fmla="*/ 66 w 79"/>
                <a:gd name="T97" fmla="*/ 36 h 75"/>
                <a:gd name="T98" fmla="*/ 66 w 79"/>
                <a:gd name="T99" fmla="*/ 36 h 75"/>
                <a:gd name="T100" fmla="*/ 65 w 79"/>
                <a:gd name="T101" fmla="*/ 31 h 75"/>
                <a:gd name="T102" fmla="*/ 63 w 79"/>
                <a:gd name="T103" fmla="*/ 26 h 75"/>
                <a:gd name="T104" fmla="*/ 60 w 79"/>
                <a:gd name="T105" fmla="*/ 21 h 75"/>
                <a:gd name="T106" fmla="*/ 57 w 79"/>
                <a:gd name="T107" fmla="*/ 17 h 75"/>
                <a:gd name="T108" fmla="*/ 16 w 79"/>
                <a:gd name="T109"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75">
                  <a:moveTo>
                    <a:pt x="58" y="0"/>
                  </a:moveTo>
                  <a:cubicBezTo>
                    <a:pt x="59" y="1"/>
                    <a:pt x="59" y="1"/>
                    <a:pt x="59" y="1"/>
                  </a:cubicBezTo>
                  <a:cubicBezTo>
                    <a:pt x="69" y="15"/>
                    <a:pt x="69" y="15"/>
                    <a:pt x="69" y="15"/>
                  </a:cubicBezTo>
                  <a:cubicBezTo>
                    <a:pt x="71" y="17"/>
                    <a:pt x="72" y="19"/>
                    <a:pt x="74" y="21"/>
                  </a:cubicBezTo>
                  <a:cubicBezTo>
                    <a:pt x="74" y="21"/>
                    <a:pt x="74" y="21"/>
                    <a:pt x="74" y="21"/>
                  </a:cubicBezTo>
                  <a:cubicBezTo>
                    <a:pt x="75" y="23"/>
                    <a:pt x="76" y="24"/>
                    <a:pt x="76" y="26"/>
                  </a:cubicBezTo>
                  <a:cubicBezTo>
                    <a:pt x="76" y="26"/>
                    <a:pt x="76" y="26"/>
                    <a:pt x="76" y="26"/>
                  </a:cubicBezTo>
                  <a:cubicBezTo>
                    <a:pt x="77" y="28"/>
                    <a:pt x="77" y="29"/>
                    <a:pt x="78" y="31"/>
                  </a:cubicBezTo>
                  <a:cubicBezTo>
                    <a:pt x="78" y="32"/>
                    <a:pt x="78" y="34"/>
                    <a:pt x="79" y="35"/>
                  </a:cubicBezTo>
                  <a:cubicBezTo>
                    <a:pt x="79" y="36"/>
                    <a:pt x="79" y="37"/>
                    <a:pt x="79" y="38"/>
                  </a:cubicBezTo>
                  <a:cubicBezTo>
                    <a:pt x="79" y="40"/>
                    <a:pt x="79" y="41"/>
                    <a:pt x="78" y="42"/>
                  </a:cubicBezTo>
                  <a:cubicBezTo>
                    <a:pt x="78" y="43"/>
                    <a:pt x="78" y="45"/>
                    <a:pt x="78" y="46"/>
                  </a:cubicBezTo>
                  <a:cubicBezTo>
                    <a:pt x="77" y="47"/>
                    <a:pt x="77" y="49"/>
                    <a:pt x="76" y="50"/>
                  </a:cubicBezTo>
                  <a:cubicBezTo>
                    <a:pt x="76" y="51"/>
                    <a:pt x="75" y="53"/>
                    <a:pt x="74" y="54"/>
                  </a:cubicBezTo>
                  <a:cubicBezTo>
                    <a:pt x="74" y="54"/>
                    <a:pt x="74" y="54"/>
                    <a:pt x="74" y="54"/>
                  </a:cubicBezTo>
                  <a:cubicBezTo>
                    <a:pt x="74" y="55"/>
                    <a:pt x="73" y="57"/>
                    <a:pt x="72" y="58"/>
                  </a:cubicBezTo>
                  <a:cubicBezTo>
                    <a:pt x="71" y="59"/>
                    <a:pt x="69" y="61"/>
                    <a:pt x="68" y="62"/>
                  </a:cubicBezTo>
                  <a:cubicBezTo>
                    <a:pt x="67" y="63"/>
                    <a:pt x="65" y="65"/>
                    <a:pt x="64" y="66"/>
                  </a:cubicBezTo>
                  <a:cubicBezTo>
                    <a:pt x="62" y="67"/>
                    <a:pt x="60" y="69"/>
                    <a:pt x="57" y="70"/>
                  </a:cubicBezTo>
                  <a:cubicBezTo>
                    <a:pt x="55" y="71"/>
                    <a:pt x="53" y="72"/>
                    <a:pt x="51" y="73"/>
                  </a:cubicBezTo>
                  <a:cubicBezTo>
                    <a:pt x="48" y="74"/>
                    <a:pt x="46" y="75"/>
                    <a:pt x="44" y="75"/>
                  </a:cubicBezTo>
                  <a:cubicBezTo>
                    <a:pt x="44" y="75"/>
                    <a:pt x="44" y="75"/>
                    <a:pt x="44" y="75"/>
                  </a:cubicBezTo>
                  <a:cubicBezTo>
                    <a:pt x="41" y="75"/>
                    <a:pt x="39" y="75"/>
                    <a:pt x="37" y="75"/>
                  </a:cubicBezTo>
                  <a:cubicBezTo>
                    <a:pt x="37" y="75"/>
                    <a:pt x="37" y="75"/>
                    <a:pt x="37" y="75"/>
                  </a:cubicBezTo>
                  <a:cubicBezTo>
                    <a:pt x="34" y="75"/>
                    <a:pt x="32" y="74"/>
                    <a:pt x="29" y="73"/>
                  </a:cubicBezTo>
                  <a:cubicBezTo>
                    <a:pt x="27" y="72"/>
                    <a:pt x="25" y="71"/>
                    <a:pt x="22" y="70"/>
                  </a:cubicBezTo>
                  <a:cubicBezTo>
                    <a:pt x="20" y="68"/>
                    <a:pt x="17" y="66"/>
                    <a:pt x="15" y="64"/>
                  </a:cubicBezTo>
                  <a:cubicBezTo>
                    <a:pt x="13" y="62"/>
                    <a:pt x="10" y="59"/>
                    <a:pt x="8" y="56"/>
                  </a:cubicBezTo>
                  <a:cubicBezTo>
                    <a:pt x="1" y="47"/>
                    <a:pt x="1" y="47"/>
                    <a:pt x="1" y="47"/>
                  </a:cubicBezTo>
                  <a:cubicBezTo>
                    <a:pt x="0" y="46"/>
                    <a:pt x="0" y="46"/>
                    <a:pt x="0" y="46"/>
                  </a:cubicBezTo>
                  <a:cubicBezTo>
                    <a:pt x="1" y="44"/>
                    <a:pt x="1" y="44"/>
                    <a:pt x="1" y="44"/>
                  </a:cubicBezTo>
                  <a:cubicBezTo>
                    <a:pt x="57" y="1"/>
                    <a:pt x="57" y="1"/>
                    <a:pt x="57" y="1"/>
                  </a:cubicBezTo>
                  <a:cubicBezTo>
                    <a:pt x="58" y="0"/>
                    <a:pt x="58" y="0"/>
                    <a:pt x="58" y="0"/>
                  </a:cubicBezTo>
                  <a:close/>
                  <a:moveTo>
                    <a:pt x="16" y="49"/>
                  </a:moveTo>
                  <a:cubicBezTo>
                    <a:pt x="19" y="52"/>
                    <a:pt x="19" y="52"/>
                    <a:pt x="19" y="52"/>
                  </a:cubicBezTo>
                  <a:cubicBezTo>
                    <a:pt x="22" y="56"/>
                    <a:pt x="24" y="58"/>
                    <a:pt x="27" y="60"/>
                  </a:cubicBezTo>
                  <a:cubicBezTo>
                    <a:pt x="30" y="61"/>
                    <a:pt x="33" y="62"/>
                    <a:pt x="36" y="63"/>
                  </a:cubicBezTo>
                  <a:cubicBezTo>
                    <a:pt x="36" y="63"/>
                    <a:pt x="36" y="63"/>
                    <a:pt x="36" y="63"/>
                  </a:cubicBezTo>
                  <a:cubicBezTo>
                    <a:pt x="36" y="63"/>
                    <a:pt x="36" y="63"/>
                    <a:pt x="36" y="63"/>
                  </a:cubicBezTo>
                  <a:cubicBezTo>
                    <a:pt x="36" y="63"/>
                    <a:pt x="36" y="63"/>
                    <a:pt x="36" y="63"/>
                  </a:cubicBezTo>
                  <a:cubicBezTo>
                    <a:pt x="39" y="63"/>
                    <a:pt x="42" y="62"/>
                    <a:pt x="45" y="61"/>
                  </a:cubicBezTo>
                  <a:cubicBezTo>
                    <a:pt x="49" y="60"/>
                    <a:pt x="52" y="58"/>
                    <a:pt x="55" y="55"/>
                  </a:cubicBezTo>
                  <a:cubicBezTo>
                    <a:pt x="57" y="54"/>
                    <a:pt x="58" y="53"/>
                    <a:pt x="59" y="52"/>
                  </a:cubicBezTo>
                  <a:cubicBezTo>
                    <a:pt x="59" y="52"/>
                    <a:pt x="59" y="52"/>
                    <a:pt x="59" y="52"/>
                  </a:cubicBezTo>
                  <a:cubicBezTo>
                    <a:pt x="60" y="50"/>
                    <a:pt x="61" y="49"/>
                    <a:pt x="62" y="48"/>
                  </a:cubicBezTo>
                  <a:cubicBezTo>
                    <a:pt x="62" y="48"/>
                    <a:pt x="62" y="48"/>
                    <a:pt x="62" y="48"/>
                  </a:cubicBezTo>
                  <a:cubicBezTo>
                    <a:pt x="63" y="47"/>
                    <a:pt x="64" y="45"/>
                    <a:pt x="65" y="44"/>
                  </a:cubicBezTo>
                  <a:cubicBezTo>
                    <a:pt x="65" y="43"/>
                    <a:pt x="66" y="41"/>
                    <a:pt x="66" y="40"/>
                  </a:cubicBezTo>
                  <a:cubicBezTo>
                    <a:pt x="66" y="39"/>
                    <a:pt x="66" y="37"/>
                    <a:pt x="66" y="36"/>
                  </a:cubicBezTo>
                  <a:cubicBezTo>
                    <a:pt x="66" y="36"/>
                    <a:pt x="66" y="36"/>
                    <a:pt x="66" y="36"/>
                  </a:cubicBezTo>
                  <a:cubicBezTo>
                    <a:pt x="66" y="34"/>
                    <a:pt x="66" y="32"/>
                    <a:pt x="65" y="31"/>
                  </a:cubicBezTo>
                  <a:cubicBezTo>
                    <a:pt x="65" y="29"/>
                    <a:pt x="64" y="28"/>
                    <a:pt x="63" y="26"/>
                  </a:cubicBezTo>
                  <a:cubicBezTo>
                    <a:pt x="62" y="24"/>
                    <a:pt x="61" y="22"/>
                    <a:pt x="60" y="21"/>
                  </a:cubicBezTo>
                  <a:cubicBezTo>
                    <a:pt x="57" y="17"/>
                    <a:pt x="57" y="17"/>
                    <a:pt x="57" y="17"/>
                  </a:cubicBezTo>
                  <a:cubicBezTo>
                    <a:pt x="16" y="49"/>
                    <a:pt x="16" y="49"/>
                    <a:pt x="1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1" name="Freeform 29"/>
            <p:cNvSpPr/>
            <p:nvPr/>
          </p:nvSpPr>
          <p:spPr bwMode="auto">
            <a:xfrm>
              <a:off x="5205413" y="4208463"/>
              <a:ext cx="169863" cy="166688"/>
            </a:xfrm>
            <a:custGeom>
              <a:avLst/>
              <a:gdLst>
                <a:gd name="T0" fmla="*/ 91 w 107"/>
                <a:gd name="T1" fmla="*/ 0 h 105"/>
                <a:gd name="T2" fmla="*/ 93 w 107"/>
                <a:gd name="T3" fmla="*/ 4 h 105"/>
                <a:gd name="T4" fmla="*/ 105 w 107"/>
                <a:gd name="T5" fmla="*/ 16 h 105"/>
                <a:gd name="T6" fmla="*/ 107 w 107"/>
                <a:gd name="T7" fmla="*/ 17 h 105"/>
                <a:gd name="T8" fmla="*/ 105 w 107"/>
                <a:gd name="T9" fmla="*/ 19 h 105"/>
                <a:gd name="T10" fmla="*/ 18 w 107"/>
                <a:gd name="T11" fmla="*/ 103 h 105"/>
                <a:gd name="T12" fmla="*/ 16 w 107"/>
                <a:gd name="T13" fmla="*/ 105 h 105"/>
                <a:gd name="T14" fmla="*/ 14 w 107"/>
                <a:gd name="T15" fmla="*/ 103 h 105"/>
                <a:gd name="T16" fmla="*/ 2 w 107"/>
                <a:gd name="T17" fmla="*/ 91 h 105"/>
                <a:gd name="T18" fmla="*/ 0 w 107"/>
                <a:gd name="T19" fmla="*/ 90 h 105"/>
                <a:gd name="T20" fmla="*/ 2 w 107"/>
                <a:gd name="T21" fmla="*/ 88 h 105"/>
                <a:gd name="T22" fmla="*/ 90 w 107"/>
                <a:gd name="T23" fmla="*/ 4 h 105"/>
                <a:gd name="T24" fmla="*/ 91 w 107"/>
                <a:gd name="T25" fmla="*/ 0 h 105"/>
                <a:gd name="T26" fmla="*/ 91 w 107"/>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5">
                  <a:moveTo>
                    <a:pt x="91" y="0"/>
                  </a:moveTo>
                  <a:lnTo>
                    <a:pt x="93" y="4"/>
                  </a:lnTo>
                  <a:lnTo>
                    <a:pt x="105" y="16"/>
                  </a:lnTo>
                  <a:lnTo>
                    <a:pt x="107" y="17"/>
                  </a:lnTo>
                  <a:lnTo>
                    <a:pt x="105" y="19"/>
                  </a:lnTo>
                  <a:lnTo>
                    <a:pt x="18" y="103"/>
                  </a:lnTo>
                  <a:lnTo>
                    <a:pt x="16" y="105"/>
                  </a:lnTo>
                  <a:lnTo>
                    <a:pt x="14" y="103"/>
                  </a:lnTo>
                  <a:lnTo>
                    <a:pt x="2" y="91"/>
                  </a:lnTo>
                  <a:lnTo>
                    <a:pt x="0" y="90"/>
                  </a:lnTo>
                  <a:lnTo>
                    <a:pt x="2" y="88"/>
                  </a:lnTo>
                  <a:lnTo>
                    <a:pt x="90" y="4"/>
                  </a:lnTo>
                  <a:lnTo>
                    <a:pt x="91" y="0"/>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2" name="Freeform 30"/>
            <p:cNvSpPr>
              <a:spLocks noEditPoints="1"/>
            </p:cNvSpPr>
            <p:nvPr/>
          </p:nvSpPr>
          <p:spPr bwMode="auto">
            <a:xfrm>
              <a:off x="5272088" y="4295775"/>
              <a:ext cx="209550" cy="227013"/>
            </a:xfrm>
            <a:custGeom>
              <a:avLst/>
              <a:gdLst>
                <a:gd name="T0" fmla="*/ 132 w 132"/>
                <a:gd name="T1" fmla="*/ 14 h 143"/>
                <a:gd name="T2" fmla="*/ 130 w 132"/>
                <a:gd name="T3" fmla="*/ 16 h 143"/>
                <a:gd name="T4" fmla="*/ 94 w 132"/>
                <a:gd name="T5" fmla="*/ 139 h 143"/>
                <a:gd name="T6" fmla="*/ 92 w 132"/>
                <a:gd name="T7" fmla="*/ 143 h 143"/>
                <a:gd name="T8" fmla="*/ 89 w 132"/>
                <a:gd name="T9" fmla="*/ 141 h 143"/>
                <a:gd name="T10" fmla="*/ 75 w 132"/>
                <a:gd name="T11" fmla="*/ 131 h 143"/>
                <a:gd name="T12" fmla="*/ 73 w 132"/>
                <a:gd name="T13" fmla="*/ 129 h 143"/>
                <a:gd name="T14" fmla="*/ 73 w 132"/>
                <a:gd name="T15" fmla="*/ 127 h 143"/>
                <a:gd name="T16" fmla="*/ 84 w 132"/>
                <a:gd name="T17" fmla="*/ 96 h 143"/>
                <a:gd name="T18" fmla="*/ 46 w 132"/>
                <a:gd name="T19" fmla="*/ 69 h 143"/>
                <a:gd name="T20" fmla="*/ 20 w 132"/>
                <a:gd name="T21" fmla="*/ 88 h 143"/>
                <a:gd name="T22" fmla="*/ 18 w 132"/>
                <a:gd name="T23" fmla="*/ 88 h 143"/>
                <a:gd name="T24" fmla="*/ 17 w 132"/>
                <a:gd name="T25" fmla="*/ 88 h 143"/>
                <a:gd name="T26" fmla="*/ 3 w 132"/>
                <a:gd name="T27" fmla="*/ 78 h 143"/>
                <a:gd name="T28" fmla="*/ 0 w 132"/>
                <a:gd name="T29" fmla="*/ 74 h 143"/>
                <a:gd name="T30" fmla="*/ 3 w 132"/>
                <a:gd name="T31" fmla="*/ 72 h 143"/>
                <a:gd name="T32" fmla="*/ 111 w 132"/>
                <a:gd name="T33" fmla="*/ 2 h 143"/>
                <a:gd name="T34" fmla="*/ 113 w 132"/>
                <a:gd name="T35" fmla="*/ 0 h 143"/>
                <a:gd name="T36" fmla="*/ 114 w 132"/>
                <a:gd name="T37" fmla="*/ 2 h 143"/>
                <a:gd name="T38" fmla="*/ 130 w 132"/>
                <a:gd name="T39" fmla="*/ 12 h 143"/>
                <a:gd name="T40" fmla="*/ 132 w 132"/>
                <a:gd name="T41" fmla="*/ 14 h 143"/>
                <a:gd name="T42" fmla="*/ 132 w 132"/>
                <a:gd name="T43" fmla="*/ 14 h 143"/>
                <a:gd name="T44" fmla="*/ 89 w 132"/>
                <a:gd name="T45" fmla="*/ 78 h 143"/>
                <a:gd name="T46" fmla="*/ 106 w 132"/>
                <a:gd name="T47" fmla="*/ 28 h 143"/>
                <a:gd name="T48" fmla="*/ 63 w 132"/>
                <a:gd name="T49" fmla="*/ 59 h 143"/>
                <a:gd name="T50" fmla="*/ 89 w 132"/>
                <a:gd name="T51" fmla="*/ 78 h 143"/>
                <a:gd name="T52" fmla="*/ 89 w 132"/>
                <a:gd name="T53"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43">
                  <a:moveTo>
                    <a:pt x="132" y="14"/>
                  </a:moveTo>
                  <a:lnTo>
                    <a:pt x="130" y="16"/>
                  </a:lnTo>
                  <a:lnTo>
                    <a:pt x="94" y="139"/>
                  </a:lnTo>
                  <a:lnTo>
                    <a:pt x="92" y="143"/>
                  </a:lnTo>
                  <a:lnTo>
                    <a:pt x="89" y="141"/>
                  </a:lnTo>
                  <a:lnTo>
                    <a:pt x="75" y="131"/>
                  </a:lnTo>
                  <a:lnTo>
                    <a:pt x="73" y="129"/>
                  </a:lnTo>
                  <a:lnTo>
                    <a:pt x="73" y="127"/>
                  </a:lnTo>
                  <a:lnTo>
                    <a:pt x="84" y="96"/>
                  </a:lnTo>
                  <a:lnTo>
                    <a:pt x="46" y="69"/>
                  </a:lnTo>
                  <a:lnTo>
                    <a:pt x="20" y="88"/>
                  </a:lnTo>
                  <a:lnTo>
                    <a:pt x="18" y="88"/>
                  </a:lnTo>
                  <a:lnTo>
                    <a:pt x="17" y="88"/>
                  </a:lnTo>
                  <a:lnTo>
                    <a:pt x="3" y="78"/>
                  </a:lnTo>
                  <a:lnTo>
                    <a:pt x="0" y="74"/>
                  </a:lnTo>
                  <a:lnTo>
                    <a:pt x="3" y="72"/>
                  </a:lnTo>
                  <a:lnTo>
                    <a:pt x="111" y="2"/>
                  </a:lnTo>
                  <a:lnTo>
                    <a:pt x="113" y="0"/>
                  </a:lnTo>
                  <a:lnTo>
                    <a:pt x="114" y="2"/>
                  </a:lnTo>
                  <a:lnTo>
                    <a:pt x="130" y="12"/>
                  </a:lnTo>
                  <a:lnTo>
                    <a:pt x="132" y="14"/>
                  </a:lnTo>
                  <a:lnTo>
                    <a:pt x="132" y="14"/>
                  </a:lnTo>
                  <a:close/>
                  <a:moveTo>
                    <a:pt x="89" y="78"/>
                  </a:moveTo>
                  <a:lnTo>
                    <a:pt x="106" y="28"/>
                  </a:lnTo>
                  <a:lnTo>
                    <a:pt x="63" y="59"/>
                  </a:lnTo>
                  <a:lnTo>
                    <a:pt x="89" y="78"/>
                  </a:lnTo>
                  <a:lnTo>
                    <a:pt x="8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3" name="Freeform 31"/>
            <p:cNvSpPr/>
            <p:nvPr/>
          </p:nvSpPr>
          <p:spPr bwMode="auto">
            <a:xfrm>
              <a:off x="5467350" y="4370388"/>
              <a:ext cx="223838" cy="247650"/>
            </a:xfrm>
            <a:custGeom>
              <a:avLst/>
              <a:gdLst>
                <a:gd name="T0" fmla="*/ 57 w 141"/>
                <a:gd name="T1" fmla="*/ 0 h 156"/>
                <a:gd name="T2" fmla="*/ 60 w 141"/>
                <a:gd name="T3" fmla="*/ 1 h 156"/>
                <a:gd name="T4" fmla="*/ 79 w 141"/>
                <a:gd name="T5" fmla="*/ 10 h 156"/>
                <a:gd name="T6" fmla="*/ 79 w 141"/>
                <a:gd name="T7" fmla="*/ 12 h 156"/>
                <a:gd name="T8" fmla="*/ 81 w 141"/>
                <a:gd name="T9" fmla="*/ 13 h 156"/>
                <a:gd name="T10" fmla="*/ 81 w 141"/>
                <a:gd name="T11" fmla="*/ 113 h 156"/>
                <a:gd name="T12" fmla="*/ 120 w 141"/>
                <a:gd name="T13" fmla="*/ 34 h 156"/>
                <a:gd name="T14" fmla="*/ 122 w 141"/>
                <a:gd name="T15" fmla="*/ 32 h 156"/>
                <a:gd name="T16" fmla="*/ 123 w 141"/>
                <a:gd name="T17" fmla="*/ 32 h 156"/>
                <a:gd name="T18" fmla="*/ 137 w 141"/>
                <a:gd name="T19" fmla="*/ 39 h 156"/>
                <a:gd name="T20" fmla="*/ 141 w 141"/>
                <a:gd name="T21" fmla="*/ 41 h 156"/>
                <a:gd name="T22" fmla="*/ 139 w 141"/>
                <a:gd name="T23" fmla="*/ 44 h 156"/>
                <a:gd name="T24" fmla="*/ 86 w 141"/>
                <a:gd name="T25" fmla="*/ 152 h 156"/>
                <a:gd name="T26" fmla="*/ 84 w 141"/>
                <a:gd name="T27" fmla="*/ 156 h 156"/>
                <a:gd name="T28" fmla="*/ 82 w 141"/>
                <a:gd name="T29" fmla="*/ 154 h 156"/>
                <a:gd name="T30" fmla="*/ 63 w 141"/>
                <a:gd name="T31" fmla="*/ 144 h 156"/>
                <a:gd name="T32" fmla="*/ 62 w 141"/>
                <a:gd name="T33" fmla="*/ 144 h 156"/>
                <a:gd name="T34" fmla="*/ 62 w 141"/>
                <a:gd name="T35" fmla="*/ 142 h 156"/>
                <a:gd name="T36" fmla="*/ 60 w 141"/>
                <a:gd name="T37" fmla="*/ 43 h 156"/>
                <a:gd name="T38" fmla="*/ 22 w 141"/>
                <a:gd name="T39" fmla="*/ 122 h 156"/>
                <a:gd name="T40" fmla="*/ 21 w 141"/>
                <a:gd name="T41" fmla="*/ 123 h 156"/>
                <a:gd name="T42" fmla="*/ 17 w 141"/>
                <a:gd name="T43" fmla="*/ 122 h 156"/>
                <a:gd name="T44" fmla="*/ 3 w 141"/>
                <a:gd name="T45" fmla="*/ 115 h 156"/>
                <a:gd name="T46" fmla="*/ 0 w 141"/>
                <a:gd name="T47" fmla="*/ 113 h 156"/>
                <a:gd name="T48" fmla="*/ 2 w 141"/>
                <a:gd name="T49" fmla="*/ 111 h 156"/>
                <a:gd name="T50" fmla="*/ 55 w 141"/>
                <a:gd name="T51" fmla="*/ 3 h 156"/>
                <a:gd name="T52" fmla="*/ 57 w 141"/>
                <a:gd name="T53" fmla="*/ 0 h 156"/>
                <a:gd name="T54" fmla="*/ 57 w 141"/>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56">
                  <a:moveTo>
                    <a:pt x="57" y="0"/>
                  </a:moveTo>
                  <a:lnTo>
                    <a:pt x="60" y="1"/>
                  </a:lnTo>
                  <a:lnTo>
                    <a:pt x="79" y="10"/>
                  </a:lnTo>
                  <a:lnTo>
                    <a:pt x="79" y="12"/>
                  </a:lnTo>
                  <a:lnTo>
                    <a:pt x="81" y="13"/>
                  </a:lnTo>
                  <a:lnTo>
                    <a:pt x="81" y="113"/>
                  </a:lnTo>
                  <a:lnTo>
                    <a:pt x="120" y="34"/>
                  </a:lnTo>
                  <a:lnTo>
                    <a:pt x="122" y="32"/>
                  </a:lnTo>
                  <a:lnTo>
                    <a:pt x="123" y="32"/>
                  </a:lnTo>
                  <a:lnTo>
                    <a:pt x="137" y="39"/>
                  </a:lnTo>
                  <a:lnTo>
                    <a:pt x="141" y="41"/>
                  </a:lnTo>
                  <a:lnTo>
                    <a:pt x="139" y="44"/>
                  </a:lnTo>
                  <a:lnTo>
                    <a:pt x="86" y="152"/>
                  </a:lnTo>
                  <a:lnTo>
                    <a:pt x="84" y="156"/>
                  </a:lnTo>
                  <a:lnTo>
                    <a:pt x="82" y="154"/>
                  </a:lnTo>
                  <a:lnTo>
                    <a:pt x="63" y="144"/>
                  </a:lnTo>
                  <a:lnTo>
                    <a:pt x="62" y="144"/>
                  </a:lnTo>
                  <a:lnTo>
                    <a:pt x="62" y="142"/>
                  </a:lnTo>
                  <a:lnTo>
                    <a:pt x="60" y="43"/>
                  </a:lnTo>
                  <a:lnTo>
                    <a:pt x="22" y="122"/>
                  </a:lnTo>
                  <a:lnTo>
                    <a:pt x="21" y="123"/>
                  </a:lnTo>
                  <a:lnTo>
                    <a:pt x="17" y="122"/>
                  </a:lnTo>
                  <a:lnTo>
                    <a:pt x="3" y="115"/>
                  </a:lnTo>
                  <a:lnTo>
                    <a:pt x="0" y="113"/>
                  </a:lnTo>
                  <a:lnTo>
                    <a:pt x="2" y="111"/>
                  </a:lnTo>
                  <a:lnTo>
                    <a:pt x="55" y="3"/>
                  </a:lnTo>
                  <a:lnTo>
                    <a:pt x="57" y="0"/>
                  </a:ln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4" name="Freeform 32"/>
            <p:cNvSpPr/>
            <p:nvPr/>
          </p:nvSpPr>
          <p:spPr bwMode="auto">
            <a:xfrm>
              <a:off x="7032625" y="3802063"/>
              <a:ext cx="225425" cy="174625"/>
            </a:xfrm>
            <a:custGeom>
              <a:avLst/>
              <a:gdLst>
                <a:gd name="T0" fmla="*/ 85 w 142"/>
                <a:gd name="T1" fmla="*/ 90 h 110"/>
                <a:gd name="T2" fmla="*/ 5 w 142"/>
                <a:gd name="T3" fmla="*/ 98 h 110"/>
                <a:gd name="T4" fmla="*/ 0 w 142"/>
                <a:gd name="T5" fmla="*/ 98 h 110"/>
                <a:gd name="T6" fmla="*/ 3 w 142"/>
                <a:gd name="T7" fmla="*/ 95 h 110"/>
                <a:gd name="T8" fmla="*/ 10 w 142"/>
                <a:gd name="T9" fmla="*/ 76 h 110"/>
                <a:gd name="T10" fmla="*/ 10 w 142"/>
                <a:gd name="T11" fmla="*/ 74 h 110"/>
                <a:gd name="T12" fmla="*/ 12 w 142"/>
                <a:gd name="T13" fmla="*/ 74 h 110"/>
                <a:gd name="T14" fmla="*/ 68 w 142"/>
                <a:gd name="T15" fmla="*/ 69 h 110"/>
                <a:gd name="T16" fmla="*/ 34 w 142"/>
                <a:gd name="T17" fmla="*/ 24 h 110"/>
                <a:gd name="T18" fmla="*/ 32 w 142"/>
                <a:gd name="T19" fmla="*/ 24 h 110"/>
                <a:gd name="T20" fmla="*/ 34 w 142"/>
                <a:gd name="T21" fmla="*/ 23 h 110"/>
                <a:gd name="T22" fmla="*/ 41 w 142"/>
                <a:gd name="T23" fmla="*/ 5 h 110"/>
                <a:gd name="T24" fmla="*/ 43 w 142"/>
                <a:gd name="T25" fmla="*/ 0 h 110"/>
                <a:gd name="T26" fmla="*/ 46 w 142"/>
                <a:gd name="T27" fmla="*/ 4 h 110"/>
                <a:gd name="T28" fmla="*/ 94 w 142"/>
                <a:gd name="T29" fmla="*/ 69 h 110"/>
                <a:gd name="T30" fmla="*/ 140 w 142"/>
                <a:gd name="T31" fmla="*/ 90 h 110"/>
                <a:gd name="T32" fmla="*/ 142 w 142"/>
                <a:gd name="T33" fmla="*/ 90 h 110"/>
                <a:gd name="T34" fmla="*/ 142 w 142"/>
                <a:gd name="T35" fmla="*/ 93 h 110"/>
                <a:gd name="T36" fmla="*/ 135 w 142"/>
                <a:gd name="T37" fmla="*/ 109 h 110"/>
                <a:gd name="T38" fmla="*/ 133 w 142"/>
                <a:gd name="T39" fmla="*/ 110 h 110"/>
                <a:gd name="T40" fmla="*/ 130 w 142"/>
                <a:gd name="T41" fmla="*/ 110 h 110"/>
                <a:gd name="T42" fmla="*/ 85 w 142"/>
                <a:gd name="T43" fmla="*/ 90 h 110"/>
                <a:gd name="T44" fmla="*/ 85 w 142"/>
                <a:gd name="T45"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10">
                  <a:moveTo>
                    <a:pt x="85" y="90"/>
                  </a:moveTo>
                  <a:lnTo>
                    <a:pt x="5" y="98"/>
                  </a:lnTo>
                  <a:lnTo>
                    <a:pt x="0" y="98"/>
                  </a:lnTo>
                  <a:lnTo>
                    <a:pt x="3" y="95"/>
                  </a:lnTo>
                  <a:lnTo>
                    <a:pt x="10" y="76"/>
                  </a:lnTo>
                  <a:lnTo>
                    <a:pt x="10" y="74"/>
                  </a:lnTo>
                  <a:lnTo>
                    <a:pt x="12" y="74"/>
                  </a:lnTo>
                  <a:lnTo>
                    <a:pt x="68" y="69"/>
                  </a:lnTo>
                  <a:lnTo>
                    <a:pt x="34" y="24"/>
                  </a:lnTo>
                  <a:lnTo>
                    <a:pt x="32" y="24"/>
                  </a:lnTo>
                  <a:lnTo>
                    <a:pt x="34" y="23"/>
                  </a:lnTo>
                  <a:lnTo>
                    <a:pt x="41" y="5"/>
                  </a:lnTo>
                  <a:lnTo>
                    <a:pt x="43" y="0"/>
                  </a:lnTo>
                  <a:lnTo>
                    <a:pt x="46" y="4"/>
                  </a:lnTo>
                  <a:lnTo>
                    <a:pt x="94" y="69"/>
                  </a:lnTo>
                  <a:lnTo>
                    <a:pt x="140" y="90"/>
                  </a:lnTo>
                  <a:lnTo>
                    <a:pt x="142" y="90"/>
                  </a:lnTo>
                  <a:lnTo>
                    <a:pt x="142" y="93"/>
                  </a:lnTo>
                  <a:lnTo>
                    <a:pt x="135" y="109"/>
                  </a:lnTo>
                  <a:lnTo>
                    <a:pt x="133" y="110"/>
                  </a:lnTo>
                  <a:lnTo>
                    <a:pt x="130" y="110"/>
                  </a:lnTo>
                  <a:lnTo>
                    <a:pt x="85" y="90"/>
                  </a:lnTo>
                  <a:lnTo>
                    <a:pt x="8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5" name="Freeform 33"/>
            <p:cNvSpPr>
              <a:spLocks noEditPoints="1"/>
            </p:cNvSpPr>
            <p:nvPr/>
          </p:nvSpPr>
          <p:spPr bwMode="auto">
            <a:xfrm>
              <a:off x="5878513" y="4075113"/>
              <a:ext cx="431800" cy="125413"/>
            </a:xfrm>
            <a:custGeom>
              <a:avLst/>
              <a:gdLst>
                <a:gd name="T0" fmla="*/ 0 w 159"/>
                <a:gd name="T1" fmla="*/ 40 h 46"/>
                <a:gd name="T2" fmla="*/ 8 w 159"/>
                <a:gd name="T3" fmla="*/ 35 h 46"/>
                <a:gd name="T4" fmla="*/ 6 w 159"/>
                <a:gd name="T5" fmla="*/ 9 h 46"/>
                <a:gd name="T6" fmla="*/ 0 w 159"/>
                <a:gd name="T7" fmla="*/ 3 h 46"/>
                <a:gd name="T8" fmla="*/ 14 w 159"/>
                <a:gd name="T9" fmla="*/ 1 h 46"/>
                <a:gd name="T10" fmla="*/ 18 w 159"/>
                <a:gd name="T11" fmla="*/ 35 h 46"/>
                <a:gd name="T12" fmla="*/ 25 w 159"/>
                <a:gd name="T13" fmla="*/ 40 h 46"/>
                <a:gd name="T14" fmla="*/ 0 w 159"/>
                <a:gd name="T15" fmla="*/ 45 h 46"/>
                <a:gd name="T16" fmla="*/ 59 w 159"/>
                <a:gd name="T17" fmla="*/ 29 h 46"/>
                <a:gd name="T18" fmla="*/ 42 w 159"/>
                <a:gd name="T19" fmla="*/ 26 h 46"/>
                <a:gd name="T20" fmla="*/ 43 w 159"/>
                <a:gd name="T21" fmla="*/ 4 h 46"/>
                <a:gd name="T22" fmla="*/ 69 w 159"/>
                <a:gd name="T23" fmla="*/ 6 h 46"/>
                <a:gd name="T24" fmla="*/ 69 w 159"/>
                <a:gd name="T25" fmla="*/ 40 h 46"/>
                <a:gd name="T26" fmla="*/ 44 w 159"/>
                <a:gd name="T27" fmla="*/ 43 h 46"/>
                <a:gd name="T28" fmla="*/ 41 w 159"/>
                <a:gd name="T29" fmla="*/ 34 h 46"/>
                <a:gd name="T30" fmla="*/ 50 w 159"/>
                <a:gd name="T31" fmla="*/ 37 h 46"/>
                <a:gd name="T32" fmla="*/ 51 w 159"/>
                <a:gd name="T33" fmla="*/ 40 h 46"/>
                <a:gd name="T34" fmla="*/ 61 w 159"/>
                <a:gd name="T35" fmla="*/ 37 h 46"/>
                <a:gd name="T36" fmla="*/ 63 w 159"/>
                <a:gd name="T37" fmla="*/ 15 h 46"/>
                <a:gd name="T38" fmla="*/ 56 w 159"/>
                <a:gd name="T39" fmla="*/ 6 h 46"/>
                <a:gd name="T40" fmla="*/ 49 w 159"/>
                <a:gd name="T41" fmla="*/ 15 h 46"/>
                <a:gd name="T42" fmla="*/ 56 w 159"/>
                <a:gd name="T43" fmla="*/ 24 h 46"/>
                <a:gd name="T44" fmla="*/ 63 w 159"/>
                <a:gd name="T45" fmla="*/ 15 h 46"/>
                <a:gd name="T46" fmla="*/ 116 w 159"/>
                <a:gd name="T47" fmla="*/ 25 h 46"/>
                <a:gd name="T48" fmla="*/ 113 w 159"/>
                <a:gd name="T49" fmla="*/ 42 h 46"/>
                <a:gd name="T50" fmla="*/ 87 w 159"/>
                <a:gd name="T51" fmla="*/ 43 h 46"/>
                <a:gd name="T52" fmla="*/ 84 w 159"/>
                <a:gd name="T53" fmla="*/ 30 h 46"/>
                <a:gd name="T54" fmla="*/ 91 w 159"/>
                <a:gd name="T55" fmla="*/ 30 h 46"/>
                <a:gd name="T56" fmla="*/ 92 w 159"/>
                <a:gd name="T57" fmla="*/ 35 h 46"/>
                <a:gd name="T58" fmla="*/ 94 w 159"/>
                <a:gd name="T59" fmla="*/ 39 h 46"/>
                <a:gd name="T60" fmla="*/ 104 w 159"/>
                <a:gd name="T61" fmla="*/ 38 h 46"/>
                <a:gd name="T62" fmla="*/ 104 w 159"/>
                <a:gd name="T63" fmla="*/ 26 h 46"/>
                <a:gd name="T64" fmla="*/ 96 w 159"/>
                <a:gd name="T65" fmla="*/ 24 h 46"/>
                <a:gd name="T66" fmla="*/ 95 w 159"/>
                <a:gd name="T67" fmla="*/ 18 h 46"/>
                <a:gd name="T68" fmla="*/ 97 w 159"/>
                <a:gd name="T69" fmla="*/ 18 h 46"/>
                <a:gd name="T70" fmla="*/ 105 w 159"/>
                <a:gd name="T71" fmla="*/ 11 h 46"/>
                <a:gd name="T72" fmla="*/ 99 w 159"/>
                <a:gd name="T73" fmla="*/ 6 h 46"/>
                <a:gd name="T74" fmla="*/ 93 w 159"/>
                <a:gd name="T75" fmla="*/ 9 h 46"/>
                <a:gd name="T76" fmla="*/ 94 w 159"/>
                <a:gd name="T77" fmla="*/ 12 h 46"/>
                <a:gd name="T78" fmla="*/ 89 w 159"/>
                <a:gd name="T79" fmla="*/ 17 h 46"/>
                <a:gd name="T80" fmla="*/ 84 w 159"/>
                <a:gd name="T81" fmla="*/ 11 h 46"/>
                <a:gd name="T82" fmla="*/ 100 w 159"/>
                <a:gd name="T83" fmla="*/ 0 h 46"/>
                <a:gd name="T84" fmla="*/ 116 w 159"/>
                <a:gd name="T85" fmla="*/ 12 h 46"/>
                <a:gd name="T86" fmla="*/ 109 w 159"/>
                <a:gd name="T87" fmla="*/ 21 h 46"/>
                <a:gd name="T88" fmla="*/ 133 w 159"/>
                <a:gd name="T89" fmla="*/ 40 h 46"/>
                <a:gd name="T90" fmla="*/ 141 w 159"/>
                <a:gd name="T91" fmla="*/ 35 h 46"/>
                <a:gd name="T92" fmla="*/ 139 w 159"/>
                <a:gd name="T93" fmla="*/ 9 h 46"/>
                <a:gd name="T94" fmla="*/ 133 w 159"/>
                <a:gd name="T95" fmla="*/ 3 h 46"/>
                <a:gd name="T96" fmla="*/ 147 w 159"/>
                <a:gd name="T97" fmla="*/ 1 h 46"/>
                <a:gd name="T98" fmla="*/ 151 w 159"/>
                <a:gd name="T99" fmla="*/ 35 h 46"/>
                <a:gd name="T100" fmla="*/ 159 w 159"/>
                <a:gd name="T101" fmla="*/ 40 h 46"/>
                <a:gd name="T102" fmla="*/ 133 w 159"/>
                <a:gd name="T10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46">
                  <a:moveTo>
                    <a:pt x="0" y="45"/>
                  </a:moveTo>
                  <a:cubicBezTo>
                    <a:pt x="0" y="40"/>
                    <a:pt x="0" y="40"/>
                    <a:pt x="0" y="40"/>
                  </a:cubicBezTo>
                  <a:cubicBezTo>
                    <a:pt x="3" y="40"/>
                    <a:pt x="5" y="39"/>
                    <a:pt x="6" y="39"/>
                  </a:cubicBezTo>
                  <a:cubicBezTo>
                    <a:pt x="7" y="38"/>
                    <a:pt x="8" y="37"/>
                    <a:pt x="8" y="35"/>
                  </a:cubicBezTo>
                  <a:cubicBezTo>
                    <a:pt x="8" y="13"/>
                    <a:pt x="8" y="13"/>
                    <a:pt x="8" y="13"/>
                  </a:cubicBezTo>
                  <a:cubicBezTo>
                    <a:pt x="8" y="11"/>
                    <a:pt x="7" y="10"/>
                    <a:pt x="6" y="9"/>
                  </a:cubicBezTo>
                  <a:cubicBezTo>
                    <a:pt x="5" y="8"/>
                    <a:pt x="3" y="8"/>
                    <a:pt x="0" y="8"/>
                  </a:cubicBezTo>
                  <a:cubicBezTo>
                    <a:pt x="0" y="3"/>
                    <a:pt x="0" y="3"/>
                    <a:pt x="0" y="3"/>
                  </a:cubicBezTo>
                  <a:cubicBezTo>
                    <a:pt x="3" y="3"/>
                    <a:pt x="6" y="3"/>
                    <a:pt x="8" y="2"/>
                  </a:cubicBezTo>
                  <a:cubicBezTo>
                    <a:pt x="10" y="2"/>
                    <a:pt x="12" y="1"/>
                    <a:pt x="14" y="1"/>
                  </a:cubicBezTo>
                  <a:cubicBezTo>
                    <a:pt x="18" y="1"/>
                    <a:pt x="18" y="1"/>
                    <a:pt x="18" y="1"/>
                  </a:cubicBezTo>
                  <a:cubicBezTo>
                    <a:pt x="18" y="35"/>
                    <a:pt x="18" y="35"/>
                    <a:pt x="18" y="35"/>
                  </a:cubicBezTo>
                  <a:cubicBezTo>
                    <a:pt x="18" y="37"/>
                    <a:pt x="18" y="38"/>
                    <a:pt x="19" y="39"/>
                  </a:cubicBezTo>
                  <a:cubicBezTo>
                    <a:pt x="20" y="39"/>
                    <a:pt x="22" y="40"/>
                    <a:pt x="25" y="40"/>
                  </a:cubicBezTo>
                  <a:cubicBezTo>
                    <a:pt x="25" y="45"/>
                    <a:pt x="25" y="45"/>
                    <a:pt x="25" y="45"/>
                  </a:cubicBezTo>
                  <a:cubicBezTo>
                    <a:pt x="0" y="45"/>
                    <a:pt x="0" y="45"/>
                    <a:pt x="0" y="45"/>
                  </a:cubicBezTo>
                  <a:close/>
                  <a:moveTo>
                    <a:pt x="64" y="26"/>
                  </a:moveTo>
                  <a:cubicBezTo>
                    <a:pt x="62" y="28"/>
                    <a:pt x="60" y="28"/>
                    <a:pt x="59" y="29"/>
                  </a:cubicBezTo>
                  <a:cubicBezTo>
                    <a:pt x="57" y="30"/>
                    <a:pt x="55" y="30"/>
                    <a:pt x="53" y="30"/>
                  </a:cubicBezTo>
                  <a:cubicBezTo>
                    <a:pt x="49" y="30"/>
                    <a:pt x="45" y="29"/>
                    <a:pt x="42" y="26"/>
                  </a:cubicBezTo>
                  <a:cubicBezTo>
                    <a:pt x="39" y="23"/>
                    <a:pt x="38" y="20"/>
                    <a:pt x="38" y="15"/>
                  </a:cubicBezTo>
                  <a:cubicBezTo>
                    <a:pt x="38" y="11"/>
                    <a:pt x="40" y="7"/>
                    <a:pt x="43" y="4"/>
                  </a:cubicBezTo>
                  <a:cubicBezTo>
                    <a:pt x="46" y="1"/>
                    <a:pt x="51" y="0"/>
                    <a:pt x="56" y="0"/>
                  </a:cubicBezTo>
                  <a:cubicBezTo>
                    <a:pt x="62" y="0"/>
                    <a:pt x="66" y="2"/>
                    <a:pt x="69" y="6"/>
                  </a:cubicBezTo>
                  <a:cubicBezTo>
                    <a:pt x="73" y="9"/>
                    <a:pt x="74" y="15"/>
                    <a:pt x="74" y="22"/>
                  </a:cubicBezTo>
                  <a:cubicBezTo>
                    <a:pt x="74" y="29"/>
                    <a:pt x="72" y="35"/>
                    <a:pt x="69" y="40"/>
                  </a:cubicBezTo>
                  <a:cubicBezTo>
                    <a:pt x="65" y="44"/>
                    <a:pt x="60" y="46"/>
                    <a:pt x="54" y="46"/>
                  </a:cubicBezTo>
                  <a:cubicBezTo>
                    <a:pt x="50" y="46"/>
                    <a:pt x="47" y="45"/>
                    <a:pt x="44" y="43"/>
                  </a:cubicBezTo>
                  <a:cubicBezTo>
                    <a:pt x="41" y="42"/>
                    <a:pt x="40" y="40"/>
                    <a:pt x="40" y="37"/>
                  </a:cubicBezTo>
                  <a:cubicBezTo>
                    <a:pt x="40" y="36"/>
                    <a:pt x="40" y="34"/>
                    <a:pt x="41" y="34"/>
                  </a:cubicBezTo>
                  <a:cubicBezTo>
                    <a:pt x="42" y="33"/>
                    <a:pt x="43" y="32"/>
                    <a:pt x="45" y="32"/>
                  </a:cubicBezTo>
                  <a:cubicBezTo>
                    <a:pt x="47" y="32"/>
                    <a:pt x="49" y="34"/>
                    <a:pt x="50" y="37"/>
                  </a:cubicBezTo>
                  <a:cubicBezTo>
                    <a:pt x="50" y="38"/>
                    <a:pt x="50" y="38"/>
                    <a:pt x="50" y="38"/>
                  </a:cubicBezTo>
                  <a:cubicBezTo>
                    <a:pt x="50" y="39"/>
                    <a:pt x="50" y="40"/>
                    <a:pt x="51" y="40"/>
                  </a:cubicBezTo>
                  <a:cubicBezTo>
                    <a:pt x="52" y="40"/>
                    <a:pt x="52" y="40"/>
                    <a:pt x="54" y="40"/>
                  </a:cubicBezTo>
                  <a:cubicBezTo>
                    <a:pt x="57" y="40"/>
                    <a:pt x="59" y="39"/>
                    <a:pt x="61" y="37"/>
                  </a:cubicBezTo>
                  <a:cubicBezTo>
                    <a:pt x="63" y="34"/>
                    <a:pt x="64" y="31"/>
                    <a:pt x="64" y="26"/>
                  </a:cubicBezTo>
                  <a:close/>
                  <a:moveTo>
                    <a:pt x="63" y="15"/>
                  </a:moveTo>
                  <a:cubicBezTo>
                    <a:pt x="63" y="12"/>
                    <a:pt x="63" y="10"/>
                    <a:pt x="61" y="8"/>
                  </a:cubicBezTo>
                  <a:cubicBezTo>
                    <a:pt x="60" y="7"/>
                    <a:pt x="58" y="6"/>
                    <a:pt x="56" y="6"/>
                  </a:cubicBezTo>
                  <a:cubicBezTo>
                    <a:pt x="54" y="6"/>
                    <a:pt x="52" y="7"/>
                    <a:pt x="51" y="8"/>
                  </a:cubicBezTo>
                  <a:cubicBezTo>
                    <a:pt x="50" y="10"/>
                    <a:pt x="49" y="12"/>
                    <a:pt x="49" y="15"/>
                  </a:cubicBezTo>
                  <a:cubicBezTo>
                    <a:pt x="49" y="18"/>
                    <a:pt x="49" y="20"/>
                    <a:pt x="51" y="21"/>
                  </a:cubicBezTo>
                  <a:cubicBezTo>
                    <a:pt x="52" y="23"/>
                    <a:pt x="54" y="24"/>
                    <a:pt x="56" y="24"/>
                  </a:cubicBezTo>
                  <a:cubicBezTo>
                    <a:pt x="58" y="24"/>
                    <a:pt x="60" y="23"/>
                    <a:pt x="61" y="21"/>
                  </a:cubicBezTo>
                  <a:cubicBezTo>
                    <a:pt x="63" y="20"/>
                    <a:pt x="63" y="18"/>
                    <a:pt x="63" y="15"/>
                  </a:cubicBezTo>
                  <a:close/>
                  <a:moveTo>
                    <a:pt x="109" y="21"/>
                  </a:moveTo>
                  <a:cubicBezTo>
                    <a:pt x="112" y="22"/>
                    <a:pt x="115" y="23"/>
                    <a:pt x="116" y="25"/>
                  </a:cubicBezTo>
                  <a:cubicBezTo>
                    <a:pt x="118" y="26"/>
                    <a:pt x="118" y="29"/>
                    <a:pt x="118" y="31"/>
                  </a:cubicBezTo>
                  <a:cubicBezTo>
                    <a:pt x="118" y="36"/>
                    <a:pt x="117" y="39"/>
                    <a:pt x="113" y="42"/>
                  </a:cubicBezTo>
                  <a:cubicBezTo>
                    <a:pt x="109" y="44"/>
                    <a:pt x="105" y="46"/>
                    <a:pt x="99" y="46"/>
                  </a:cubicBezTo>
                  <a:cubicBezTo>
                    <a:pt x="94" y="46"/>
                    <a:pt x="90" y="45"/>
                    <a:pt x="87" y="43"/>
                  </a:cubicBezTo>
                  <a:cubicBezTo>
                    <a:pt x="84" y="40"/>
                    <a:pt x="83" y="38"/>
                    <a:pt x="83" y="34"/>
                  </a:cubicBezTo>
                  <a:cubicBezTo>
                    <a:pt x="83" y="33"/>
                    <a:pt x="83" y="31"/>
                    <a:pt x="84" y="30"/>
                  </a:cubicBezTo>
                  <a:cubicBezTo>
                    <a:pt x="85" y="29"/>
                    <a:pt x="86" y="29"/>
                    <a:pt x="88" y="29"/>
                  </a:cubicBezTo>
                  <a:cubicBezTo>
                    <a:pt x="89" y="29"/>
                    <a:pt x="90" y="29"/>
                    <a:pt x="91" y="30"/>
                  </a:cubicBezTo>
                  <a:cubicBezTo>
                    <a:pt x="92" y="31"/>
                    <a:pt x="93" y="32"/>
                    <a:pt x="93" y="34"/>
                  </a:cubicBezTo>
                  <a:cubicBezTo>
                    <a:pt x="93" y="34"/>
                    <a:pt x="93" y="35"/>
                    <a:pt x="92" y="35"/>
                  </a:cubicBezTo>
                  <a:cubicBezTo>
                    <a:pt x="92" y="36"/>
                    <a:pt x="92" y="36"/>
                    <a:pt x="92" y="36"/>
                  </a:cubicBezTo>
                  <a:cubicBezTo>
                    <a:pt x="92" y="37"/>
                    <a:pt x="93" y="38"/>
                    <a:pt x="94" y="39"/>
                  </a:cubicBezTo>
                  <a:cubicBezTo>
                    <a:pt x="95" y="39"/>
                    <a:pt x="97" y="40"/>
                    <a:pt x="99" y="40"/>
                  </a:cubicBezTo>
                  <a:cubicBezTo>
                    <a:pt x="101" y="40"/>
                    <a:pt x="103" y="39"/>
                    <a:pt x="104" y="38"/>
                  </a:cubicBezTo>
                  <a:cubicBezTo>
                    <a:pt x="106" y="36"/>
                    <a:pt x="106" y="34"/>
                    <a:pt x="106" y="32"/>
                  </a:cubicBezTo>
                  <a:cubicBezTo>
                    <a:pt x="106" y="29"/>
                    <a:pt x="106" y="27"/>
                    <a:pt x="104" y="26"/>
                  </a:cubicBezTo>
                  <a:cubicBezTo>
                    <a:pt x="103" y="24"/>
                    <a:pt x="100" y="24"/>
                    <a:pt x="97" y="24"/>
                  </a:cubicBezTo>
                  <a:cubicBezTo>
                    <a:pt x="96" y="24"/>
                    <a:pt x="96" y="24"/>
                    <a:pt x="96" y="24"/>
                  </a:cubicBezTo>
                  <a:cubicBezTo>
                    <a:pt x="95" y="24"/>
                    <a:pt x="95" y="24"/>
                    <a:pt x="95" y="24"/>
                  </a:cubicBezTo>
                  <a:cubicBezTo>
                    <a:pt x="95" y="18"/>
                    <a:pt x="95" y="18"/>
                    <a:pt x="95" y="18"/>
                  </a:cubicBezTo>
                  <a:cubicBezTo>
                    <a:pt x="95" y="18"/>
                    <a:pt x="96" y="18"/>
                    <a:pt x="96" y="18"/>
                  </a:cubicBezTo>
                  <a:cubicBezTo>
                    <a:pt x="96" y="18"/>
                    <a:pt x="97" y="18"/>
                    <a:pt x="97" y="18"/>
                  </a:cubicBezTo>
                  <a:cubicBezTo>
                    <a:pt x="99" y="18"/>
                    <a:pt x="101" y="17"/>
                    <a:pt x="103" y="16"/>
                  </a:cubicBezTo>
                  <a:cubicBezTo>
                    <a:pt x="104" y="15"/>
                    <a:pt x="105" y="13"/>
                    <a:pt x="105" y="11"/>
                  </a:cubicBezTo>
                  <a:cubicBezTo>
                    <a:pt x="105" y="9"/>
                    <a:pt x="104" y="8"/>
                    <a:pt x="103" y="7"/>
                  </a:cubicBezTo>
                  <a:cubicBezTo>
                    <a:pt x="102" y="6"/>
                    <a:pt x="101" y="6"/>
                    <a:pt x="99" y="6"/>
                  </a:cubicBezTo>
                  <a:cubicBezTo>
                    <a:pt x="97" y="6"/>
                    <a:pt x="96" y="6"/>
                    <a:pt x="95" y="7"/>
                  </a:cubicBezTo>
                  <a:cubicBezTo>
                    <a:pt x="94" y="7"/>
                    <a:pt x="93" y="8"/>
                    <a:pt x="93" y="9"/>
                  </a:cubicBezTo>
                  <a:cubicBezTo>
                    <a:pt x="93" y="9"/>
                    <a:pt x="93" y="10"/>
                    <a:pt x="94" y="10"/>
                  </a:cubicBezTo>
                  <a:cubicBezTo>
                    <a:pt x="94" y="11"/>
                    <a:pt x="94" y="12"/>
                    <a:pt x="94" y="12"/>
                  </a:cubicBezTo>
                  <a:cubicBezTo>
                    <a:pt x="94" y="14"/>
                    <a:pt x="94" y="15"/>
                    <a:pt x="93" y="16"/>
                  </a:cubicBezTo>
                  <a:cubicBezTo>
                    <a:pt x="92" y="16"/>
                    <a:pt x="91" y="17"/>
                    <a:pt x="89" y="17"/>
                  </a:cubicBezTo>
                  <a:cubicBezTo>
                    <a:pt x="88" y="17"/>
                    <a:pt x="86" y="16"/>
                    <a:pt x="85" y="15"/>
                  </a:cubicBezTo>
                  <a:cubicBezTo>
                    <a:pt x="84" y="15"/>
                    <a:pt x="84" y="13"/>
                    <a:pt x="84" y="11"/>
                  </a:cubicBezTo>
                  <a:cubicBezTo>
                    <a:pt x="84" y="8"/>
                    <a:pt x="86" y="5"/>
                    <a:pt x="89" y="3"/>
                  </a:cubicBezTo>
                  <a:cubicBezTo>
                    <a:pt x="92" y="1"/>
                    <a:pt x="95" y="0"/>
                    <a:pt x="100" y="0"/>
                  </a:cubicBezTo>
                  <a:cubicBezTo>
                    <a:pt x="105" y="0"/>
                    <a:pt x="109" y="1"/>
                    <a:pt x="112" y="3"/>
                  </a:cubicBezTo>
                  <a:cubicBezTo>
                    <a:pt x="115" y="5"/>
                    <a:pt x="116" y="8"/>
                    <a:pt x="116" y="12"/>
                  </a:cubicBezTo>
                  <a:cubicBezTo>
                    <a:pt x="116" y="14"/>
                    <a:pt x="116" y="16"/>
                    <a:pt x="114" y="17"/>
                  </a:cubicBezTo>
                  <a:cubicBezTo>
                    <a:pt x="113" y="19"/>
                    <a:pt x="112" y="20"/>
                    <a:pt x="109" y="21"/>
                  </a:cubicBezTo>
                  <a:close/>
                  <a:moveTo>
                    <a:pt x="133" y="45"/>
                  </a:moveTo>
                  <a:cubicBezTo>
                    <a:pt x="133" y="40"/>
                    <a:pt x="133" y="40"/>
                    <a:pt x="133" y="40"/>
                  </a:cubicBezTo>
                  <a:cubicBezTo>
                    <a:pt x="136" y="40"/>
                    <a:pt x="138" y="39"/>
                    <a:pt x="139" y="39"/>
                  </a:cubicBezTo>
                  <a:cubicBezTo>
                    <a:pt x="140" y="38"/>
                    <a:pt x="141" y="37"/>
                    <a:pt x="141" y="35"/>
                  </a:cubicBezTo>
                  <a:cubicBezTo>
                    <a:pt x="141" y="13"/>
                    <a:pt x="141" y="13"/>
                    <a:pt x="141" y="13"/>
                  </a:cubicBezTo>
                  <a:cubicBezTo>
                    <a:pt x="141" y="11"/>
                    <a:pt x="140" y="10"/>
                    <a:pt x="139" y="9"/>
                  </a:cubicBezTo>
                  <a:cubicBezTo>
                    <a:pt x="139" y="8"/>
                    <a:pt x="137" y="8"/>
                    <a:pt x="133" y="8"/>
                  </a:cubicBezTo>
                  <a:cubicBezTo>
                    <a:pt x="133" y="3"/>
                    <a:pt x="133" y="3"/>
                    <a:pt x="133" y="3"/>
                  </a:cubicBezTo>
                  <a:cubicBezTo>
                    <a:pt x="136" y="3"/>
                    <a:pt x="139" y="3"/>
                    <a:pt x="141" y="2"/>
                  </a:cubicBezTo>
                  <a:cubicBezTo>
                    <a:pt x="143" y="2"/>
                    <a:pt x="145" y="1"/>
                    <a:pt x="147" y="1"/>
                  </a:cubicBezTo>
                  <a:cubicBezTo>
                    <a:pt x="151" y="1"/>
                    <a:pt x="151" y="1"/>
                    <a:pt x="151" y="1"/>
                  </a:cubicBezTo>
                  <a:cubicBezTo>
                    <a:pt x="151" y="35"/>
                    <a:pt x="151" y="35"/>
                    <a:pt x="151" y="35"/>
                  </a:cubicBezTo>
                  <a:cubicBezTo>
                    <a:pt x="151" y="37"/>
                    <a:pt x="151" y="38"/>
                    <a:pt x="152" y="39"/>
                  </a:cubicBezTo>
                  <a:cubicBezTo>
                    <a:pt x="154" y="39"/>
                    <a:pt x="156" y="40"/>
                    <a:pt x="159" y="40"/>
                  </a:cubicBezTo>
                  <a:cubicBezTo>
                    <a:pt x="159" y="45"/>
                    <a:pt x="159" y="45"/>
                    <a:pt x="159" y="45"/>
                  </a:cubicBezTo>
                  <a:cubicBezTo>
                    <a:pt x="133" y="45"/>
                    <a:pt x="133" y="45"/>
                    <a:pt x="13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6" name="Freeform 34"/>
            <p:cNvSpPr>
              <a:spLocks noEditPoints="1"/>
            </p:cNvSpPr>
            <p:nvPr/>
          </p:nvSpPr>
          <p:spPr bwMode="auto">
            <a:xfrm>
              <a:off x="5048250" y="3025774"/>
              <a:ext cx="1824037" cy="987424"/>
            </a:xfrm>
            <a:custGeom>
              <a:avLst/>
              <a:gdLst>
                <a:gd name="T0" fmla="*/ 610 w 670"/>
                <a:gd name="T1" fmla="*/ 68 h 362"/>
                <a:gd name="T2" fmla="*/ 557 w 670"/>
                <a:gd name="T3" fmla="*/ 99 h 362"/>
                <a:gd name="T4" fmla="*/ 460 w 670"/>
                <a:gd name="T5" fmla="*/ 80 h 362"/>
                <a:gd name="T6" fmla="*/ 381 w 670"/>
                <a:gd name="T7" fmla="*/ 349 h 362"/>
                <a:gd name="T8" fmla="*/ 362 w 670"/>
                <a:gd name="T9" fmla="*/ 297 h 362"/>
                <a:gd name="T10" fmla="*/ 395 w 670"/>
                <a:gd name="T11" fmla="*/ 310 h 362"/>
                <a:gd name="T12" fmla="*/ 403 w 670"/>
                <a:gd name="T13" fmla="*/ 303 h 362"/>
                <a:gd name="T14" fmla="*/ 430 w 670"/>
                <a:gd name="T15" fmla="*/ 311 h 362"/>
                <a:gd name="T16" fmla="*/ 487 w 670"/>
                <a:gd name="T17" fmla="*/ 192 h 362"/>
                <a:gd name="T18" fmla="*/ 400 w 670"/>
                <a:gd name="T19" fmla="*/ 200 h 362"/>
                <a:gd name="T20" fmla="*/ 442 w 670"/>
                <a:gd name="T21" fmla="*/ 260 h 362"/>
                <a:gd name="T22" fmla="*/ 378 w 670"/>
                <a:gd name="T23" fmla="*/ 362 h 362"/>
                <a:gd name="T24" fmla="*/ 292 w 670"/>
                <a:gd name="T25" fmla="*/ 362 h 362"/>
                <a:gd name="T26" fmla="*/ 228 w 670"/>
                <a:gd name="T27" fmla="*/ 260 h 362"/>
                <a:gd name="T28" fmla="*/ 271 w 670"/>
                <a:gd name="T29" fmla="*/ 200 h 362"/>
                <a:gd name="T30" fmla="*/ 183 w 670"/>
                <a:gd name="T31" fmla="*/ 192 h 362"/>
                <a:gd name="T32" fmla="*/ 240 w 670"/>
                <a:gd name="T33" fmla="*/ 311 h 362"/>
                <a:gd name="T34" fmla="*/ 267 w 670"/>
                <a:gd name="T35" fmla="*/ 303 h 362"/>
                <a:gd name="T36" fmla="*/ 275 w 670"/>
                <a:gd name="T37" fmla="*/ 310 h 362"/>
                <a:gd name="T38" fmla="*/ 308 w 670"/>
                <a:gd name="T39" fmla="*/ 297 h 362"/>
                <a:gd name="T40" fmla="*/ 289 w 670"/>
                <a:gd name="T41" fmla="*/ 349 h 362"/>
                <a:gd name="T42" fmla="*/ 613 w 670"/>
                <a:gd name="T43" fmla="*/ 49 h 362"/>
                <a:gd name="T44" fmla="*/ 496 w 670"/>
                <a:gd name="T45" fmla="*/ 27 h 362"/>
                <a:gd name="T46" fmla="*/ 496 w 670"/>
                <a:gd name="T47" fmla="*/ 16 h 362"/>
                <a:gd name="T48" fmla="*/ 587 w 670"/>
                <a:gd name="T49" fmla="*/ 60 h 362"/>
                <a:gd name="T50" fmla="*/ 429 w 670"/>
                <a:gd name="T51" fmla="*/ 130 h 362"/>
                <a:gd name="T52" fmla="*/ 545 w 670"/>
                <a:gd name="T53" fmla="*/ 142 h 362"/>
                <a:gd name="T54" fmla="*/ 540 w 670"/>
                <a:gd name="T55" fmla="*/ 134 h 362"/>
                <a:gd name="T56" fmla="*/ 434 w 670"/>
                <a:gd name="T57" fmla="*/ 132 h 362"/>
                <a:gd name="T58" fmla="*/ 420 w 670"/>
                <a:gd name="T59" fmla="*/ 151 h 362"/>
                <a:gd name="T60" fmla="*/ 499 w 670"/>
                <a:gd name="T61" fmla="*/ 176 h 362"/>
                <a:gd name="T62" fmla="*/ 521 w 670"/>
                <a:gd name="T63" fmla="*/ 156 h 362"/>
                <a:gd name="T64" fmla="*/ 415 w 670"/>
                <a:gd name="T65" fmla="*/ 164 h 362"/>
                <a:gd name="T66" fmla="*/ 60 w 670"/>
                <a:gd name="T67" fmla="*/ 68 h 362"/>
                <a:gd name="T68" fmla="*/ 113 w 670"/>
                <a:gd name="T69" fmla="*/ 99 h 362"/>
                <a:gd name="T70" fmla="*/ 210 w 670"/>
                <a:gd name="T71" fmla="*/ 80 h 362"/>
                <a:gd name="T72" fmla="*/ 57 w 670"/>
                <a:gd name="T73" fmla="*/ 49 h 362"/>
                <a:gd name="T74" fmla="*/ 175 w 670"/>
                <a:gd name="T75" fmla="*/ 27 h 362"/>
                <a:gd name="T76" fmla="*/ 174 w 670"/>
                <a:gd name="T77" fmla="*/ 16 h 362"/>
                <a:gd name="T78" fmla="*/ 83 w 670"/>
                <a:gd name="T79" fmla="*/ 60 h 362"/>
                <a:gd name="T80" fmla="*/ 241 w 670"/>
                <a:gd name="T81" fmla="*/ 130 h 362"/>
                <a:gd name="T82" fmla="*/ 125 w 670"/>
                <a:gd name="T83" fmla="*/ 142 h 362"/>
                <a:gd name="T84" fmla="*/ 130 w 670"/>
                <a:gd name="T85" fmla="*/ 134 h 362"/>
                <a:gd name="T86" fmla="*/ 236 w 670"/>
                <a:gd name="T87" fmla="*/ 132 h 362"/>
                <a:gd name="T88" fmla="*/ 250 w 670"/>
                <a:gd name="T89" fmla="*/ 151 h 362"/>
                <a:gd name="T90" fmla="*/ 171 w 670"/>
                <a:gd name="T91" fmla="*/ 176 h 362"/>
                <a:gd name="T92" fmla="*/ 149 w 670"/>
                <a:gd name="T93" fmla="*/ 156 h 362"/>
                <a:gd name="T94" fmla="*/ 255 w 670"/>
                <a:gd name="T95" fmla="*/ 16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0" h="362">
                  <a:moveTo>
                    <a:pt x="446" y="90"/>
                  </a:moveTo>
                  <a:cubicBezTo>
                    <a:pt x="454" y="71"/>
                    <a:pt x="454" y="71"/>
                    <a:pt x="454" y="71"/>
                  </a:cubicBezTo>
                  <a:cubicBezTo>
                    <a:pt x="610" y="68"/>
                    <a:pt x="610" y="68"/>
                    <a:pt x="610" y="68"/>
                  </a:cubicBezTo>
                  <a:cubicBezTo>
                    <a:pt x="579" y="104"/>
                    <a:pt x="579" y="104"/>
                    <a:pt x="579" y="104"/>
                  </a:cubicBezTo>
                  <a:cubicBezTo>
                    <a:pt x="557" y="104"/>
                    <a:pt x="557" y="104"/>
                    <a:pt x="557" y="104"/>
                  </a:cubicBezTo>
                  <a:cubicBezTo>
                    <a:pt x="557" y="99"/>
                    <a:pt x="557" y="99"/>
                    <a:pt x="557" y="99"/>
                  </a:cubicBezTo>
                  <a:cubicBezTo>
                    <a:pt x="574" y="95"/>
                    <a:pt x="574" y="95"/>
                    <a:pt x="574" y="95"/>
                  </a:cubicBezTo>
                  <a:cubicBezTo>
                    <a:pt x="590" y="77"/>
                    <a:pt x="590" y="77"/>
                    <a:pt x="590" y="77"/>
                  </a:cubicBezTo>
                  <a:cubicBezTo>
                    <a:pt x="460" y="80"/>
                    <a:pt x="460" y="80"/>
                    <a:pt x="460" y="80"/>
                  </a:cubicBezTo>
                  <a:cubicBezTo>
                    <a:pt x="451" y="92"/>
                    <a:pt x="451" y="92"/>
                    <a:pt x="451" y="92"/>
                  </a:cubicBezTo>
                  <a:cubicBezTo>
                    <a:pt x="446" y="90"/>
                    <a:pt x="446" y="90"/>
                    <a:pt x="446" y="90"/>
                  </a:cubicBezTo>
                  <a:close/>
                  <a:moveTo>
                    <a:pt x="381" y="349"/>
                  </a:moveTo>
                  <a:cubicBezTo>
                    <a:pt x="393" y="349"/>
                    <a:pt x="393" y="349"/>
                    <a:pt x="393" y="349"/>
                  </a:cubicBezTo>
                  <a:cubicBezTo>
                    <a:pt x="354" y="304"/>
                    <a:pt x="354" y="304"/>
                    <a:pt x="354" y="304"/>
                  </a:cubicBezTo>
                  <a:cubicBezTo>
                    <a:pt x="362" y="297"/>
                    <a:pt x="362" y="297"/>
                    <a:pt x="362" y="297"/>
                  </a:cubicBezTo>
                  <a:cubicBezTo>
                    <a:pt x="409" y="349"/>
                    <a:pt x="409" y="349"/>
                    <a:pt x="409" y="349"/>
                  </a:cubicBezTo>
                  <a:cubicBezTo>
                    <a:pt x="431" y="349"/>
                    <a:pt x="431" y="349"/>
                    <a:pt x="431" y="349"/>
                  </a:cubicBezTo>
                  <a:cubicBezTo>
                    <a:pt x="395" y="310"/>
                    <a:pt x="395" y="310"/>
                    <a:pt x="395" y="310"/>
                  </a:cubicBezTo>
                  <a:cubicBezTo>
                    <a:pt x="364" y="277"/>
                    <a:pt x="384" y="237"/>
                    <a:pt x="384" y="237"/>
                  </a:cubicBezTo>
                  <a:cubicBezTo>
                    <a:pt x="394" y="241"/>
                    <a:pt x="394" y="241"/>
                    <a:pt x="394" y="241"/>
                  </a:cubicBezTo>
                  <a:cubicBezTo>
                    <a:pt x="393" y="242"/>
                    <a:pt x="378" y="275"/>
                    <a:pt x="403" y="303"/>
                  </a:cubicBezTo>
                  <a:cubicBezTo>
                    <a:pt x="446" y="349"/>
                    <a:pt x="446" y="349"/>
                    <a:pt x="446" y="349"/>
                  </a:cubicBezTo>
                  <a:cubicBezTo>
                    <a:pt x="461" y="349"/>
                    <a:pt x="461" y="349"/>
                    <a:pt x="461" y="349"/>
                  </a:cubicBezTo>
                  <a:cubicBezTo>
                    <a:pt x="453" y="341"/>
                    <a:pt x="438" y="328"/>
                    <a:pt x="430" y="311"/>
                  </a:cubicBezTo>
                  <a:cubicBezTo>
                    <a:pt x="421" y="295"/>
                    <a:pt x="418" y="275"/>
                    <a:pt x="433" y="254"/>
                  </a:cubicBezTo>
                  <a:cubicBezTo>
                    <a:pt x="433" y="254"/>
                    <a:pt x="433" y="254"/>
                    <a:pt x="433" y="254"/>
                  </a:cubicBezTo>
                  <a:cubicBezTo>
                    <a:pt x="487" y="192"/>
                    <a:pt x="487" y="192"/>
                    <a:pt x="487" y="192"/>
                  </a:cubicBezTo>
                  <a:cubicBezTo>
                    <a:pt x="411" y="193"/>
                    <a:pt x="411" y="193"/>
                    <a:pt x="411" y="193"/>
                  </a:cubicBezTo>
                  <a:cubicBezTo>
                    <a:pt x="404" y="202"/>
                    <a:pt x="404" y="202"/>
                    <a:pt x="404" y="202"/>
                  </a:cubicBezTo>
                  <a:cubicBezTo>
                    <a:pt x="400" y="200"/>
                    <a:pt x="400" y="200"/>
                    <a:pt x="400" y="200"/>
                  </a:cubicBezTo>
                  <a:cubicBezTo>
                    <a:pt x="406" y="186"/>
                    <a:pt x="406" y="186"/>
                    <a:pt x="406" y="186"/>
                  </a:cubicBezTo>
                  <a:cubicBezTo>
                    <a:pt x="509" y="183"/>
                    <a:pt x="509" y="183"/>
                    <a:pt x="509" y="183"/>
                  </a:cubicBezTo>
                  <a:cubicBezTo>
                    <a:pt x="442" y="260"/>
                    <a:pt x="442" y="260"/>
                    <a:pt x="442" y="260"/>
                  </a:cubicBezTo>
                  <a:cubicBezTo>
                    <a:pt x="431" y="276"/>
                    <a:pt x="432" y="291"/>
                    <a:pt x="438" y="304"/>
                  </a:cubicBezTo>
                  <a:cubicBezTo>
                    <a:pt x="449" y="327"/>
                    <a:pt x="475" y="345"/>
                    <a:pt x="494" y="362"/>
                  </a:cubicBezTo>
                  <a:cubicBezTo>
                    <a:pt x="378" y="362"/>
                    <a:pt x="378" y="362"/>
                    <a:pt x="378" y="362"/>
                  </a:cubicBezTo>
                  <a:cubicBezTo>
                    <a:pt x="335" y="319"/>
                    <a:pt x="335" y="319"/>
                    <a:pt x="335" y="319"/>
                  </a:cubicBezTo>
                  <a:cubicBezTo>
                    <a:pt x="335" y="319"/>
                    <a:pt x="335" y="319"/>
                    <a:pt x="335" y="319"/>
                  </a:cubicBezTo>
                  <a:cubicBezTo>
                    <a:pt x="292" y="362"/>
                    <a:pt x="292" y="362"/>
                    <a:pt x="292" y="362"/>
                  </a:cubicBezTo>
                  <a:cubicBezTo>
                    <a:pt x="179" y="362"/>
                    <a:pt x="179" y="362"/>
                    <a:pt x="179" y="362"/>
                  </a:cubicBezTo>
                  <a:cubicBezTo>
                    <a:pt x="196" y="345"/>
                    <a:pt x="222" y="326"/>
                    <a:pt x="232" y="304"/>
                  </a:cubicBezTo>
                  <a:cubicBezTo>
                    <a:pt x="238" y="291"/>
                    <a:pt x="240" y="276"/>
                    <a:pt x="228" y="260"/>
                  </a:cubicBezTo>
                  <a:cubicBezTo>
                    <a:pt x="161" y="183"/>
                    <a:pt x="161" y="183"/>
                    <a:pt x="161" y="183"/>
                  </a:cubicBezTo>
                  <a:cubicBezTo>
                    <a:pt x="264" y="186"/>
                    <a:pt x="264" y="186"/>
                    <a:pt x="264" y="186"/>
                  </a:cubicBezTo>
                  <a:cubicBezTo>
                    <a:pt x="271" y="200"/>
                    <a:pt x="271" y="200"/>
                    <a:pt x="271" y="200"/>
                  </a:cubicBezTo>
                  <a:cubicBezTo>
                    <a:pt x="266" y="202"/>
                    <a:pt x="266" y="202"/>
                    <a:pt x="266" y="202"/>
                  </a:cubicBezTo>
                  <a:cubicBezTo>
                    <a:pt x="259" y="193"/>
                    <a:pt x="259" y="193"/>
                    <a:pt x="259" y="193"/>
                  </a:cubicBezTo>
                  <a:cubicBezTo>
                    <a:pt x="183" y="192"/>
                    <a:pt x="183" y="192"/>
                    <a:pt x="183" y="192"/>
                  </a:cubicBezTo>
                  <a:cubicBezTo>
                    <a:pt x="237" y="254"/>
                    <a:pt x="237" y="254"/>
                    <a:pt x="237" y="254"/>
                  </a:cubicBezTo>
                  <a:cubicBezTo>
                    <a:pt x="237" y="254"/>
                    <a:pt x="237" y="254"/>
                    <a:pt x="237" y="254"/>
                  </a:cubicBezTo>
                  <a:cubicBezTo>
                    <a:pt x="252" y="275"/>
                    <a:pt x="249" y="295"/>
                    <a:pt x="240" y="311"/>
                  </a:cubicBezTo>
                  <a:cubicBezTo>
                    <a:pt x="232" y="328"/>
                    <a:pt x="218" y="341"/>
                    <a:pt x="209" y="349"/>
                  </a:cubicBezTo>
                  <a:cubicBezTo>
                    <a:pt x="224" y="349"/>
                    <a:pt x="224" y="349"/>
                    <a:pt x="224" y="349"/>
                  </a:cubicBezTo>
                  <a:cubicBezTo>
                    <a:pt x="267" y="303"/>
                    <a:pt x="267" y="303"/>
                    <a:pt x="267" y="303"/>
                  </a:cubicBezTo>
                  <a:cubicBezTo>
                    <a:pt x="292" y="275"/>
                    <a:pt x="277" y="242"/>
                    <a:pt x="277" y="241"/>
                  </a:cubicBezTo>
                  <a:cubicBezTo>
                    <a:pt x="286" y="237"/>
                    <a:pt x="286" y="237"/>
                    <a:pt x="286" y="237"/>
                  </a:cubicBezTo>
                  <a:cubicBezTo>
                    <a:pt x="286" y="237"/>
                    <a:pt x="306" y="277"/>
                    <a:pt x="275" y="310"/>
                  </a:cubicBezTo>
                  <a:cubicBezTo>
                    <a:pt x="239" y="349"/>
                    <a:pt x="239" y="349"/>
                    <a:pt x="239" y="349"/>
                  </a:cubicBezTo>
                  <a:cubicBezTo>
                    <a:pt x="261" y="349"/>
                    <a:pt x="261" y="349"/>
                    <a:pt x="261" y="349"/>
                  </a:cubicBezTo>
                  <a:cubicBezTo>
                    <a:pt x="308" y="297"/>
                    <a:pt x="308" y="297"/>
                    <a:pt x="308" y="297"/>
                  </a:cubicBezTo>
                  <a:cubicBezTo>
                    <a:pt x="316" y="304"/>
                    <a:pt x="316" y="304"/>
                    <a:pt x="316" y="304"/>
                  </a:cubicBezTo>
                  <a:cubicBezTo>
                    <a:pt x="277" y="349"/>
                    <a:pt x="277" y="349"/>
                    <a:pt x="277" y="349"/>
                  </a:cubicBezTo>
                  <a:cubicBezTo>
                    <a:pt x="289" y="349"/>
                    <a:pt x="289" y="349"/>
                    <a:pt x="289" y="349"/>
                  </a:cubicBezTo>
                  <a:cubicBezTo>
                    <a:pt x="335" y="305"/>
                    <a:pt x="335" y="305"/>
                    <a:pt x="335" y="305"/>
                  </a:cubicBezTo>
                  <a:cubicBezTo>
                    <a:pt x="381" y="349"/>
                    <a:pt x="381" y="349"/>
                    <a:pt x="381" y="349"/>
                  </a:cubicBezTo>
                  <a:close/>
                  <a:moveTo>
                    <a:pt x="613" y="49"/>
                  </a:moveTo>
                  <a:cubicBezTo>
                    <a:pt x="646" y="12"/>
                    <a:pt x="646" y="12"/>
                    <a:pt x="646" y="12"/>
                  </a:cubicBezTo>
                  <a:cubicBezTo>
                    <a:pt x="623" y="15"/>
                    <a:pt x="623" y="15"/>
                    <a:pt x="623" y="15"/>
                  </a:cubicBezTo>
                  <a:cubicBezTo>
                    <a:pt x="496" y="27"/>
                    <a:pt x="496" y="27"/>
                    <a:pt x="496" y="27"/>
                  </a:cubicBezTo>
                  <a:cubicBezTo>
                    <a:pt x="432" y="39"/>
                    <a:pt x="410" y="122"/>
                    <a:pt x="335" y="121"/>
                  </a:cubicBezTo>
                  <a:cubicBezTo>
                    <a:pt x="335" y="110"/>
                    <a:pt x="335" y="110"/>
                    <a:pt x="335" y="110"/>
                  </a:cubicBezTo>
                  <a:cubicBezTo>
                    <a:pt x="406" y="112"/>
                    <a:pt x="426" y="26"/>
                    <a:pt x="496" y="16"/>
                  </a:cubicBezTo>
                  <a:cubicBezTo>
                    <a:pt x="670" y="0"/>
                    <a:pt x="670" y="0"/>
                    <a:pt x="670" y="0"/>
                  </a:cubicBezTo>
                  <a:cubicBezTo>
                    <a:pt x="617" y="60"/>
                    <a:pt x="617" y="60"/>
                    <a:pt x="617" y="60"/>
                  </a:cubicBezTo>
                  <a:cubicBezTo>
                    <a:pt x="587" y="60"/>
                    <a:pt x="587" y="60"/>
                    <a:pt x="587" y="60"/>
                  </a:cubicBezTo>
                  <a:cubicBezTo>
                    <a:pt x="587" y="56"/>
                    <a:pt x="587" y="56"/>
                    <a:pt x="587" y="56"/>
                  </a:cubicBezTo>
                  <a:cubicBezTo>
                    <a:pt x="613" y="49"/>
                    <a:pt x="613" y="49"/>
                    <a:pt x="613" y="49"/>
                  </a:cubicBezTo>
                  <a:close/>
                  <a:moveTo>
                    <a:pt x="429" y="130"/>
                  </a:moveTo>
                  <a:cubicBezTo>
                    <a:pt x="436" y="114"/>
                    <a:pt x="436" y="114"/>
                    <a:pt x="436" y="114"/>
                  </a:cubicBezTo>
                  <a:cubicBezTo>
                    <a:pt x="572" y="111"/>
                    <a:pt x="572" y="111"/>
                    <a:pt x="572" y="111"/>
                  </a:cubicBezTo>
                  <a:cubicBezTo>
                    <a:pt x="545" y="142"/>
                    <a:pt x="545" y="142"/>
                    <a:pt x="545" y="142"/>
                  </a:cubicBezTo>
                  <a:cubicBezTo>
                    <a:pt x="527" y="142"/>
                    <a:pt x="527" y="142"/>
                    <a:pt x="527" y="142"/>
                  </a:cubicBezTo>
                  <a:cubicBezTo>
                    <a:pt x="527" y="138"/>
                    <a:pt x="527" y="138"/>
                    <a:pt x="527" y="138"/>
                  </a:cubicBezTo>
                  <a:cubicBezTo>
                    <a:pt x="540" y="134"/>
                    <a:pt x="540" y="134"/>
                    <a:pt x="540" y="134"/>
                  </a:cubicBezTo>
                  <a:cubicBezTo>
                    <a:pt x="553" y="119"/>
                    <a:pt x="553" y="119"/>
                    <a:pt x="553" y="119"/>
                  </a:cubicBezTo>
                  <a:cubicBezTo>
                    <a:pt x="441" y="122"/>
                    <a:pt x="441" y="122"/>
                    <a:pt x="441" y="122"/>
                  </a:cubicBezTo>
                  <a:cubicBezTo>
                    <a:pt x="434" y="132"/>
                    <a:pt x="434" y="132"/>
                    <a:pt x="434" y="132"/>
                  </a:cubicBezTo>
                  <a:cubicBezTo>
                    <a:pt x="429" y="130"/>
                    <a:pt x="429" y="130"/>
                    <a:pt x="429" y="130"/>
                  </a:cubicBezTo>
                  <a:close/>
                  <a:moveTo>
                    <a:pt x="415" y="164"/>
                  </a:moveTo>
                  <a:cubicBezTo>
                    <a:pt x="420" y="151"/>
                    <a:pt x="420" y="151"/>
                    <a:pt x="420" y="151"/>
                  </a:cubicBezTo>
                  <a:cubicBezTo>
                    <a:pt x="540" y="149"/>
                    <a:pt x="540" y="149"/>
                    <a:pt x="540" y="149"/>
                  </a:cubicBezTo>
                  <a:cubicBezTo>
                    <a:pt x="515" y="176"/>
                    <a:pt x="515" y="176"/>
                    <a:pt x="515" y="176"/>
                  </a:cubicBezTo>
                  <a:cubicBezTo>
                    <a:pt x="499" y="176"/>
                    <a:pt x="499" y="176"/>
                    <a:pt x="499" y="176"/>
                  </a:cubicBezTo>
                  <a:cubicBezTo>
                    <a:pt x="499" y="172"/>
                    <a:pt x="499" y="172"/>
                    <a:pt x="499" y="172"/>
                  </a:cubicBezTo>
                  <a:cubicBezTo>
                    <a:pt x="510" y="169"/>
                    <a:pt x="510" y="169"/>
                    <a:pt x="510" y="169"/>
                  </a:cubicBezTo>
                  <a:cubicBezTo>
                    <a:pt x="521" y="156"/>
                    <a:pt x="521" y="156"/>
                    <a:pt x="521" y="156"/>
                  </a:cubicBezTo>
                  <a:cubicBezTo>
                    <a:pt x="425" y="159"/>
                    <a:pt x="425" y="159"/>
                    <a:pt x="425" y="159"/>
                  </a:cubicBezTo>
                  <a:cubicBezTo>
                    <a:pt x="419" y="166"/>
                    <a:pt x="419" y="166"/>
                    <a:pt x="419" y="166"/>
                  </a:cubicBezTo>
                  <a:cubicBezTo>
                    <a:pt x="415" y="164"/>
                    <a:pt x="415" y="164"/>
                    <a:pt x="415" y="164"/>
                  </a:cubicBezTo>
                  <a:close/>
                  <a:moveTo>
                    <a:pt x="224" y="90"/>
                  </a:moveTo>
                  <a:cubicBezTo>
                    <a:pt x="216" y="71"/>
                    <a:pt x="216" y="71"/>
                    <a:pt x="216" y="71"/>
                  </a:cubicBezTo>
                  <a:cubicBezTo>
                    <a:pt x="60" y="68"/>
                    <a:pt x="60" y="68"/>
                    <a:pt x="60" y="68"/>
                  </a:cubicBezTo>
                  <a:cubicBezTo>
                    <a:pt x="92" y="104"/>
                    <a:pt x="92" y="104"/>
                    <a:pt x="92" y="104"/>
                  </a:cubicBezTo>
                  <a:cubicBezTo>
                    <a:pt x="113" y="104"/>
                    <a:pt x="113" y="104"/>
                    <a:pt x="113" y="104"/>
                  </a:cubicBezTo>
                  <a:cubicBezTo>
                    <a:pt x="113" y="99"/>
                    <a:pt x="113" y="99"/>
                    <a:pt x="113" y="99"/>
                  </a:cubicBezTo>
                  <a:cubicBezTo>
                    <a:pt x="96" y="95"/>
                    <a:pt x="96" y="95"/>
                    <a:pt x="96" y="95"/>
                  </a:cubicBezTo>
                  <a:cubicBezTo>
                    <a:pt x="81" y="77"/>
                    <a:pt x="81" y="77"/>
                    <a:pt x="81" y="77"/>
                  </a:cubicBezTo>
                  <a:cubicBezTo>
                    <a:pt x="210" y="80"/>
                    <a:pt x="210" y="80"/>
                    <a:pt x="210" y="80"/>
                  </a:cubicBezTo>
                  <a:cubicBezTo>
                    <a:pt x="219" y="92"/>
                    <a:pt x="219" y="92"/>
                    <a:pt x="219" y="92"/>
                  </a:cubicBezTo>
                  <a:cubicBezTo>
                    <a:pt x="224" y="90"/>
                    <a:pt x="224" y="90"/>
                    <a:pt x="224" y="90"/>
                  </a:cubicBezTo>
                  <a:close/>
                  <a:moveTo>
                    <a:pt x="57" y="49"/>
                  </a:moveTo>
                  <a:cubicBezTo>
                    <a:pt x="25" y="12"/>
                    <a:pt x="25" y="12"/>
                    <a:pt x="25" y="12"/>
                  </a:cubicBezTo>
                  <a:cubicBezTo>
                    <a:pt x="47" y="15"/>
                    <a:pt x="47" y="15"/>
                    <a:pt x="47" y="15"/>
                  </a:cubicBezTo>
                  <a:cubicBezTo>
                    <a:pt x="175" y="27"/>
                    <a:pt x="175" y="27"/>
                    <a:pt x="175" y="27"/>
                  </a:cubicBezTo>
                  <a:cubicBezTo>
                    <a:pt x="238" y="39"/>
                    <a:pt x="260" y="122"/>
                    <a:pt x="335" y="121"/>
                  </a:cubicBezTo>
                  <a:cubicBezTo>
                    <a:pt x="335" y="110"/>
                    <a:pt x="335" y="110"/>
                    <a:pt x="335" y="110"/>
                  </a:cubicBezTo>
                  <a:cubicBezTo>
                    <a:pt x="264" y="112"/>
                    <a:pt x="244" y="26"/>
                    <a:pt x="174" y="16"/>
                  </a:cubicBezTo>
                  <a:cubicBezTo>
                    <a:pt x="0" y="0"/>
                    <a:pt x="0" y="0"/>
                    <a:pt x="0" y="0"/>
                  </a:cubicBezTo>
                  <a:cubicBezTo>
                    <a:pt x="53" y="60"/>
                    <a:pt x="53" y="60"/>
                    <a:pt x="53" y="60"/>
                  </a:cubicBezTo>
                  <a:cubicBezTo>
                    <a:pt x="83" y="60"/>
                    <a:pt x="83" y="60"/>
                    <a:pt x="83" y="60"/>
                  </a:cubicBezTo>
                  <a:cubicBezTo>
                    <a:pt x="83" y="56"/>
                    <a:pt x="83" y="56"/>
                    <a:pt x="83" y="56"/>
                  </a:cubicBezTo>
                  <a:cubicBezTo>
                    <a:pt x="57" y="49"/>
                    <a:pt x="57" y="49"/>
                    <a:pt x="57" y="49"/>
                  </a:cubicBezTo>
                  <a:close/>
                  <a:moveTo>
                    <a:pt x="241" y="130"/>
                  </a:moveTo>
                  <a:cubicBezTo>
                    <a:pt x="234" y="114"/>
                    <a:pt x="234" y="114"/>
                    <a:pt x="234" y="114"/>
                  </a:cubicBezTo>
                  <a:cubicBezTo>
                    <a:pt x="98" y="111"/>
                    <a:pt x="98" y="111"/>
                    <a:pt x="98" y="111"/>
                  </a:cubicBezTo>
                  <a:cubicBezTo>
                    <a:pt x="125" y="142"/>
                    <a:pt x="125" y="142"/>
                    <a:pt x="125" y="142"/>
                  </a:cubicBezTo>
                  <a:cubicBezTo>
                    <a:pt x="144" y="142"/>
                    <a:pt x="144" y="142"/>
                    <a:pt x="144" y="142"/>
                  </a:cubicBezTo>
                  <a:cubicBezTo>
                    <a:pt x="144" y="138"/>
                    <a:pt x="144" y="138"/>
                    <a:pt x="144" y="138"/>
                  </a:cubicBezTo>
                  <a:cubicBezTo>
                    <a:pt x="130" y="134"/>
                    <a:pt x="130" y="134"/>
                    <a:pt x="130" y="134"/>
                  </a:cubicBezTo>
                  <a:cubicBezTo>
                    <a:pt x="117" y="119"/>
                    <a:pt x="117" y="119"/>
                    <a:pt x="117" y="119"/>
                  </a:cubicBezTo>
                  <a:cubicBezTo>
                    <a:pt x="229" y="122"/>
                    <a:pt x="229" y="122"/>
                    <a:pt x="229" y="122"/>
                  </a:cubicBezTo>
                  <a:cubicBezTo>
                    <a:pt x="236" y="132"/>
                    <a:pt x="236" y="132"/>
                    <a:pt x="236" y="132"/>
                  </a:cubicBezTo>
                  <a:cubicBezTo>
                    <a:pt x="241" y="130"/>
                    <a:pt x="241" y="130"/>
                    <a:pt x="241" y="130"/>
                  </a:cubicBezTo>
                  <a:close/>
                  <a:moveTo>
                    <a:pt x="255" y="164"/>
                  </a:moveTo>
                  <a:cubicBezTo>
                    <a:pt x="250" y="151"/>
                    <a:pt x="250" y="151"/>
                    <a:pt x="250" y="151"/>
                  </a:cubicBezTo>
                  <a:cubicBezTo>
                    <a:pt x="130" y="149"/>
                    <a:pt x="130" y="149"/>
                    <a:pt x="130" y="149"/>
                  </a:cubicBezTo>
                  <a:cubicBezTo>
                    <a:pt x="155" y="176"/>
                    <a:pt x="155" y="176"/>
                    <a:pt x="155" y="176"/>
                  </a:cubicBezTo>
                  <a:cubicBezTo>
                    <a:pt x="171" y="176"/>
                    <a:pt x="171" y="176"/>
                    <a:pt x="171" y="176"/>
                  </a:cubicBezTo>
                  <a:cubicBezTo>
                    <a:pt x="171" y="172"/>
                    <a:pt x="171" y="172"/>
                    <a:pt x="171" y="172"/>
                  </a:cubicBezTo>
                  <a:cubicBezTo>
                    <a:pt x="160" y="169"/>
                    <a:pt x="160" y="169"/>
                    <a:pt x="160" y="169"/>
                  </a:cubicBezTo>
                  <a:cubicBezTo>
                    <a:pt x="149" y="156"/>
                    <a:pt x="149" y="156"/>
                    <a:pt x="149" y="156"/>
                  </a:cubicBezTo>
                  <a:cubicBezTo>
                    <a:pt x="245" y="159"/>
                    <a:pt x="245" y="159"/>
                    <a:pt x="245" y="159"/>
                  </a:cubicBezTo>
                  <a:cubicBezTo>
                    <a:pt x="251" y="166"/>
                    <a:pt x="251" y="166"/>
                    <a:pt x="251" y="166"/>
                  </a:cubicBezTo>
                  <a:cubicBezTo>
                    <a:pt x="255" y="164"/>
                    <a:pt x="255" y="164"/>
                    <a:pt x="255"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7" name="Freeform 35"/>
            <p:cNvSpPr/>
            <p:nvPr/>
          </p:nvSpPr>
          <p:spPr bwMode="auto">
            <a:xfrm>
              <a:off x="6462713" y="3840163"/>
              <a:ext cx="468313" cy="30163"/>
            </a:xfrm>
            <a:custGeom>
              <a:avLst/>
              <a:gdLst>
                <a:gd name="T0" fmla="*/ 0 w 172"/>
                <a:gd name="T1" fmla="*/ 0 h 11"/>
                <a:gd name="T2" fmla="*/ 165 w 172"/>
                <a:gd name="T3" fmla="*/ 0 h 11"/>
                <a:gd name="T4" fmla="*/ 165 w 172"/>
                <a:gd name="T5" fmla="*/ 10 h 11"/>
                <a:gd name="T6" fmla="*/ 0 w 172"/>
                <a:gd name="T7" fmla="*/ 10 h 11"/>
                <a:gd name="T8" fmla="*/ 0 w 172"/>
                <a:gd name="T9" fmla="*/ 0 h 11"/>
              </a:gdLst>
              <a:ahLst/>
              <a:cxnLst>
                <a:cxn ang="0">
                  <a:pos x="T0" y="T1"/>
                </a:cxn>
                <a:cxn ang="0">
                  <a:pos x="T2" y="T3"/>
                </a:cxn>
                <a:cxn ang="0">
                  <a:pos x="T4" y="T5"/>
                </a:cxn>
                <a:cxn ang="0">
                  <a:pos x="T6" y="T7"/>
                </a:cxn>
                <a:cxn ang="0">
                  <a:pos x="T8" y="T9"/>
                </a:cxn>
              </a:cxnLst>
              <a:rect l="0" t="0" r="r" b="b"/>
              <a:pathLst>
                <a:path w="172" h="11">
                  <a:moveTo>
                    <a:pt x="0" y="0"/>
                  </a:moveTo>
                  <a:cubicBezTo>
                    <a:pt x="165" y="0"/>
                    <a:pt x="165" y="0"/>
                    <a:pt x="165" y="0"/>
                  </a:cubicBezTo>
                  <a:cubicBezTo>
                    <a:pt x="172" y="0"/>
                    <a:pt x="171" y="11"/>
                    <a:pt x="165" y="10"/>
                  </a:cubicBezTo>
                  <a:cubicBezTo>
                    <a:pt x="0" y="10"/>
                    <a:pt x="0" y="10"/>
                    <a:pt x="0" y="10"/>
                  </a:cubicBezTo>
                  <a:cubicBezTo>
                    <a:pt x="1" y="7"/>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8" name="Freeform 36"/>
            <p:cNvSpPr>
              <a:spLocks noEditPoints="1"/>
            </p:cNvSpPr>
            <p:nvPr/>
          </p:nvSpPr>
          <p:spPr bwMode="auto">
            <a:xfrm>
              <a:off x="6310313" y="3695700"/>
              <a:ext cx="703263" cy="317500"/>
            </a:xfrm>
            <a:custGeom>
              <a:avLst/>
              <a:gdLst>
                <a:gd name="T0" fmla="*/ 196 w 258"/>
                <a:gd name="T1" fmla="*/ 0 h 116"/>
                <a:gd name="T2" fmla="*/ 252 w 258"/>
                <a:gd name="T3" fmla="*/ 32 h 116"/>
                <a:gd name="T4" fmla="*/ 258 w 258"/>
                <a:gd name="T5" fmla="*/ 58 h 116"/>
                <a:gd name="T6" fmla="*/ 252 w 258"/>
                <a:gd name="T7" fmla="*/ 85 h 116"/>
                <a:gd name="T8" fmla="*/ 196 w 258"/>
                <a:gd name="T9" fmla="*/ 116 h 116"/>
                <a:gd name="T10" fmla="*/ 4 w 258"/>
                <a:gd name="T11" fmla="*/ 116 h 116"/>
                <a:gd name="T12" fmla="*/ 24 w 258"/>
                <a:gd name="T13" fmla="*/ 58 h 116"/>
                <a:gd name="T14" fmla="*/ 0 w 258"/>
                <a:gd name="T15" fmla="*/ 0 h 116"/>
                <a:gd name="T16" fmla="*/ 196 w 258"/>
                <a:gd name="T17" fmla="*/ 0 h 116"/>
                <a:gd name="T18" fmla="*/ 25 w 258"/>
                <a:gd name="T19" fmla="*/ 105 h 116"/>
                <a:gd name="T20" fmla="*/ 68 w 258"/>
                <a:gd name="T21" fmla="*/ 105 h 116"/>
                <a:gd name="T22" fmla="*/ 68 w 258"/>
                <a:gd name="T23" fmla="*/ 105 h 116"/>
                <a:gd name="T24" fmla="*/ 199 w 258"/>
                <a:gd name="T25" fmla="*/ 105 h 116"/>
                <a:gd name="T26" fmla="*/ 241 w 258"/>
                <a:gd name="T27" fmla="*/ 82 h 116"/>
                <a:gd name="T28" fmla="*/ 246 w 258"/>
                <a:gd name="T29" fmla="*/ 58 h 116"/>
                <a:gd name="T30" fmla="*/ 241 w 258"/>
                <a:gd name="T31" fmla="*/ 35 h 116"/>
                <a:gd name="T32" fmla="*/ 199 w 258"/>
                <a:gd name="T33" fmla="*/ 11 h 116"/>
                <a:gd name="T34" fmla="*/ 25 w 258"/>
                <a:gd name="T35" fmla="*/ 11 h 116"/>
                <a:gd name="T36" fmla="*/ 25 w 258"/>
                <a:gd name="T3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116">
                  <a:moveTo>
                    <a:pt x="196" y="0"/>
                  </a:moveTo>
                  <a:cubicBezTo>
                    <a:pt x="224" y="0"/>
                    <a:pt x="243" y="13"/>
                    <a:pt x="252" y="32"/>
                  </a:cubicBezTo>
                  <a:cubicBezTo>
                    <a:pt x="256" y="40"/>
                    <a:pt x="258" y="49"/>
                    <a:pt x="258" y="58"/>
                  </a:cubicBezTo>
                  <a:cubicBezTo>
                    <a:pt x="258" y="67"/>
                    <a:pt x="256" y="76"/>
                    <a:pt x="252" y="85"/>
                  </a:cubicBezTo>
                  <a:cubicBezTo>
                    <a:pt x="243" y="103"/>
                    <a:pt x="225" y="116"/>
                    <a:pt x="196" y="116"/>
                  </a:cubicBezTo>
                  <a:cubicBezTo>
                    <a:pt x="4" y="116"/>
                    <a:pt x="4" y="116"/>
                    <a:pt x="4" y="116"/>
                  </a:cubicBezTo>
                  <a:cubicBezTo>
                    <a:pt x="17" y="101"/>
                    <a:pt x="24" y="79"/>
                    <a:pt x="24" y="58"/>
                  </a:cubicBezTo>
                  <a:cubicBezTo>
                    <a:pt x="24" y="33"/>
                    <a:pt x="17" y="16"/>
                    <a:pt x="0" y="0"/>
                  </a:cubicBezTo>
                  <a:cubicBezTo>
                    <a:pt x="196" y="0"/>
                    <a:pt x="196" y="0"/>
                    <a:pt x="196" y="0"/>
                  </a:cubicBezTo>
                  <a:close/>
                  <a:moveTo>
                    <a:pt x="25" y="105"/>
                  </a:moveTo>
                  <a:cubicBezTo>
                    <a:pt x="68" y="105"/>
                    <a:pt x="68" y="105"/>
                    <a:pt x="68" y="105"/>
                  </a:cubicBezTo>
                  <a:cubicBezTo>
                    <a:pt x="68" y="105"/>
                    <a:pt x="68" y="105"/>
                    <a:pt x="68" y="105"/>
                  </a:cubicBezTo>
                  <a:cubicBezTo>
                    <a:pt x="199" y="105"/>
                    <a:pt x="199" y="105"/>
                    <a:pt x="199" y="105"/>
                  </a:cubicBezTo>
                  <a:cubicBezTo>
                    <a:pt x="221" y="105"/>
                    <a:pt x="234" y="97"/>
                    <a:pt x="241" y="82"/>
                  </a:cubicBezTo>
                  <a:cubicBezTo>
                    <a:pt x="245" y="75"/>
                    <a:pt x="246" y="67"/>
                    <a:pt x="246" y="58"/>
                  </a:cubicBezTo>
                  <a:cubicBezTo>
                    <a:pt x="246" y="50"/>
                    <a:pt x="245" y="42"/>
                    <a:pt x="241" y="35"/>
                  </a:cubicBezTo>
                  <a:cubicBezTo>
                    <a:pt x="234" y="20"/>
                    <a:pt x="221" y="11"/>
                    <a:pt x="199" y="11"/>
                  </a:cubicBezTo>
                  <a:cubicBezTo>
                    <a:pt x="25" y="11"/>
                    <a:pt x="25" y="11"/>
                    <a:pt x="25" y="11"/>
                  </a:cubicBezTo>
                  <a:cubicBezTo>
                    <a:pt x="39" y="33"/>
                    <a:pt x="40" y="83"/>
                    <a:pt x="25"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grpSp>
      <p:sp>
        <p:nvSpPr>
          <p:cNvPr id="41" name="文本占位符 3"/>
          <p:cNvSpPr txBox="1"/>
          <p:nvPr/>
        </p:nvSpPr>
        <p:spPr>
          <a:xfrm>
            <a:off x="2301095" y="3538762"/>
            <a:ext cx="7589808" cy="138070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dirty="0">
              <a:ln>
                <a:noFill/>
              </a:ln>
              <a:solidFill>
                <a:srgbClr val="0C0C0C">
                  <a:tint val="75000"/>
                </a:srgbClr>
              </a:solidFill>
              <a:effectLst/>
              <a:uLnTx/>
              <a:uFillTx/>
              <a:latin typeface="Arial"/>
              <a:ea typeface="+mn-ea"/>
              <a:cs typeface="+mn-cs"/>
            </a:endParaRPr>
          </a:p>
        </p:txBody>
      </p:sp>
      <p:sp>
        <p:nvSpPr>
          <p:cNvPr id="42" name="矩形 41"/>
          <p:cNvSpPr/>
          <p:nvPr/>
        </p:nvSpPr>
        <p:spPr>
          <a:xfrm>
            <a:off x="681157" y="1031191"/>
            <a:ext cx="9472295" cy="229614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zh-CN" altLang="en-US" sz="6000" b="1" i="0" u="none" strike="noStrike" kern="1200" cap="none" spc="0" normalizeH="0" baseline="0" noProof="0">
                <a:ln>
                  <a:noFill/>
                </a:ln>
                <a:solidFill>
                  <a:srgbClr val="0C0C0C">
                    <a:lumMod val="75000"/>
                    <a:lumOff val="25000"/>
                  </a:srgbClr>
                </a:solidFill>
                <a:effectLst/>
                <a:uLnTx/>
                <a:uFillTx/>
                <a:latin typeface="Palatino Linotype" panose="02040502050505030304" pitchFamily="18" charset="0"/>
                <a:ea typeface="楷体" panose="02010609060101010101" charset="-122"/>
                <a:cs typeface="+mn-cs"/>
              </a:rPr>
              <a:t>片上系统的内部互连</a:t>
            </a:r>
            <a:endParaRPr kumimoji="1" lang="en-US" altLang="zh-CN" sz="6000" b="1" i="0" u="none" strike="noStrike" kern="1200" cap="none" spc="0" normalizeH="0" baseline="0" noProof="0">
              <a:ln>
                <a:noFill/>
              </a:ln>
              <a:solidFill>
                <a:srgbClr val="0C0C0C">
                  <a:lumMod val="75000"/>
                  <a:lumOff val="25000"/>
                </a:srgbClr>
              </a:solidFill>
              <a:effectLst/>
              <a:uLnTx/>
              <a:uFillTx/>
              <a:latin typeface="Palatino Linotype" panose="02040502050505030304" pitchFamily="18" charset="0"/>
              <a:ea typeface="楷体" panose="02010609060101010101"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zh-CN" sz="4000" b="1" i="0" u="none" strike="noStrike" kern="1200" cap="none" spc="0" normalizeH="0" baseline="0" noProof="0">
                <a:ln>
                  <a:noFill/>
                </a:ln>
                <a:solidFill>
                  <a:srgbClr val="AC171F">
                    <a:lumMod val="60000"/>
                    <a:lumOff val="40000"/>
                  </a:srgbClr>
                </a:solidFill>
                <a:effectLst/>
                <a:uLnTx/>
                <a:uFillTx/>
                <a:latin typeface="Palatino Linotype" panose="02040502050505030304" pitchFamily="18" charset="0"/>
                <a:ea typeface="楷体" panose="02010609060101010101" charset="-122"/>
                <a:cs typeface="+mn-cs"/>
              </a:rPr>
              <a:t>—AMBA AXI </a:t>
            </a:r>
            <a:r>
              <a:rPr kumimoji="1" lang="zh-CN" altLang="en-US" sz="4000" b="1" i="0" u="none" strike="noStrike" kern="1200" cap="none" spc="0" normalizeH="0" baseline="0" noProof="0">
                <a:ln>
                  <a:noFill/>
                </a:ln>
                <a:solidFill>
                  <a:srgbClr val="AC171F">
                    <a:lumMod val="60000"/>
                    <a:lumOff val="40000"/>
                  </a:srgbClr>
                </a:solidFill>
                <a:effectLst/>
                <a:uLnTx/>
                <a:uFillTx/>
                <a:latin typeface="Palatino Linotype" panose="02040502050505030304" pitchFamily="18" charset="0"/>
                <a:ea typeface="楷体" panose="02010609060101010101" charset="-122"/>
                <a:cs typeface="+mn-cs"/>
              </a:rPr>
              <a:t>协议</a:t>
            </a:r>
            <a:endParaRPr kumimoji="1" lang="zh-CN" altLang="en-US" sz="4000" b="1" i="0" u="none" strike="noStrike" kern="1200" cap="none" spc="0" normalizeH="0" baseline="0" noProof="0" dirty="0">
              <a:ln>
                <a:noFill/>
              </a:ln>
              <a:solidFill>
                <a:srgbClr val="AC171F">
                  <a:lumMod val="60000"/>
                  <a:lumOff val="40000"/>
                </a:srgbClr>
              </a:solidFill>
              <a:effectLst/>
              <a:uLnTx/>
              <a:uFillTx/>
              <a:latin typeface="Palatino Linotype" panose="02040502050505030304" pitchFamily="18" charset="0"/>
              <a:ea typeface="楷体" panose="02010609060101010101" charset="-122"/>
              <a:cs typeface="+mn-cs"/>
            </a:endParaRPr>
          </a:p>
        </p:txBody>
      </p:sp>
      <p:sp>
        <p:nvSpPr>
          <p:cNvPr id="43" name="文本框 42"/>
          <p:cNvSpPr txBox="1"/>
          <p:nvPr/>
        </p:nvSpPr>
        <p:spPr>
          <a:xfrm>
            <a:off x="490198" y="4783401"/>
            <a:ext cx="10375636" cy="101483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zh-CN" altLang="en-US" sz="2400">
                <a:solidFill>
                  <a:srgbClr val="002060"/>
                </a:solidFill>
                <a:latin typeface="Palatino Linotype" panose="02040502050505030304" pitchFamily="18" charset="0"/>
                <a:ea typeface="楷体" panose="02010609060101010101" charset="-122"/>
              </a:rPr>
              <a:t>分享人：王旭升</a:t>
            </a:r>
            <a:endParaRPr kumimoji="1" lang="en-US" altLang="zh-CN" sz="2400">
              <a:solidFill>
                <a:srgbClr val="002060"/>
              </a:solidFill>
              <a:latin typeface="Palatino Linotype" panose="02040502050505030304" pitchFamily="18" charset="0"/>
              <a:ea typeface="楷体" panose="02010609060101010101" charset="-122"/>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1" lang="en-US" altLang="zh-CN" b="0" i="0" u="none" strike="noStrike" kern="1200" cap="none" spc="0" normalizeH="0" baseline="0" noProof="0">
                <a:ln>
                  <a:noFill/>
                </a:ln>
                <a:solidFill>
                  <a:srgbClr val="002060"/>
                </a:solidFill>
                <a:effectLst/>
                <a:uLnTx/>
                <a:uFillTx/>
                <a:latin typeface="Palatino Linotype" panose="02040502050505030304" pitchFamily="18" charset="0"/>
                <a:ea typeface="楷体" panose="02010609060101010101" charset="-122"/>
                <a:cs typeface="+mn-cs"/>
              </a:rPr>
              <a:t>202</a:t>
            </a:r>
            <a:r>
              <a:rPr kumimoji="1" lang="en-US" altLang="zh-CN">
                <a:solidFill>
                  <a:srgbClr val="002060"/>
                </a:solidFill>
                <a:latin typeface="Palatino Linotype" panose="02040502050505030304" pitchFamily="18" charset="0"/>
                <a:ea typeface="楷体" panose="02010609060101010101" charset="-122"/>
              </a:rPr>
              <a:t>3</a:t>
            </a:r>
            <a:r>
              <a:rPr kumimoji="1" lang="zh-CN" altLang="en-US">
                <a:solidFill>
                  <a:srgbClr val="002060"/>
                </a:solidFill>
                <a:latin typeface="Palatino Linotype" panose="02040502050505030304" pitchFamily="18" charset="0"/>
                <a:ea typeface="楷体" panose="02010609060101010101" charset="-122"/>
              </a:rPr>
              <a:t>年</a:t>
            </a:r>
            <a:r>
              <a:rPr kumimoji="1" lang="en-US" altLang="zh-CN">
                <a:solidFill>
                  <a:srgbClr val="002060"/>
                </a:solidFill>
                <a:latin typeface="Palatino Linotype" panose="02040502050505030304" pitchFamily="18" charset="0"/>
                <a:ea typeface="楷体" panose="02010609060101010101" charset="-122"/>
              </a:rPr>
              <a:t>5</a:t>
            </a:r>
            <a:r>
              <a:rPr kumimoji="1" lang="zh-CN" altLang="en-US">
                <a:solidFill>
                  <a:srgbClr val="002060"/>
                </a:solidFill>
                <a:latin typeface="Palatino Linotype" panose="02040502050505030304" pitchFamily="18" charset="0"/>
                <a:ea typeface="楷体" panose="02010609060101010101" charset="-122"/>
              </a:rPr>
              <a:t>月</a:t>
            </a:r>
            <a:r>
              <a:rPr kumimoji="1" lang="en-US" altLang="zh-CN">
                <a:solidFill>
                  <a:srgbClr val="002060"/>
                </a:solidFill>
                <a:latin typeface="Palatino Linotype" panose="02040502050505030304" pitchFamily="18" charset="0"/>
                <a:ea typeface="楷体" panose="02010609060101010101" charset="-122"/>
              </a:rPr>
              <a:t>9</a:t>
            </a:r>
            <a:r>
              <a:rPr kumimoji="1" lang="zh-CN" altLang="en-US">
                <a:solidFill>
                  <a:srgbClr val="002060"/>
                </a:solidFill>
                <a:latin typeface="Palatino Linotype" panose="02040502050505030304" pitchFamily="18" charset="0"/>
                <a:ea typeface="楷体" panose="02010609060101010101" charset="-122"/>
              </a:rPr>
              <a:t>日</a:t>
            </a:r>
            <a:endParaRPr kumimoji="1" lang="en-US" altLang="zh-CN" b="0" i="0" u="none" strike="noStrike" kern="1200" cap="none" spc="0" normalizeH="0" baseline="0" noProof="0" dirty="0">
              <a:ln>
                <a:noFill/>
              </a:ln>
              <a:solidFill>
                <a:srgbClr val="002060"/>
              </a:solidFill>
              <a:effectLst/>
              <a:uLnTx/>
              <a:uFillTx/>
              <a:latin typeface="Palatino Linotype" panose="02040502050505030304" pitchFamily="18" charset="0"/>
              <a:ea typeface="楷体" panose="02010609060101010101" charset="-122"/>
              <a:cs typeface="+mn-cs"/>
            </a:endParaRPr>
          </a:p>
        </p:txBody>
      </p:sp>
      <p:cxnSp>
        <p:nvCxnSpPr>
          <p:cNvPr id="46" name="直接连接符 45"/>
          <p:cNvCxnSpPr>
            <a:cxnSpLocks/>
          </p:cNvCxnSpPr>
          <p:nvPr/>
        </p:nvCxnSpPr>
        <p:spPr>
          <a:xfrm>
            <a:off x="2173705" y="3529705"/>
            <a:ext cx="6689558" cy="905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AA6E4-03A3-4452-B9B7-8E58CC235871}"/>
              </a:ext>
            </a:extLst>
          </p:cNvPr>
          <p:cNvSpPr>
            <a:spLocks noGrp="1"/>
          </p:cNvSpPr>
          <p:nvPr>
            <p:ph type="title"/>
          </p:nvPr>
        </p:nvSpPr>
        <p:spPr/>
        <p:txBody>
          <a:bodyPr/>
          <a:lstStyle/>
          <a:p>
            <a:r>
              <a:rPr lang="en-US" altLang="zh-CN"/>
              <a:t>Channel handshake</a:t>
            </a:r>
            <a:endParaRPr lang="zh-CN" altLang="en-US"/>
          </a:p>
        </p:txBody>
      </p:sp>
      <p:pic>
        <p:nvPicPr>
          <p:cNvPr id="5" name="图片 4">
            <a:extLst>
              <a:ext uri="{FF2B5EF4-FFF2-40B4-BE49-F238E27FC236}">
                <a16:creationId xmlns:a16="http://schemas.microsoft.com/office/drawing/2014/main" id="{F3B9339B-4AA4-4C60-B501-497445905592}"/>
              </a:ext>
            </a:extLst>
          </p:cNvPr>
          <p:cNvPicPr>
            <a:picLocks noChangeAspect="1"/>
          </p:cNvPicPr>
          <p:nvPr/>
        </p:nvPicPr>
        <p:blipFill>
          <a:blip r:embed="rId2"/>
          <a:stretch>
            <a:fillRect/>
          </a:stretch>
        </p:blipFill>
        <p:spPr>
          <a:xfrm>
            <a:off x="825246" y="1206296"/>
            <a:ext cx="6110287" cy="1521295"/>
          </a:xfrm>
          <a:prstGeom prst="rect">
            <a:avLst/>
          </a:prstGeom>
        </p:spPr>
      </p:pic>
      <p:sp>
        <p:nvSpPr>
          <p:cNvPr id="6" name="文本占位符 10">
            <a:extLst>
              <a:ext uri="{FF2B5EF4-FFF2-40B4-BE49-F238E27FC236}">
                <a16:creationId xmlns:a16="http://schemas.microsoft.com/office/drawing/2014/main" id="{574FFB76-DC52-45BA-8692-0B6EAB84C409}"/>
              </a:ext>
            </a:extLst>
          </p:cNvPr>
          <p:cNvSpPr>
            <a:spLocks noGrp="1"/>
          </p:cNvSpPr>
          <p:nvPr>
            <p:ph type="body" sz="quarter" idx="11"/>
          </p:nvPr>
        </p:nvSpPr>
        <p:spPr>
          <a:xfrm>
            <a:off x="947738" y="3123778"/>
            <a:ext cx="5766656" cy="2758807"/>
          </a:xfrm>
        </p:spPr>
        <p:txBody>
          <a:bodyPr/>
          <a:lstStyle/>
          <a:p>
            <a:pPr marL="0" indent="0">
              <a:spcBef>
                <a:spcPts val="400"/>
              </a:spcBef>
              <a:spcAft>
                <a:spcPts val="400"/>
              </a:spcAft>
              <a:buNone/>
            </a:pPr>
            <a:r>
              <a:rPr lang="zh-CN" altLang="en-US" sz="1400" b="0">
                <a:latin typeface="Lato-Light"/>
              </a:rPr>
              <a:t>每个通道上的信息（地址、数据、响应 ）的传输都基于相同的</a:t>
            </a:r>
            <a:r>
              <a:rPr lang="en-US" altLang="zh-CN" sz="1400" b="0">
                <a:latin typeface="Lato-Light"/>
              </a:rPr>
              <a:t>Valid-Ready</a:t>
            </a:r>
            <a:r>
              <a:rPr lang="zh-CN" altLang="en-US" sz="1400" b="0">
                <a:latin typeface="Lato-Light"/>
              </a:rPr>
              <a:t>握手机制。</a:t>
            </a:r>
            <a:endParaRPr lang="en-US" altLang="zh-CN" sz="1400" b="0">
              <a:latin typeface="Lato-Light"/>
            </a:endParaRPr>
          </a:p>
          <a:p>
            <a:pPr marL="0" indent="0">
              <a:spcBef>
                <a:spcPts val="400"/>
              </a:spcBef>
              <a:spcAft>
                <a:spcPts val="400"/>
              </a:spcAft>
              <a:buNone/>
            </a:pPr>
            <a:r>
              <a:rPr lang="en-US" altLang="zh-CN" sz="1400" b="0">
                <a:latin typeface="Lato-Light"/>
              </a:rPr>
              <a:t>Source</a:t>
            </a:r>
            <a:r>
              <a:rPr lang="zh-CN" altLang="en-US" sz="1400" b="0">
                <a:latin typeface="Lato-Light"/>
              </a:rPr>
              <a:t>置高</a:t>
            </a:r>
            <a:r>
              <a:rPr lang="en-US" altLang="zh-CN" sz="1400" b="0">
                <a:latin typeface="Lato-Light"/>
              </a:rPr>
              <a:t>Valid</a:t>
            </a:r>
            <a:r>
              <a:rPr lang="zh-CN" altLang="en-US" sz="1400" b="0">
                <a:latin typeface="Lato-Light"/>
              </a:rPr>
              <a:t>表明发出的信息有效。</a:t>
            </a:r>
            <a:r>
              <a:rPr lang="en-US" altLang="zh-CN" sz="1400" b="0">
                <a:latin typeface="Lato-Light"/>
              </a:rPr>
              <a:t>Destination</a:t>
            </a:r>
            <a:r>
              <a:rPr lang="zh-CN" altLang="en-US" sz="1400" b="0">
                <a:latin typeface="Lato-Light"/>
              </a:rPr>
              <a:t>置高</a:t>
            </a:r>
            <a:r>
              <a:rPr lang="en-US" altLang="zh-CN" sz="1400" b="0">
                <a:latin typeface="Lato-Light"/>
              </a:rPr>
              <a:t>Ready</a:t>
            </a:r>
            <a:r>
              <a:rPr lang="zh-CN" altLang="en-US" sz="1400" b="0">
                <a:latin typeface="Lato-Light"/>
              </a:rPr>
              <a:t>表明可以接收信息。</a:t>
            </a:r>
            <a:endParaRPr lang="en-US" altLang="zh-CN" sz="1400" b="0">
              <a:latin typeface="Lato-Light"/>
            </a:endParaRPr>
          </a:p>
          <a:p>
            <a:pPr marL="0" indent="0">
              <a:spcBef>
                <a:spcPts val="400"/>
              </a:spcBef>
              <a:spcAft>
                <a:spcPts val="400"/>
              </a:spcAft>
              <a:buNone/>
            </a:pPr>
            <a:r>
              <a:rPr lang="en-US" altLang="zh-CN" sz="1400" b="0">
                <a:latin typeface="Lato-Light"/>
              </a:rPr>
              <a:t>Valid</a:t>
            </a:r>
            <a:r>
              <a:rPr lang="zh-CN" altLang="en-US" sz="1400" b="0">
                <a:latin typeface="Lato-Light"/>
              </a:rPr>
              <a:t>一旦置高，直到成功握手前都必须保持（</a:t>
            </a:r>
            <a:r>
              <a:rPr lang="en-US" altLang="zh-CN" sz="1400" b="0">
                <a:latin typeface="Lato-Light"/>
              </a:rPr>
              <a:t>sticky</a:t>
            </a:r>
            <a:r>
              <a:rPr lang="zh-CN" altLang="en-US" sz="1400" b="0">
                <a:latin typeface="Lato-Light"/>
              </a:rPr>
              <a:t>）；</a:t>
            </a:r>
            <a:r>
              <a:rPr lang="en-US" altLang="zh-CN" sz="1400" b="0">
                <a:latin typeface="Lato-Light"/>
              </a:rPr>
              <a:t>Valid</a:t>
            </a:r>
            <a:r>
              <a:rPr lang="zh-CN" altLang="en-US" sz="1400" b="0">
                <a:latin typeface="Lato-Light"/>
              </a:rPr>
              <a:t>和</a:t>
            </a:r>
            <a:r>
              <a:rPr lang="en-US" altLang="zh-CN" sz="1400" b="0">
                <a:latin typeface="Lato-Light"/>
              </a:rPr>
              <a:t>Ready</a:t>
            </a:r>
            <a:r>
              <a:rPr lang="zh-CN" altLang="en-US" sz="1400" b="0">
                <a:latin typeface="Lato-Light"/>
              </a:rPr>
              <a:t>同时置高的</a:t>
            </a:r>
            <a:r>
              <a:rPr lang="en-US" altLang="zh-CN" sz="1400" b="0">
                <a:latin typeface="Lato-Light"/>
              </a:rPr>
              <a:t>cycle</a:t>
            </a:r>
            <a:r>
              <a:rPr lang="zh-CN" altLang="en-US" sz="1400" b="0">
                <a:latin typeface="Lato-Light"/>
              </a:rPr>
              <a:t>上发生了数据传输。</a:t>
            </a:r>
            <a:endParaRPr lang="en-US" altLang="zh-CN" sz="1400" b="0">
              <a:latin typeface="Lato-Light"/>
            </a:endParaRPr>
          </a:p>
          <a:p>
            <a:pPr marL="0" indent="0">
              <a:spcBef>
                <a:spcPts val="400"/>
              </a:spcBef>
              <a:spcAft>
                <a:spcPts val="400"/>
              </a:spcAft>
              <a:buNone/>
            </a:pPr>
            <a:r>
              <a:rPr lang="zh-CN" altLang="en-US" sz="1400" b="0">
                <a:latin typeface="Lato-Light"/>
              </a:rPr>
              <a:t>注意与</a:t>
            </a:r>
            <a:r>
              <a:rPr lang="en-US" altLang="zh-CN" sz="1400" b="0">
                <a:latin typeface="Lato-Light"/>
              </a:rPr>
              <a:t>Master</a:t>
            </a:r>
            <a:r>
              <a:rPr lang="zh-CN" altLang="en-US" sz="1400" b="0">
                <a:latin typeface="Lato-Light"/>
              </a:rPr>
              <a:t>和</a:t>
            </a:r>
            <a:r>
              <a:rPr lang="en-US" altLang="zh-CN" sz="1400" b="0">
                <a:latin typeface="Lato-Light"/>
              </a:rPr>
              <a:t>Slave</a:t>
            </a:r>
            <a:r>
              <a:rPr lang="zh-CN" altLang="en-US" sz="1400" b="0">
                <a:latin typeface="Lato-Light"/>
              </a:rPr>
              <a:t>的概念不同。</a:t>
            </a:r>
            <a:r>
              <a:rPr lang="en-US" altLang="zh-CN" sz="1400" b="0">
                <a:latin typeface="Lato-Light"/>
              </a:rPr>
              <a:t>Source</a:t>
            </a:r>
            <a:r>
              <a:rPr lang="zh-CN" altLang="en-US" sz="1400" b="0">
                <a:latin typeface="Lato-Light"/>
              </a:rPr>
              <a:t>指的是该通道上的发起方，</a:t>
            </a:r>
            <a:r>
              <a:rPr lang="en-US" altLang="zh-CN" sz="1400" b="0">
                <a:latin typeface="Lato-Light"/>
              </a:rPr>
              <a:t>Destination</a:t>
            </a:r>
            <a:r>
              <a:rPr lang="zh-CN" altLang="en-US" sz="1400" b="0">
                <a:latin typeface="Lato-Light"/>
              </a:rPr>
              <a:t>指的是该通道上的接收方。例如</a:t>
            </a:r>
            <a:r>
              <a:rPr lang="en-US" altLang="zh-CN" sz="1400" b="0">
                <a:latin typeface="Lato-Light"/>
              </a:rPr>
              <a:t>Master</a:t>
            </a:r>
            <a:r>
              <a:rPr lang="zh-CN" altLang="en-US" sz="1400" b="0">
                <a:latin typeface="Lato-Light"/>
              </a:rPr>
              <a:t>在</a:t>
            </a:r>
            <a:r>
              <a:rPr lang="en-US" altLang="zh-CN" sz="1400" b="0">
                <a:latin typeface="Lato-Light"/>
              </a:rPr>
              <a:t>AR</a:t>
            </a:r>
            <a:r>
              <a:rPr lang="zh-CN" altLang="en-US" sz="1400" b="0">
                <a:latin typeface="Lato-Light"/>
              </a:rPr>
              <a:t>、</a:t>
            </a:r>
            <a:r>
              <a:rPr lang="en-US" altLang="zh-CN" sz="1400" b="0">
                <a:latin typeface="Lato-Light"/>
              </a:rPr>
              <a:t>AW</a:t>
            </a:r>
            <a:r>
              <a:rPr lang="zh-CN" altLang="en-US" sz="1400" b="0">
                <a:latin typeface="Lato-Light"/>
              </a:rPr>
              <a:t>、</a:t>
            </a:r>
            <a:r>
              <a:rPr lang="en-US" altLang="zh-CN" sz="1400" b="0">
                <a:latin typeface="Lato-Light"/>
              </a:rPr>
              <a:t>W</a:t>
            </a:r>
            <a:r>
              <a:rPr lang="zh-CN" altLang="en-US" sz="1400" b="0">
                <a:latin typeface="Lato-Light"/>
              </a:rPr>
              <a:t>通道上充当</a:t>
            </a:r>
            <a:r>
              <a:rPr lang="en-US" altLang="zh-CN" sz="1400" b="0">
                <a:latin typeface="Lato-Light"/>
              </a:rPr>
              <a:t>Source</a:t>
            </a:r>
            <a:r>
              <a:rPr lang="zh-CN" altLang="en-US" sz="1400" b="0">
                <a:latin typeface="Lato-Light"/>
              </a:rPr>
              <a:t>的角色，而在</a:t>
            </a:r>
            <a:r>
              <a:rPr lang="en-US" altLang="zh-CN" sz="1400" b="0">
                <a:latin typeface="Lato-Light"/>
              </a:rPr>
              <a:t>R</a:t>
            </a:r>
            <a:r>
              <a:rPr lang="zh-CN" altLang="en-US" sz="1400" b="0">
                <a:latin typeface="Lato-Light"/>
              </a:rPr>
              <a:t>、</a:t>
            </a:r>
            <a:r>
              <a:rPr lang="en-US" altLang="zh-CN" sz="1400" b="0">
                <a:latin typeface="Lato-Light"/>
              </a:rPr>
              <a:t>B</a:t>
            </a:r>
            <a:r>
              <a:rPr lang="zh-CN" altLang="en-US" sz="1400" b="0">
                <a:latin typeface="Lato-Light"/>
              </a:rPr>
              <a:t>通道上充当</a:t>
            </a:r>
            <a:r>
              <a:rPr lang="en-US" altLang="zh-CN" sz="1400" b="0">
                <a:latin typeface="Lato-Light"/>
              </a:rPr>
              <a:t>Destination</a:t>
            </a:r>
            <a:r>
              <a:rPr lang="zh-CN" altLang="en-US" sz="1400" b="0">
                <a:latin typeface="Lato-Light"/>
              </a:rPr>
              <a:t>的角色。</a:t>
            </a:r>
            <a:endParaRPr lang="en-US" altLang="zh-CN" sz="1400" b="0">
              <a:latin typeface="Lato-Light"/>
            </a:endParaRPr>
          </a:p>
        </p:txBody>
      </p:sp>
      <p:sp>
        <p:nvSpPr>
          <p:cNvPr id="7" name="文本框 6">
            <a:extLst>
              <a:ext uri="{FF2B5EF4-FFF2-40B4-BE49-F238E27FC236}">
                <a16:creationId xmlns:a16="http://schemas.microsoft.com/office/drawing/2014/main" id="{43BAD9E2-224F-4916-9F98-01E38A31FE5F}"/>
              </a:ext>
            </a:extLst>
          </p:cNvPr>
          <p:cNvSpPr txBox="1"/>
          <p:nvPr/>
        </p:nvSpPr>
        <p:spPr>
          <a:xfrm>
            <a:off x="7370860" y="2544712"/>
            <a:ext cx="4593753" cy="2769989"/>
          </a:xfrm>
          <a:prstGeom prst="rect">
            <a:avLst/>
          </a:prstGeom>
          <a:noFill/>
        </p:spPr>
        <p:txBody>
          <a:bodyPr wrap="square">
            <a:spAutoFit/>
          </a:bodyPr>
          <a:lstStyle/>
          <a:p>
            <a:pPr>
              <a:spcBef>
                <a:spcPts val="400"/>
              </a:spcBef>
              <a:spcAft>
                <a:spcPts val="400"/>
              </a:spcAft>
              <a:buClr>
                <a:schemeClr val="tx1"/>
              </a:buClr>
            </a:pPr>
            <a:r>
              <a:rPr lang="zh-CN" altLang="en-US" sz="1400" b="1">
                <a:latin typeface="Lato-Light"/>
                <a:ea typeface="楷体" panose="02010609060101010101" pitchFamily="49" charset="-122"/>
                <a:cs typeface="Arial" panose="020B0604020202020204" pitchFamily="34" charset="0"/>
              </a:rPr>
              <a:t>缓冲区反压（</a:t>
            </a:r>
            <a:r>
              <a:rPr lang="en-US" altLang="zh-CN" sz="1400" b="1">
                <a:latin typeface="Lato-Light"/>
                <a:ea typeface="楷体" panose="02010609060101010101" pitchFamily="49" charset="-122"/>
                <a:cs typeface="Arial" panose="020B0604020202020204" pitchFamily="34" charset="0"/>
              </a:rPr>
              <a:t>Buffer Backpressure</a:t>
            </a:r>
            <a:r>
              <a:rPr lang="zh-CN" altLang="en-US" sz="1400" b="1">
                <a:latin typeface="Lato-Light"/>
                <a:ea typeface="楷体" panose="02010609060101010101" pitchFamily="49" charset="-122"/>
                <a:cs typeface="Arial" panose="020B0604020202020204" pitchFamily="34" charset="0"/>
              </a:rPr>
              <a:t>）</a:t>
            </a:r>
          </a:p>
          <a:p>
            <a:pPr>
              <a:spcBef>
                <a:spcPts val="400"/>
              </a:spcBef>
              <a:spcAft>
                <a:spcPts val="400"/>
              </a:spcAft>
              <a:buClr>
                <a:schemeClr val="tx1"/>
              </a:buClr>
            </a:pPr>
            <a:r>
              <a:rPr lang="zh-CN" altLang="en-US" sz="1400">
                <a:latin typeface="Lato-Light"/>
                <a:ea typeface="楷体" panose="02010609060101010101" pitchFamily="49" charset="-122"/>
                <a:cs typeface="Arial" panose="020B0604020202020204" pitchFamily="34" charset="0"/>
              </a:rPr>
              <a:t>一般的系统设计中不能丢弃数据，因此必须有缓冲区反压机制来进行</a:t>
            </a:r>
            <a:r>
              <a:rPr lang="zh-CN" altLang="en-US" sz="1400" b="1">
                <a:latin typeface="Lato-Light"/>
                <a:ea typeface="楷体" panose="02010609060101010101" pitchFamily="49" charset="-122"/>
                <a:cs typeface="Arial" panose="020B0604020202020204" pitchFamily="34" charset="0"/>
              </a:rPr>
              <a:t>流控</a:t>
            </a:r>
            <a:r>
              <a:rPr lang="zh-CN" altLang="en-US" sz="1400">
                <a:latin typeface="Lato-Light"/>
                <a:ea typeface="楷体" panose="02010609060101010101" pitchFamily="49" charset="-122"/>
                <a:cs typeface="Arial" panose="020B0604020202020204" pitchFamily="34" charset="0"/>
              </a:rPr>
              <a:t>。当下游没有可用的缓冲区时，就不能继续传输数据。两种常用的反压机制：</a:t>
            </a:r>
          </a:p>
          <a:p>
            <a:pPr marL="285750" indent="-285750">
              <a:spcBef>
                <a:spcPts val="400"/>
              </a:spcBef>
              <a:spcAft>
                <a:spcPts val="400"/>
              </a:spcAft>
              <a:buClr>
                <a:schemeClr val="tx1"/>
              </a:buClr>
              <a:buFont typeface="Wingdings" panose="05000000000000000000" pitchFamily="2" charset="2"/>
              <a:buChar char="l"/>
            </a:pPr>
            <a:r>
              <a:rPr lang="zh-CN" altLang="en-US" sz="1400">
                <a:latin typeface="Lato-Light"/>
                <a:ea typeface="楷体" panose="02010609060101010101" pitchFamily="49" charset="-122"/>
                <a:cs typeface="Arial" panose="020B0604020202020204" pitchFamily="34" charset="0"/>
              </a:rPr>
              <a:t>基于信用（</a:t>
            </a:r>
            <a:r>
              <a:rPr lang="en-US" altLang="zh-CN" sz="1400">
                <a:latin typeface="Lato-Light"/>
                <a:ea typeface="楷体" panose="02010609060101010101" pitchFamily="49" charset="-122"/>
                <a:cs typeface="Arial" panose="020B0604020202020204" pitchFamily="34" charset="0"/>
              </a:rPr>
              <a:t>credit-based</a:t>
            </a:r>
            <a:r>
              <a:rPr lang="zh-CN" altLang="en-US" sz="1400">
                <a:latin typeface="Lato-Light"/>
                <a:ea typeface="楷体" panose="02010609060101010101" pitchFamily="49" charset="-122"/>
                <a:cs typeface="Arial" panose="020B0604020202020204" pitchFamily="34" charset="0"/>
              </a:rPr>
              <a:t>）：</a:t>
            </a:r>
            <a:r>
              <a:rPr lang="en-US" altLang="zh-CN" sz="1400" b="0">
                <a:latin typeface="Lato-Light"/>
              </a:rPr>
              <a:t> </a:t>
            </a:r>
            <a:r>
              <a:rPr lang="en-US" altLang="zh-CN" sz="1400">
                <a:latin typeface="Lato-Light"/>
                <a:ea typeface="楷体" panose="02010609060101010101" pitchFamily="49" charset="-122"/>
                <a:cs typeface="Arial" panose="020B0604020202020204" pitchFamily="34" charset="0"/>
              </a:rPr>
              <a:t>Source</a:t>
            </a:r>
            <a:r>
              <a:rPr lang="zh-CN" altLang="en-US" sz="1400">
                <a:latin typeface="Lato-Light"/>
                <a:ea typeface="楷体" panose="02010609060101010101" pitchFamily="49" charset="-122"/>
                <a:cs typeface="Arial" panose="020B0604020202020204" pitchFamily="34" charset="0"/>
              </a:rPr>
              <a:t>端维护的信值用（</a:t>
            </a:r>
            <a:r>
              <a:rPr lang="en-US" altLang="zh-CN" sz="1400">
                <a:latin typeface="Lato-Light"/>
                <a:ea typeface="楷体" panose="02010609060101010101" pitchFamily="49" charset="-122"/>
                <a:cs typeface="Arial" panose="020B0604020202020204" pitchFamily="34" charset="0"/>
              </a:rPr>
              <a:t>credits</a:t>
            </a:r>
            <a:r>
              <a:rPr lang="zh-CN" altLang="en-US" sz="1400">
                <a:latin typeface="Lato-Light"/>
                <a:ea typeface="楷体" panose="02010609060101010101" pitchFamily="49" charset="-122"/>
                <a:cs typeface="Arial" panose="020B0604020202020204" pitchFamily="34" charset="0"/>
              </a:rPr>
              <a:t>）记录了</a:t>
            </a:r>
            <a:r>
              <a:rPr lang="en-US" altLang="zh-CN" sz="1400">
                <a:latin typeface="Lato-Light"/>
                <a:ea typeface="楷体" panose="02010609060101010101" pitchFamily="49" charset="-122"/>
                <a:cs typeface="Arial" panose="020B0604020202020204" pitchFamily="34" charset="0"/>
              </a:rPr>
              <a:t>Destination</a:t>
            </a:r>
            <a:r>
              <a:rPr lang="zh-CN" altLang="en-US" sz="1400">
                <a:latin typeface="Lato-Light"/>
                <a:ea typeface="楷体" panose="02010609060101010101" pitchFamily="49" charset="-122"/>
                <a:cs typeface="Arial" panose="020B0604020202020204" pitchFamily="34" charset="0"/>
              </a:rPr>
              <a:t>可用的缓冲区数量。当</a:t>
            </a:r>
            <a:r>
              <a:rPr lang="en-US" altLang="zh-CN" sz="1400">
                <a:latin typeface="Lato-Light"/>
                <a:ea typeface="楷体" panose="02010609060101010101" pitchFamily="49" charset="-122"/>
                <a:cs typeface="Arial" panose="020B0604020202020204" pitchFamily="34" charset="0"/>
              </a:rPr>
              <a:t>Destination</a:t>
            </a:r>
            <a:r>
              <a:rPr lang="zh-CN" altLang="en-US" sz="1400">
                <a:latin typeface="Lato-Light"/>
                <a:ea typeface="楷体" panose="02010609060101010101" pitchFamily="49" charset="-122"/>
                <a:cs typeface="Arial" panose="020B0604020202020204" pitchFamily="34" charset="0"/>
              </a:rPr>
              <a:t>中的</a:t>
            </a:r>
            <a:r>
              <a:rPr lang="en-US" altLang="zh-CN" sz="1400">
                <a:latin typeface="Lato-Light"/>
                <a:ea typeface="楷体" panose="02010609060101010101" pitchFamily="49" charset="-122"/>
                <a:cs typeface="Arial" panose="020B0604020202020204" pitchFamily="34" charset="0"/>
              </a:rPr>
              <a:t>buffer</a:t>
            </a:r>
            <a:r>
              <a:rPr lang="zh-CN" altLang="en-US" sz="1400">
                <a:latin typeface="Lato-Light"/>
                <a:ea typeface="楷体" panose="02010609060101010101" pitchFamily="49" charset="-122"/>
                <a:cs typeface="Arial" panose="020B0604020202020204" pitchFamily="34" charset="0"/>
              </a:rPr>
              <a:t>被空出时，向</a:t>
            </a:r>
            <a:r>
              <a:rPr lang="en-US" altLang="zh-CN" sz="1400">
                <a:latin typeface="Lato-Light"/>
                <a:ea typeface="楷体" panose="02010609060101010101" pitchFamily="49" charset="-122"/>
                <a:cs typeface="Arial" panose="020B0604020202020204" pitchFamily="34" charset="0"/>
              </a:rPr>
              <a:t>Source</a:t>
            </a:r>
            <a:r>
              <a:rPr lang="zh-CN" altLang="en-US" sz="1400">
                <a:latin typeface="Lato-Light"/>
                <a:ea typeface="楷体" panose="02010609060101010101" pitchFamily="49" charset="-122"/>
                <a:cs typeface="Arial" panose="020B0604020202020204" pitchFamily="34" charset="0"/>
              </a:rPr>
              <a:t>发出信号增加该计数值。当</a:t>
            </a:r>
            <a:r>
              <a:rPr lang="en-US" altLang="zh-CN" sz="1400">
                <a:latin typeface="Lato-Light"/>
                <a:ea typeface="楷体" panose="02010609060101010101" pitchFamily="49" charset="-122"/>
                <a:cs typeface="Arial" panose="020B0604020202020204" pitchFamily="34" charset="0"/>
              </a:rPr>
              <a:t>Source</a:t>
            </a:r>
            <a:r>
              <a:rPr lang="zh-CN" altLang="en-US" sz="1400">
                <a:latin typeface="Lato-Light"/>
                <a:ea typeface="楷体" panose="02010609060101010101" pitchFamily="49" charset="-122"/>
                <a:cs typeface="Arial" panose="020B0604020202020204" pitchFamily="34" charset="0"/>
              </a:rPr>
              <a:t>发出数据时，自行减少该计数值。</a:t>
            </a:r>
          </a:p>
          <a:p>
            <a:pPr marL="285750" indent="-285750">
              <a:spcBef>
                <a:spcPts val="400"/>
              </a:spcBef>
              <a:spcAft>
                <a:spcPts val="400"/>
              </a:spcAft>
              <a:buClr>
                <a:schemeClr val="tx1"/>
              </a:buClr>
              <a:buFont typeface="Wingdings" panose="05000000000000000000" pitchFamily="2" charset="2"/>
              <a:buChar char="l"/>
            </a:pPr>
            <a:r>
              <a:rPr lang="zh-CN" altLang="en-US" sz="1400">
                <a:latin typeface="Lato-Light"/>
                <a:ea typeface="楷体" panose="02010609060101010101" pitchFamily="49" charset="-122"/>
                <a:cs typeface="Arial" panose="020B0604020202020204" pitchFamily="34" charset="0"/>
              </a:rPr>
              <a:t>开关信号（</a:t>
            </a:r>
            <a:r>
              <a:rPr lang="en-US" altLang="zh-CN" sz="1400">
                <a:latin typeface="Lato-Light"/>
                <a:ea typeface="楷体" panose="02010609060101010101" pitchFamily="49" charset="-122"/>
                <a:cs typeface="Arial" panose="020B0604020202020204" pitchFamily="34" charset="0"/>
              </a:rPr>
              <a:t>on/off signaling</a:t>
            </a:r>
            <a:r>
              <a:rPr lang="zh-CN" altLang="en-US" sz="1400">
                <a:latin typeface="Lato-Light"/>
                <a:ea typeface="楷体" panose="02010609060101010101" pitchFamily="49" charset="-122"/>
                <a:cs typeface="Arial" panose="020B0604020202020204" pitchFamily="34" charset="0"/>
              </a:rPr>
              <a:t>）：当缓冲区的数量或容量低于阈值时，该信号被设置，以阻塞上游的发送。</a:t>
            </a:r>
          </a:p>
        </p:txBody>
      </p:sp>
    </p:spTree>
    <p:extLst>
      <p:ext uri="{BB962C8B-B14F-4D97-AF65-F5344CB8AC3E}">
        <p14:creationId xmlns:p14="http://schemas.microsoft.com/office/powerpoint/2010/main" val="402812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43493-5CFA-4830-BDA2-DE275B00174A}"/>
              </a:ext>
            </a:extLst>
          </p:cNvPr>
          <p:cNvSpPr>
            <a:spLocks noGrp="1"/>
          </p:cNvSpPr>
          <p:nvPr>
            <p:ph type="title"/>
          </p:nvPr>
        </p:nvSpPr>
        <p:spPr/>
        <p:txBody>
          <a:bodyPr/>
          <a:lstStyle/>
          <a:p>
            <a:r>
              <a:rPr lang="en-US" altLang="zh-CN"/>
              <a:t>transfer vs. transaction</a:t>
            </a:r>
            <a:endParaRPr lang="zh-CN" altLang="en-US"/>
          </a:p>
        </p:txBody>
      </p:sp>
      <p:pic>
        <p:nvPicPr>
          <p:cNvPr id="5" name="图片 4">
            <a:extLst>
              <a:ext uri="{FF2B5EF4-FFF2-40B4-BE49-F238E27FC236}">
                <a16:creationId xmlns:a16="http://schemas.microsoft.com/office/drawing/2014/main" id="{20BE3D95-F232-4D99-AA27-8047F7D5DCEE}"/>
              </a:ext>
            </a:extLst>
          </p:cNvPr>
          <p:cNvPicPr>
            <a:picLocks noChangeAspect="1"/>
          </p:cNvPicPr>
          <p:nvPr/>
        </p:nvPicPr>
        <p:blipFill>
          <a:blip r:embed="rId2"/>
          <a:stretch>
            <a:fillRect/>
          </a:stretch>
        </p:blipFill>
        <p:spPr>
          <a:xfrm>
            <a:off x="922171" y="935532"/>
            <a:ext cx="5537344" cy="2431616"/>
          </a:xfrm>
          <a:prstGeom prst="rect">
            <a:avLst/>
          </a:prstGeom>
        </p:spPr>
      </p:pic>
      <p:pic>
        <p:nvPicPr>
          <p:cNvPr id="7" name="图片 6">
            <a:extLst>
              <a:ext uri="{FF2B5EF4-FFF2-40B4-BE49-F238E27FC236}">
                <a16:creationId xmlns:a16="http://schemas.microsoft.com/office/drawing/2014/main" id="{3E71C0DA-9007-48A6-AA6A-DDD3E281A383}"/>
              </a:ext>
            </a:extLst>
          </p:cNvPr>
          <p:cNvPicPr>
            <a:picLocks noChangeAspect="1"/>
          </p:cNvPicPr>
          <p:nvPr/>
        </p:nvPicPr>
        <p:blipFill>
          <a:blip r:embed="rId3"/>
          <a:stretch>
            <a:fillRect/>
          </a:stretch>
        </p:blipFill>
        <p:spPr>
          <a:xfrm>
            <a:off x="6878688" y="842104"/>
            <a:ext cx="4941415" cy="4379495"/>
          </a:xfrm>
          <a:prstGeom prst="rect">
            <a:avLst/>
          </a:prstGeom>
        </p:spPr>
      </p:pic>
      <p:sp>
        <p:nvSpPr>
          <p:cNvPr id="8" name="文本占位符 10">
            <a:extLst>
              <a:ext uri="{FF2B5EF4-FFF2-40B4-BE49-F238E27FC236}">
                <a16:creationId xmlns:a16="http://schemas.microsoft.com/office/drawing/2014/main" id="{B314D3A6-BEE9-4628-9B7F-F87A590F41A6}"/>
              </a:ext>
            </a:extLst>
          </p:cNvPr>
          <p:cNvSpPr>
            <a:spLocks noGrp="1"/>
          </p:cNvSpPr>
          <p:nvPr>
            <p:ph type="body" sz="quarter" idx="11"/>
          </p:nvPr>
        </p:nvSpPr>
        <p:spPr>
          <a:xfrm>
            <a:off x="947738" y="3806358"/>
            <a:ext cx="5148262" cy="1415241"/>
          </a:xfrm>
        </p:spPr>
        <p:txBody>
          <a:bodyPr/>
          <a:lstStyle/>
          <a:p>
            <a:pPr marL="0" indent="0">
              <a:spcBef>
                <a:spcPts val="400"/>
              </a:spcBef>
              <a:spcAft>
                <a:spcPts val="400"/>
              </a:spcAft>
              <a:buNone/>
            </a:pPr>
            <a:r>
              <a:rPr lang="en-US" altLang="zh-CN" sz="1600" b="0">
                <a:latin typeface="Lato-Light"/>
              </a:rPr>
              <a:t>A </a:t>
            </a:r>
            <a:r>
              <a:rPr lang="en-US" altLang="zh-CN" sz="1600">
                <a:latin typeface="Lato-Light"/>
              </a:rPr>
              <a:t>transfer</a:t>
            </a:r>
            <a:r>
              <a:rPr lang="en-US" altLang="zh-CN" sz="1600" b="0">
                <a:latin typeface="Lato-Light"/>
              </a:rPr>
              <a:t> is a single exchange of information, with one VALID and READY handshake. </a:t>
            </a:r>
          </a:p>
          <a:p>
            <a:pPr marL="0" indent="0">
              <a:spcBef>
                <a:spcPts val="400"/>
              </a:spcBef>
              <a:spcAft>
                <a:spcPts val="400"/>
              </a:spcAft>
              <a:buNone/>
            </a:pPr>
            <a:r>
              <a:rPr lang="en-US" altLang="zh-CN" sz="1600" b="0">
                <a:latin typeface="Lato-Light"/>
              </a:rPr>
              <a:t>A </a:t>
            </a:r>
            <a:r>
              <a:rPr lang="en-US" altLang="zh-CN" sz="1600">
                <a:latin typeface="Lato-Light"/>
              </a:rPr>
              <a:t>transaction</a:t>
            </a:r>
            <a:r>
              <a:rPr lang="en-US" altLang="zh-CN" sz="1600" b="0">
                <a:latin typeface="Lato-Light"/>
              </a:rPr>
              <a:t> is an entire burst of transfers, containing an address transfer, one or more data transfers, and, for write sequences, a response transfer. </a:t>
            </a:r>
          </a:p>
        </p:txBody>
      </p:sp>
    </p:spTree>
    <p:extLst>
      <p:ext uri="{BB962C8B-B14F-4D97-AF65-F5344CB8AC3E}">
        <p14:creationId xmlns:p14="http://schemas.microsoft.com/office/powerpoint/2010/main" val="185612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D3C54-69D5-46AC-AA10-BB4F19B8255A}"/>
              </a:ext>
            </a:extLst>
          </p:cNvPr>
          <p:cNvSpPr>
            <a:spLocks noGrp="1"/>
          </p:cNvSpPr>
          <p:nvPr>
            <p:ph type="title"/>
          </p:nvPr>
        </p:nvSpPr>
        <p:spPr/>
        <p:txBody>
          <a:bodyPr/>
          <a:lstStyle/>
          <a:p>
            <a:r>
              <a:rPr lang="en-US" altLang="zh-CN"/>
              <a:t>Channel transfer examples</a:t>
            </a:r>
            <a:endParaRPr lang="zh-CN" altLang="en-US"/>
          </a:p>
        </p:txBody>
      </p:sp>
      <p:pic>
        <p:nvPicPr>
          <p:cNvPr id="5" name="图片 4">
            <a:extLst>
              <a:ext uri="{FF2B5EF4-FFF2-40B4-BE49-F238E27FC236}">
                <a16:creationId xmlns:a16="http://schemas.microsoft.com/office/drawing/2014/main" id="{B5C46BD5-2431-48C2-B580-7ACFDF91A683}"/>
              </a:ext>
            </a:extLst>
          </p:cNvPr>
          <p:cNvPicPr>
            <a:picLocks noChangeAspect="1"/>
          </p:cNvPicPr>
          <p:nvPr/>
        </p:nvPicPr>
        <p:blipFill>
          <a:blip r:embed="rId2"/>
          <a:stretch>
            <a:fillRect/>
          </a:stretch>
        </p:blipFill>
        <p:spPr>
          <a:xfrm>
            <a:off x="1447347" y="1126185"/>
            <a:ext cx="4272000" cy="2273663"/>
          </a:xfrm>
          <a:prstGeom prst="rect">
            <a:avLst/>
          </a:prstGeom>
        </p:spPr>
      </p:pic>
      <p:pic>
        <p:nvPicPr>
          <p:cNvPr id="7" name="图片 6">
            <a:extLst>
              <a:ext uri="{FF2B5EF4-FFF2-40B4-BE49-F238E27FC236}">
                <a16:creationId xmlns:a16="http://schemas.microsoft.com/office/drawing/2014/main" id="{8A27E500-69B9-4619-9640-B589586B0043}"/>
              </a:ext>
            </a:extLst>
          </p:cNvPr>
          <p:cNvPicPr>
            <a:picLocks noChangeAspect="1"/>
          </p:cNvPicPr>
          <p:nvPr/>
        </p:nvPicPr>
        <p:blipFill>
          <a:blip r:embed="rId3"/>
          <a:stretch>
            <a:fillRect/>
          </a:stretch>
        </p:blipFill>
        <p:spPr>
          <a:xfrm>
            <a:off x="1447347" y="4146886"/>
            <a:ext cx="4190423" cy="2213809"/>
          </a:xfrm>
          <a:prstGeom prst="rect">
            <a:avLst/>
          </a:prstGeom>
        </p:spPr>
      </p:pic>
      <p:pic>
        <p:nvPicPr>
          <p:cNvPr id="9" name="图片 8">
            <a:extLst>
              <a:ext uri="{FF2B5EF4-FFF2-40B4-BE49-F238E27FC236}">
                <a16:creationId xmlns:a16="http://schemas.microsoft.com/office/drawing/2014/main" id="{FFC53919-C52D-4AC0-9CD6-39D6C0144A96}"/>
              </a:ext>
            </a:extLst>
          </p:cNvPr>
          <p:cNvPicPr>
            <a:picLocks noChangeAspect="1"/>
          </p:cNvPicPr>
          <p:nvPr/>
        </p:nvPicPr>
        <p:blipFill>
          <a:blip r:embed="rId4"/>
          <a:stretch>
            <a:fillRect/>
          </a:stretch>
        </p:blipFill>
        <p:spPr>
          <a:xfrm>
            <a:off x="6652642" y="1155336"/>
            <a:ext cx="4136600" cy="2273663"/>
          </a:xfrm>
          <a:prstGeom prst="rect">
            <a:avLst/>
          </a:prstGeom>
        </p:spPr>
      </p:pic>
      <p:sp>
        <p:nvSpPr>
          <p:cNvPr id="10" name="文本占位符 10">
            <a:extLst>
              <a:ext uri="{FF2B5EF4-FFF2-40B4-BE49-F238E27FC236}">
                <a16:creationId xmlns:a16="http://schemas.microsoft.com/office/drawing/2014/main" id="{1BC6C20B-158B-411F-9A28-2079FDF71C82}"/>
              </a:ext>
            </a:extLst>
          </p:cNvPr>
          <p:cNvSpPr>
            <a:spLocks noGrp="1"/>
          </p:cNvSpPr>
          <p:nvPr>
            <p:ph type="body" sz="quarter" idx="11"/>
          </p:nvPr>
        </p:nvSpPr>
        <p:spPr>
          <a:xfrm>
            <a:off x="1450880" y="763497"/>
            <a:ext cx="3187175" cy="315209"/>
          </a:xfrm>
        </p:spPr>
        <p:txBody>
          <a:bodyPr/>
          <a:lstStyle/>
          <a:p>
            <a:pPr marL="285750" indent="-285750">
              <a:spcBef>
                <a:spcPts val="400"/>
              </a:spcBef>
              <a:spcAft>
                <a:spcPts val="400"/>
              </a:spcAft>
              <a:buFont typeface="Wingdings" panose="05000000000000000000" pitchFamily="2" charset="2"/>
              <a:buChar char="l"/>
            </a:pPr>
            <a:r>
              <a:rPr lang="en-US" altLang="zh-CN" sz="1400" b="0">
                <a:latin typeface="Lato-Light"/>
              </a:rPr>
              <a:t>Valid</a:t>
            </a:r>
            <a:r>
              <a:rPr lang="zh-CN" altLang="en-US" sz="1400" b="0">
                <a:latin typeface="Lato-Light"/>
              </a:rPr>
              <a:t>先，</a:t>
            </a:r>
            <a:r>
              <a:rPr lang="en-US" altLang="zh-CN" sz="1400" b="0">
                <a:latin typeface="Lato-Light"/>
              </a:rPr>
              <a:t>Ready</a:t>
            </a:r>
            <a:r>
              <a:rPr lang="zh-CN" altLang="en-US" sz="1400" b="0">
                <a:latin typeface="Lato-Light"/>
              </a:rPr>
              <a:t>后</a:t>
            </a:r>
            <a:endParaRPr lang="en-US" altLang="zh-CN" sz="1400" b="0">
              <a:latin typeface="Lato-Light"/>
            </a:endParaRPr>
          </a:p>
        </p:txBody>
      </p:sp>
      <p:sp>
        <p:nvSpPr>
          <p:cNvPr id="14" name="文本框 13">
            <a:extLst>
              <a:ext uri="{FF2B5EF4-FFF2-40B4-BE49-F238E27FC236}">
                <a16:creationId xmlns:a16="http://schemas.microsoft.com/office/drawing/2014/main" id="{6FE4C74A-E0EC-4C49-B883-8E18654FD7FE}"/>
              </a:ext>
            </a:extLst>
          </p:cNvPr>
          <p:cNvSpPr txBox="1"/>
          <p:nvPr/>
        </p:nvSpPr>
        <p:spPr>
          <a:xfrm>
            <a:off x="1447347" y="3839109"/>
            <a:ext cx="2767263" cy="30777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400"/>
              </a:spcBef>
              <a:spcAft>
                <a:spcPts val="400"/>
              </a:spcAft>
              <a:buClr>
                <a:srgbClr val="0C0C0C"/>
              </a:buClr>
              <a:buSzTx/>
              <a:buFont typeface="Wingdings" panose="05000000000000000000" pitchFamily="2" charset="2"/>
              <a:buChar char="l"/>
              <a:tabLst/>
              <a:defRPr/>
            </a:pPr>
            <a:r>
              <a:rPr kumimoji="0" lang="en-US" altLang="zh-CN"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Ready</a:t>
            </a:r>
            <a:r>
              <a:rPr kumimoji="0" lang="zh-CN" altLang="en-US"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先，</a:t>
            </a:r>
            <a:r>
              <a:rPr kumimoji="0" lang="en-US" altLang="zh-CN"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Valid</a:t>
            </a:r>
            <a:r>
              <a:rPr kumimoji="0" lang="zh-CN" altLang="en-US"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后</a:t>
            </a:r>
            <a:endParaRPr kumimoji="0" lang="en-US" altLang="zh-CN"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p:txBody>
      </p:sp>
      <p:sp>
        <p:nvSpPr>
          <p:cNvPr id="15" name="文本框 14">
            <a:extLst>
              <a:ext uri="{FF2B5EF4-FFF2-40B4-BE49-F238E27FC236}">
                <a16:creationId xmlns:a16="http://schemas.microsoft.com/office/drawing/2014/main" id="{F7114C70-58A6-4CC3-A73F-09FDCDBF8C63}"/>
              </a:ext>
            </a:extLst>
          </p:cNvPr>
          <p:cNvSpPr txBox="1"/>
          <p:nvPr/>
        </p:nvSpPr>
        <p:spPr>
          <a:xfrm>
            <a:off x="6652642" y="770929"/>
            <a:ext cx="2767263" cy="30777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400"/>
              </a:spcBef>
              <a:spcAft>
                <a:spcPts val="400"/>
              </a:spcAft>
              <a:buClr>
                <a:srgbClr val="0C0C0C"/>
              </a:buClr>
              <a:buSzTx/>
              <a:buFont typeface="Wingdings" panose="05000000000000000000" pitchFamily="2" charset="2"/>
              <a:buChar char="l"/>
              <a:tabLst/>
              <a:defRPr/>
            </a:pPr>
            <a:r>
              <a:rPr kumimoji="0" lang="en-US" altLang="zh-CN"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Valid</a:t>
            </a:r>
            <a:r>
              <a:rPr lang="zh-CN" altLang="en-US" sz="1400">
                <a:solidFill>
                  <a:srgbClr val="0C0C0C"/>
                </a:solidFill>
                <a:latin typeface="Lato-Light"/>
                <a:ea typeface="楷体" panose="02010609060101010101" pitchFamily="49" charset="-122"/>
                <a:cs typeface="Arial" panose="020B0604020202020204" pitchFamily="34" charset="0"/>
              </a:rPr>
              <a:t>和</a:t>
            </a:r>
            <a:r>
              <a:rPr lang="en-US" altLang="zh-CN" sz="1400">
                <a:solidFill>
                  <a:srgbClr val="0C0C0C"/>
                </a:solidFill>
                <a:latin typeface="Lato-Light"/>
                <a:ea typeface="楷体" panose="02010609060101010101" pitchFamily="49" charset="-122"/>
                <a:cs typeface="Arial" panose="020B0604020202020204" pitchFamily="34" charset="0"/>
              </a:rPr>
              <a:t>Ready</a:t>
            </a:r>
            <a:r>
              <a:rPr lang="zh-CN" altLang="en-US" sz="1400">
                <a:solidFill>
                  <a:srgbClr val="0C0C0C"/>
                </a:solidFill>
                <a:latin typeface="Lato-Light"/>
                <a:ea typeface="楷体" panose="02010609060101010101" pitchFamily="49" charset="-122"/>
                <a:cs typeface="Arial" panose="020B0604020202020204" pitchFamily="34" charset="0"/>
              </a:rPr>
              <a:t>同时置高</a:t>
            </a:r>
            <a:endParaRPr kumimoji="0" lang="en-US" altLang="zh-CN" sz="14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p:txBody>
      </p:sp>
      <p:sp>
        <p:nvSpPr>
          <p:cNvPr id="16" name="文本框 15">
            <a:extLst>
              <a:ext uri="{FF2B5EF4-FFF2-40B4-BE49-F238E27FC236}">
                <a16:creationId xmlns:a16="http://schemas.microsoft.com/office/drawing/2014/main" id="{F031DA70-1397-4298-B963-5C450E597D9D}"/>
              </a:ext>
            </a:extLst>
          </p:cNvPr>
          <p:cNvSpPr txBox="1"/>
          <p:nvPr/>
        </p:nvSpPr>
        <p:spPr>
          <a:xfrm>
            <a:off x="6652642" y="4161418"/>
            <a:ext cx="5107337" cy="1036181"/>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各</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通道上的握手均需要满足下列原则：</a:t>
            </a:r>
            <a:endPar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a:p>
            <a:pPr marL="285750" marR="0" lvl="0" indent="-285750" algn="l" defTabSz="914400" rtl="0" eaLnBrk="1" fontAlgn="auto" latinLnBrk="0" hangingPunct="1">
              <a:lnSpc>
                <a:spcPct val="100000"/>
              </a:lnSpc>
              <a:spcBef>
                <a:spcPts val="400"/>
              </a:spcBef>
              <a:spcAft>
                <a:spcPts val="400"/>
              </a:spcAft>
              <a:buClr>
                <a:srgbClr val="0C0C0C"/>
              </a:buClr>
              <a:buSzTx/>
              <a:buFont typeface="Wingdings" panose="05000000000000000000" pitchFamily="2" charset="2"/>
              <a:buChar char="Ø"/>
              <a:tabLst/>
              <a:defRPr/>
            </a:pPr>
            <a:r>
              <a:rPr lang="zh-CN" altLang="en-US" sz="1600">
                <a:solidFill>
                  <a:srgbClr val="0C0C0C"/>
                </a:solidFill>
                <a:latin typeface="Lato-Light"/>
                <a:ea typeface="楷体" panose="02010609060101010101" pitchFamily="49" charset="-122"/>
                <a:cs typeface="Arial" panose="020B0604020202020204" pitchFamily="34" charset="0"/>
              </a:rPr>
              <a:t>对于</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Source</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，置高</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Valid</a:t>
            </a:r>
            <a:r>
              <a:rPr lang="zh-CN" altLang="en-US" sz="1600">
                <a:solidFill>
                  <a:srgbClr val="0C0C0C"/>
                </a:solidFill>
                <a:latin typeface="Lato-Light"/>
                <a:ea typeface="楷体" panose="02010609060101010101" pitchFamily="49" charset="-122"/>
                <a:cs typeface="Arial" panose="020B0604020202020204" pitchFamily="34" charset="0"/>
              </a:rPr>
              <a:t>时不能依赖</a:t>
            </a:r>
            <a:r>
              <a:rPr lang="en-US" altLang="zh-CN" sz="1600">
                <a:solidFill>
                  <a:srgbClr val="0C0C0C"/>
                </a:solidFill>
                <a:latin typeface="Lato-Light"/>
                <a:ea typeface="楷体" panose="02010609060101010101" pitchFamily="49" charset="-122"/>
                <a:cs typeface="Arial" panose="020B0604020202020204" pitchFamily="34" charset="0"/>
              </a:rPr>
              <a:t>Ready</a:t>
            </a:r>
          </a:p>
          <a:p>
            <a:pPr marL="285750" marR="0" lvl="0" indent="-285750" algn="l" defTabSz="914400" rtl="0" eaLnBrk="1" fontAlgn="auto" latinLnBrk="0" hangingPunct="1">
              <a:lnSpc>
                <a:spcPct val="100000"/>
              </a:lnSpc>
              <a:spcBef>
                <a:spcPts val="400"/>
              </a:spcBef>
              <a:spcAft>
                <a:spcPts val="400"/>
              </a:spcAft>
              <a:buClr>
                <a:srgbClr val="0C0C0C"/>
              </a:buClr>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对于</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Destination</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，置高</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Ready</a:t>
            </a:r>
            <a:r>
              <a:rPr lang="zh-CN" altLang="en-US" sz="1600">
                <a:solidFill>
                  <a:srgbClr val="0C0C0C"/>
                </a:solidFill>
                <a:latin typeface="Lato-Light"/>
                <a:ea typeface="楷体" panose="02010609060101010101" pitchFamily="49" charset="-122"/>
                <a:cs typeface="Arial" panose="020B0604020202020204" pitchFamily="34" charset="0"/>
              </a:rPr>
              <a:t>时可以依赖</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Valid</a:t>
            </a:r>
          </a:p>
        </p:txBody>
      </p:sp>
    </p:spTree>
    <p:extLst>
      <p:ext uri="{BB962C8B-B14F-4D97-AF65-F5344CB8AC3E}">
        <p14:creationId xmlns:p14="http://schemas.microsoft.com/office/powerpoint/2010/main" val="394312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1AB52-5F7A-4D79-86B9-EC47D17D1BC4}"/>
              </a:ext>
            </a:extLst>
          </p:cNvPr>
          <p:cNvSpPr>
            <a:spLocks noGrp="1"/>
          </p:cNvSpPr>
          <p:nvPr>
            <p:ph type="title"/>
          </p:nvPr>
        </p:nvSpPr>
        <p:spPr/>
        <p:txBody>
          <a:bodyPr/>
          <a:lstStyle/>
          <a:p>
            <a:r>
              <a:rPr lang="en-US" altLang="zh-CN"/>
              <a:t>Write transaction: single data item</a:t>
            </a:r>
            <a:endParaRPr lang="zh-CN" altLang="en-US"/>
          </a:p>
        </p:txBody>
      </p:sp>
      <p:pic>
        <p:nvPicPr>
          <p:cNvPr id="5" name="图片 4">
            <a:extLst>
              <a:ext uri="{FF2B5EF4-FFF2-40B4-BE49-F238E27FC236}">
                <a16:creationId xmlns:a16="http://schemas.microsoft.com/office/drawing/2014/main" id="{025985A2-E103-4751-AEC7-C6E7770AFE4F}"/>
              </a:ext>
            </a:extLst>
          </p:cNvPr>
          <p:cNvPicPr>
            <a:picLocks noChangeAspect="1"/>
          </p:cNvPicPr>
          <p:nvPr/>
        </p:nvPicPr>
        <p:blipFill>
          <a:blip r:embed="rId2"/>
          <a:stretch>
            <a:fillRect/>
          </a:stretch>
        </p:blipFill>
        <p:spPr>
          <a:xfrm>
            <a:off x="947737" y="787722"/>
            <a:ext cx="7398666" cy="4021143"/>
          </a:xfrm>
          <a:prstGeom prst="rect">
            <a:avLst/>
          </a:prstGeom>
        </p:spPr>
      </p:pic>
      <p:sp>
        <p:nvSpPr>
          <p:cNvPr id="4" name="文本框 3">
            <a:extLst>
              <a:ext uri="{FF2B5EF4-FFF2-40B4-BE49-F238E27FC236}">
                <a16:creationId xmlns:a16="http://schemas.microsoft.com/office/drawing/2014/main" id="{FE60DF1A-808C-4421-B5FB-8FA6C7CC5939}"/>
              </a:ext>
            </a:extLst>
          </p:cNvPr>
          <p:cNvSpPr txBox="1"/>
          <p:nvPr/>
        </p:nvSpPr>
        <p:spPr>
          <a:xfrm>
            <a:off x="947737" y="5346161"/>
            <a:ext cx="5107337" cy="1036181"/>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cycle 4</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Master send </a:t>
            </a:r>
            <a:r>
              <a:rPr kumimoji="0" lang="en-US" altLang="zh-CN" sz="1600" b="1"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request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on AW</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cycle n+3</a:t>
            </a:r>
            <a:r>
              <a:rPr lang="zh-CN" altLang="en-US" sz="1600">
                <a:solidFill>
                  <a:srgbClr val="0C0C0C"/>
                </a:solidFill>
                <a:latin typeface="Lato-Light"/>
                <a:ea typeface="楷体" panose="02010609060101010101" pitchFamily="49" charset="-122"/>
                <a:cs typeface="Arial" panose="020B0604020202020204" pitchFamily="34" charset="0"/>
              </a:rPr>
              <a: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Master send </a:t>
            </a:r>
            <a:r>
              <a:rPr kumimoji="0" lang="en-US" altLang="zh-CN" sz="1600" b="1"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data</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on W</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cycle n+4</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Slave send </a:t>
            </a:r>
            <a:r>
              <a:rPr lang="en-US" altLang="zh-CN" sz="1600" b="1">
                <a:solidFill>
                  <a:srgbClr val="0C0C0C"/>
                </a:solidFill>
                <a:latin typeface="Lato-Light"/>
                <a:ea typeface="楷体" panose="02010609060101010101" pitchFamily="49" charset="-122"/>
                <a:cs typeface="Arial" panose="020B0604020202020204" pitchFamily="34" charset="0"/>
              </a:rPr>
              <a:t>response</a:t>
            </a:r>
            <a:r>
              <a:rPr lang="en-US" altLang="zh-CN" sz="1600">
                <a:solidFill>
                  <a:srgbClr val="0C0C0C"/>
                </a:solidFill>
                <a:latin typeface="Lato-Light"/>
                <a:ea typeface="楷体" panose="02010609060101010101" pitchFamily="49" charset="-122"/>
                <a:cs typeface="Arial" panose="020B0604020202020204" pitchFamily="34" charset="0"/>
              </a:rPr>
              <a:t> on B</a:t>
            </a:r>
            <a:endPar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707161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8D2F5-75FD-4FF0-8556-7CB7BBC74BA9}"/>
              </a:ext>
            </a:extLst>
          </p:cNvPr>
          <p:cNvSpPr>
            <a:spLocks noGrp="1"/>
          </p:cNvSpPr>
          <p:nvPr>
            <p:ph type="title"/>
          </p:nvPr>
        </p:nvSpPr>
        <p:spPr/>
        <p:txBody>
          <a:bodyPr/>
          <a:lstStyle/>
          <a:p>
            <a:r>
              <a:rPr lang="en-US" altLang="zh-CN"/>
              <a:t>Write transaction: multiple data items</a:t>
            </a:r>
            <a:endParaRPr lang="zh-CN" altLang="en-US"/>
          </a:p>
        </p:txBody>
      </p:sp>
      <p:pic>
        <p:nvPicPr>
          <p:cNvPr id="5" name="图片 4">
            <a:extLst>
              <a:ext uri="{FF2B5EF4-FFF2-40B4-BE49-F238E27FC236}">
                <a16:creationId xmlns:a16="http://schemas.microsoft.com/office/drawing/2014/main" id="{D404D226-0D1D-4CE9-AEDD-E43FECA6D354}"/>
              </a:ext>
            </a:extLst>
          </p:cNvPr>
          <p:cNvPicPr>
            <a:picLocks noChangeAspect="1"/>
          </p:cNvPicPr>
          <p:nvPr/>
        </p:nvPicPr>
        <p:blipFill>
          <a:blip r:embed="rId2"/>
          <a:stretch>
            <a:fillRect/>
          </a:stretch>
        </p:blipFill>
        <p:spPr>
          <a:xfrm>
            <a:off x="947738" y="807887"/>
            <a:ext cx="7582476" cy="4028952"/>
          </a:xfrm>
          <a:prstGeom prst="rect">
            <a:avLst/>
          </a:prstGeom>
        </p:spPr>
      </p:pic>
      <p:sp>
        <p:nvSpPr>
          <p:cNvPr id="4" name="文本框 3">
            <a:extLst>
              <a:ext uri="{FF2B5EF4-FFF2-40B4-BE49-F238E27FC236}">
                <a16:creationId xmlns:a16="http://schemas.microsoft.com/office/drawing/2014/main" id="{8FD3171A-A968-4A5A-934A-6453F6F9D647}"/>
              </a:ext>
            </a:extLst>
          </p:cNvPr>
          <p:cNvSpPr txBox="1"/>
          <p:nvPr/>
        </p:nvSpPr>
        <p:spPr>
          <a:xfrm>
            <a:off x="947737" y="5346161"/>
            <a:ext cx="5107337" cy="1036181"/>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cycle 4</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Master send </a:t>
            </a:r>
            <a:r>
              <a:rPr kumimoji="0" lang="en-US" altLang="zh-CN" sz="1600" b="1"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request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on AW</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cycle 7,8,11</a:t>
            </a:r>
            <a:r>
              <a:rPr lang="zh-CN" altLang="en-US" sz="1600">
                <a:solidFill>
                  <a:srgbClr val="0C0C0C"/>
                </a:solidFill>
                <a:latin typeface="Lato-Light"/>
                <a:ea typeface="楷体" panose="02010609060101010101" pitchFamily="49" charset="-122"/>
                <a:cs typeface="Arial" panose="020B0604020202020204" pitchFamily="34" charset="0"/>
              </a:rPr>
              <a: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Master send </a:t>
            </a:r>
            <a:r>
              <a:rPr kumimoji="0" lang="en-US" altLang="zh-CN" sz="1600" b="1"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data</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on W</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cycle 12</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Slave send </a:t>
            </a:r>
            <a:r>
              <a:rPr lang="en-US" altLang="zh-CN" sz="1600" b="1">
                <a:solidFill>
                  <a:srgbClr val="0C0C0C"/>
                </a:solidFill>
                <a:latin typeface="Lato-Light"/>
                <a:ea typeface="楷体" panose="02010609060101010101" pitchFamily="49" charset="-122"/>
                <a:cs typeface="Arial" panose="020B0604020202020204" pitchFamily="34" charset="0"/>
              </a:rPr>
              <a:t>response</a:t>
            </a:r>
            <a:r>
              <a:rPr lang="en-US" altLang="zh-CN" sz="1600">
                <a:solidFill>
                  <a:srgbClr val="0C0C0C"/>
                </a:solidFill>
                <a:latin typeface="Lato-Light"/>
                <a:ea typeface="楷体" panose="02010609060101010101" pitchFamily="49" charset="-122"/>
                <a:cs typeface="Arial" panose="020B0604020202020204" pitchFamily="34" charset="0"/>
              </a:rPr>
              <a:t> on B</a:t>
            </a:r>
            <a:endPar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606345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76831F-0593-47E7-A2B7-0B009CBC3157}"/>
              </a:ext>
            </a:extLst>
          </p:cNvPr>
          <p:cNvSpPr>
            <a:spLocks noGrp="1"/>
          </p:cNvSpPr>
          <p:nvPr>
            <p:ph type="title"/>
          </p:nvPr>
        </p:nvSpPr>
        <p:spPr/>
        <p:txBody>
          <a:bodyPr/>
          <a:lstStyle/>
          <a:p>
            <a:r>
              <a:rPr lang="en-US" altLang="zh-CN"/>
              <a:t>Read transaction: single data item</a:t>
            </a:r>
            <a:endParaRPr lang="zh-CN" altLang="en-US"/>
          </a:p>
        </p:txBody>
      </p:sp>
      <p:pic>
        <p:nvPicPr>
          <p:cNvPr id="5" name="图片 4">
            <a:extLst>
              <a:ext uri="{FF2B5EF4-FFF2-40B4-BE49-F238E27FC236}">
                <a16:creationId xmlns:a16="http://schemas.microsoft.com/office/drawing/2014/main" id="{68C81B61-1639-4E0A-A22B-C5F1ED7EADA8}"/>
              </a:ext>
            </a:extLst>
          </p:cNvPr>
          <p:cNvPicPr>
            <a:picLocks noChangeAspect="1"/>
          </p:cNvPicPr>
          <p:nvPr/>
        </p:nvPicPr>
        <p:blipFill>
          <a:blip r:embed="rId2"/>
          <a:stretch>
            <a:fillRect/>
          </a:stretch>
        </p:blipFill>
        <p:spPr>
          <a:xfrm>
            <a:off x="947738" y="824257"/>
            <a:ext cx="7478095" cy="3584286"/>
          </a:xfrm>
          <a:prstGeom prst="rect">
            <a:avLst/>
          </a:prstGeom>
        </p:spPr>
      </p:pic>
      <p:sp>
        <p:nvSpPr>
          <p:cNvPr id="4" name="文本框 3">
            <a:extLst>
              <a:ext uri="{FF2B5EF4-FFF2-40B4-BE49-F238E27FC236}">
                <a16:creationId xmlns:a16="http://schemas.microsoft.com/office/drawing/2014/main" id="{912F376A-4085-4C4D-894F-D0C54F7AB483}"/>
              </a:ext>
            </a:extLst>
          </p:cNvPr>
          <p:cNvSpPr txBox="1"/>
          <p:nvPr/>
        </p:nvSpPr>
        <p:spPr>
          <a:xfrm>
            <a:off x="947737" y="5346161"/>
            <a:ext cx="5107337" cy="687368"/>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cycle 4</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Master send </a:t>
            </a:r>
            <a:r>
              <a:rPr kumimoji="0" lang="en-US" altLang="zh-CN" sz="1600" b="1"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request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on AR</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cycle n+3</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Slave send </a:t>
            </a:r>
            <a:r>
              <a:rPr lang="en-US" altLang="zh-CN" sz="1600" b="1">
                <a:solidFill>
                  <a:srgbClr val="0C0C0C"/>
                </a:solidFill>
                <a:latin typeface="Lato-Light"/>
                <a:ea typeface="楷体" panose="02010609060101010101" pitchFamily="49" charset="-122"/>
                <a:cs typeface="Arial" panose="020B0604020202020204" pitchFamily="34" charset="0"/>
              </a:rPr>
              <a:t>data</a:t>
            </a:r>
            <a:r>
              <a:rPr lang="en-US" altLang="zh-CN" sz="1600">
                <a:solidFill>
                  <a:srgbClr val="0C0C0C"/>
                </a:solidFill>
                <a:latin typeface="Lato-Light"/>
                <a:ea typeface="楷体" panose="02010609060101010101" pitchFamily="49" charset="-122"/>
                <a:cs typeface="Arial" panose="020B0604020202020204" pitchFamily="34" charset="0"/>
              </a:rPr>
              <a:t> and </a:t>
            </a:r>
            <a:r>
              <a:rPr lang="en-US" altLang="zh-CN" sz="1600" b="1">
                <a:solidFill>
                  <a:srgbClr val="0C0C0C"/>
                </a:solidFill>
                <a:latin typeface="Lato-Light"/>
                <a:ea typeface="楷体" panose="02010609060101010101" pitchFamily="49" charset="-122"/>
                <a:cs typeface="Arial" panose="020B0604020202020204" pitchFamily="34" charset="0"/>
              </a:rPr>
              <a:t>response</a:t>
            </a:r>
            <a:r>
              <a:rPr lang="en-US" altLang="zh-CN" sz="1600">
                <a:solidFill>
                  <a:srgbClr val="0C0C0C"/>
                </a:solidFill>
                <a:latin typeface="Lato-Light"/>
                <a:ea typeface="楷体" panose="02010609060101010101" pitchFamily="49" charset="-122"/>
                <a:cs typeface="Arial" panose="020B0604020202020204" pitchFamily="34" charset="0"/>
              </a:rPr>
              <a:t> on R</a:t>
            </a:r>
            <a:endPar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5789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F824B-7A32-4DBF-A846-F5F0C3207D40}"/>
              </a:ext>
            </a:extLst>
          </p:cNvPr>
          <p:cNvSpPr>
            <a:spLocks noGrp="1"/>
          </p:cNvSpPr>
          <p:nvPr>
            <p:ph type="title"/>
          </p:nvPr>
        </p:nvSpPr>
        <p:spPr/>
        <p:txBody>
          <a:bodyPr/>
          <a:lstStyle/>
          <a:p>
            <a:r>
              <a:rPr lang="en-US" altLang="zh-CN"/>
              <a:t>Read transaction: multiple data items</a:t>
            </a:r>
            <a:endParaRPr lang="zh-CN" altLang="en-US"/>
          </a:p>
        </p:txBody>
      </p:sp>
      <p:pic>
        <p:nvPicPr>
          <p:cNvPr id="5" name="图片 4">
            <a:extLst>
              <a:ext uri="{FF2B5EF4-FFF2-40B4-BE49-F238E27FC236}">
                <a16:creationId xmlns:a16="http://schemas.microsoft.com/office/drawing/2014/main" id="{8B9962FA-30A9-4346-A61D-F1C3C2216152}"/>
              </a:ext>
            </a:extLst>
          </p:cNvPr>
          <p:cNvPicPr>
            <a:picLocks noChangeAspect="1"/>
          </p:cNvPicPr>
          <p:nvPr/>
        </p:nvPicPr>
        <p:blipFill>
          <a:blip r:embed="rId2"/>
          <a:stretch>
            <a:fillRect/>
          </a:stretch>
        </p:blipFill>
        <p:spPr>
          <a:xfrm>
            <a:off x="947738" y="1153840"/>
            <a:ext cx="7923809" cy="3231429"/>
          </a:xfrm>
          <a:prstGeom prst="rect">
            <a:avLst/>
          </a:prstGeom>
        </p:spPr>
      </p:pic>
      <p:pic>
        <p:nvPicPr>
          <p:cNvPr id="7" name="图片 6">
            <a:extLst>
              <a:ext uri="{FF2B5EF4-FFF2-40B4-BE49-F238E27FC236}">
                <a16:creationId xmlns:a16="http://schemas.microsoft.com/office/drawing/2014/main" id="{0627BB82-68AC-455C-8ADC-8C9B9DE2EF66}"/>
              </a:ext>
            </a:extLst>
          </p:cNvPr>
          <p:cNvPicPr>
            <a:picLocks noChangeAspect="1"/>
          </p:cNvPicPr>
          <p:nvPr/>
        </p:nvPicPr>
        <p:blipFill>
          <a:blip r:embed="rId3"/>
          <a:stretch>
            <a:fillRect/>
          </a:stretch>
        </p:blipFill>
        <p:spPr>
          <a:xfrm>
            <a:off x="1162732" y="743484"/>
            <a:ext cx="7421714" cy="336762"/>
          </a:xfrm>
          <a:prstGeom prst="rect">
            <a:avLst/>
          </a:prstGeom>
        </p:spPr>
      </p:pic>
      <p:sp>
        <p:nvSpPr>
          <p:cNvPr id="6" name="文本框 5">
            <a:extLst>
              <a:ext uri="{FF2B5EF4-FFF2-40B4-BE49-F238E27FC236}">
                <a16:creationId xmlns:a16="http://schemas.microsoft.com/office/drawing/2014/main" id="{B700AA6C-9709-4885-94B1-DC4E0D7E3CEE}"/>
              </a:ext>
            </a:extLst>
          </p:cNvPr>
          <p:cNvSpPr txBox="1"/>
          <p:nvPr/>
        </p:nvSpPr>
        <p:spPr>
          <a:xfrm>
            <a:off x="947737" y="5346161"/>
            <a:ext cx="5107337" cy="687368"/>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cycle 4</a:t>
            </a:r>
            <a:r>
              <a:rPr kumimoji="0" lang="zh-CN" altLang="en-US"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Master send </a:t>
            </a:r>
            <a:r>
              <a:rPr kumimoji="0" lang="en-US" altLang="zh-CN" sz="1600" b="1"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request</a:t>
            </a: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 on AR</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cycle 7,8,11</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Slave send </a:t>
            </a:r>
            <a:r>
              <a:rPr lang="en-US" altLang="zh-CN" sz="1600" b="1">
                <a:solidFill>
                  <a:srgbClr val="0C0C0C"/>
                </a:solidFill>
                <a:latin typeface="Lato-Light"/>
                <a:ea typeface="楷体" panose="02010609060101010101" pitchFamily="49" charset="-122"/>
                <a:cs typeface="Arial" panose="020B0604020202020204" pitchFamily="34" charset="0"/>
              </a:rPr>
              <a:t>data</a:t>
            </a:r>
            <a:r>
              <a:rPr lang="en-US" altLang="zh-CN" sz="1600">
                <a:solidFill>
                  <a:srgbClr val="0C0C0C"/>
                </a:solidFill>
                <a:latin typeface="Lato-Light"/>
                <a:ea typeface="楷体" panose="02010609060101010101" pitchFamily="49" charset="-122"/>
                <a:cs typeface="Arial" panose="020B0604020202020204" pitchFamily="34" charset="0"/>
              </a:rPr>
              <a:t> and </a:t>
            </a:r>
            <a:r>
              <a:rPr lang="en-US" altLang="zh-CN" sz="1600" b="1">
                <a:solidFill>
                  <a:srgbClr val="0C0C0C"/>
                </a:solidFill>
                <a:latin typeface="Lato-Light"/>
                <a:ea typeface="楷体" panose="02010609060101010101" pitchFamily="49" charset="-122"/>
                <a:cs typeface="Arial" panose="020B0604020202020204" pitchFamily="34" charset="0"/>
              </a:rPr>
              <a:t>response</a:t>
            </a:r>
            <a:r>
              <a:rPr lang="en-US" altLang="zh-CN" sz="1600">
                <a:solidFill>
                  <a:srgbClr val="0C0C0C"/>
                </a:solidFill>
                <a:latin typeface="Lato-Light"/>
                <a:ea typeface="楷体" panose="02010609060101010101" pitchFamily="49" charset="-122"/>
                <a:cs typeface="Arial" panose="020B0604020202020204" pitchFamily="34" charset="0"/>
              </a:rPr>
              <a:t> on R</a:t>
            </a:r>
            <a:endPar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88839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F7DA3-D391-46B2-9E4A-C0690B673144}"/>
              </a:ext>
            </a:extLst>
          </p:cNvPr>
          <p:cNvSpPr>
            <a:spLocks noGrp="1"/>
          </p:cNvSpPr>
          <p:nvPr>
            <p:ph type="title"/>
          </p:nvPr>
        </p:nvSpPr>
        <p:spPr/>
        <p:txBody>
          <a:bodyPr/>
          <a:lstStyle/>
          <a:p>
            <a:r>
              <a:rPr lang="en-US" altLang="zh-CN"/>
              <a:t>Outstanding transactions</a:t>
            </a:r>
            <a:endParaRPr lang="zh-CN" altLang="en-US"/>
          </a:p>
        </p:txBody>
      </p:sp>
      <p:sp>
        <p:nvSpPr>
          <p:cNvPr id="6" name="文本占位符 10">
            <a:extLst>
              <a:ext uri="{FF2B5EF4-FFF2-40B4-BE49-F238E27FC236}">
                <a16:creationId xmlns:a16="http://schemas.microsoft.com/office/drawing/2014/main" id="{919758ED-9955-438A-B863-1150494A08FA}"/>
              </a:ext>
            </a:extLst>
          </p:cNvPr>
          <p:cNvSpPr>
            <a:spLocks noGrp="1"/>
          </p:cNvSpPr>
          <p:nvPr>
            <p:ph type="body" sz="quarter" idx="11"/>
          </p:nvPr>
        </p:nvSpPr>
        <p:spPr>
          <a:xfrm>
            <a:off x="947738" y="759994"/>
            <a:ext cx="5461083" cy="647388"/>
          </a:xfrm>
        </p:spPr>
        <p:txBody>
          <a:bodyPr/>
          <a:lstStyle/>
          <a:p>
            <a:pPr marL="0" indent="0">
              <a:spcBef>
                <a:spcPts val="400"/>
              </a:spcBef>
              <a:spcAft>
                <a:spcPts val="400"/>
              </a:spcAft>
              <a:buNone/>
            </a:pPr>
            <a:r>
              <a:rPr lang="en-US" altLang="zh-CN" sz="1600" b="0">
                <a:latin typeface="Lato-Light"/>
              </a:rPr>
              <a:t>Active transactions are also known as </a:t>
            </a:r>
            <a:r>
              <a:rPr lang="en-US" altLang="zh-CN" sz="1600">
                <a:latin typeface="Lato-Light"/>
              </a:rPr>
              <a:t>outstanding transactions</a:t>
            </a:r>
            <a:r>
              <a:rPr lang="en-US" altLang="zh-CN" sz="1600" b="0">
                <a:latin typeface="Lato-Light"/>
              </a:rPr>
              <a:t>.</a:t>
            </a:r>
          </a:p>
        </p:txBody>
      </p:sp>
      <p:pic>
        <p:nvPicPr>
          <p:cNvPr id="8" name="图片 7">
            <a:extLst>
              <a:ext uri="{FF2B5EF4-FFF2-40B4-BE49-F238E27FC236}">
                <a16:creationId xmlns:a16="http://schemas.microsoft.com/office/drawing/2014/main" id="{218C9C54-D8A3-45BA-9A40-F23F25C68791}"/>
              </a:ext>
            </a:extLst>
          </p:cNvPr>
          <p:cNvPicPr>
            <a:picLocks noChangeAspect="1"/>
          </p:cNvPicPr>
          <p:nvPr/>
        </p:nvPicPr>
        <p:blipFill>
          <a:blip r:embed="rId2"/>
          <a:stretch>
            <a:fillRect/>
          </a:stretch>
        </p:blipFill>
        <p:spPr>
          <a:xfrm>
            <a:off x="6807603" y="817378"/>
            <a:ext cx="3716941" cy="1766428"/>
          </a:xfrm>
          <a:prstGeom prst="rect">
            <a:avLst/>
          </a:prstGeom>
        </p:spPr>
      </p:pic>
      <p:pic>
        <p:nvPicPr>
          <p:cNvPr id="12" name="图片 11">
            <a:extLst>
              <a:ext uri="{FF2B5EF4-FFF2-40B4-BE49-F238E27FC236}">
                <a16:creationId xmlns:a16="http://schemas.microsoft.com/office/drawing/2014/main" id="{72251630-FCFD-452B-9D23-D7AE5A079406}"/>
              </a:ext>
            </a:extLst>
          </p:cNvPr>
          <p:cNvPicPr>
            <a:picLocks noChangeAspect="1"/>
          </p:cNvPicPr>
          <p:nvPr/>
        </p:nvPicPr>
        <p:blipFill>
          <a:blip r:embed="rId3"/>
          <a:stretch>
            <a:fillRect/>
          </a:stretch>
        </p:blipFill>
        <p:spPr>
          <a:xfrm>
            <a:off x="6850338" y="4820301"/>
            <a:ext cx="4266840" cy="1901174"/>
          </a:xfrm>
          <a:prstGeom prst="rect">
            <a:avLst/>
          </a:prstGeom>
        </p:spPr>
      </p:pic>
      <p:pic>
        <p:nvPicPr>
          <p:cNvPr id="14" name="图片 13">
            <a:extLst>
              <a:ext uri="{FF2B5EF4-FFF2-40B4-BE49-F238E27FC236}">
                <a16:creationId xmlns:a16="http://schemas.microsoft.com/office/drawing/2014/main" id="{B4E19769-81A4-479B-AF1D-893A4212A09F}"/>
              </a:ext>
            </a:extLst>
          </p:cNvPr>
          <p:cNvPicPr>
            <a:picLocks noChangeAspect="1"/>
          </p:cNvPicPr>
          <p:nvPr/>
        </p:nvPicPr>
        <p:blipFill>
          <a:blip r:embed="rId4"/>
          <a:stretch>
            <a:fillRect/>
          </a:stretch>
        </p:blipFill>
        <p:spPr>
          <a:xfrm>
            <a:off x="6798094" y="2878327"/>
            <a:ext cx="4371329" cy="1666500"/>
          </a:xfrm>
          <a:prstGeom prst="rect">
            <a:avLst/>
          </a:prstGeom>
        </p:spPr>
      </p:pic>
      <p:sp>
        <p:nvSpPr>
          <p:cNvPr id="16" name="文本框 15">
            <a:extLst>
              <a:ext uri="{FF2B5EF4-FFF2-40B4-BE49-F238E27FC236}">
                <a16:creationId xmlns:a16="http://schemas.microsoft.com/office/drawing/2014/main" id="{C533F471-4056-4D9D-851E-81D18D6E964B}"/>
              </a:ext>
            </a:extLst>
          </p:cNvPr>
          <p:cNvSpPr txBox="1"/>
          <p:nvPr/>
        </p:nvSpPr>
        <p:spPr>
          <a:xfrm>
            <a:off x="887580" y="2209377"/>
            <a:ext cx="5364830" cy="1672253"/>
          </a:xfrm>
          <a:prstGeom prst="rect">
            <a:avLst/>
          </a:prstGeom>
          <a:noFill/>
        </p:spPr>
        <p:txBody>
          <a:bodyPr wrap="square">
            <a:spAutoFit/>
          </a:bodyPr>
          <a:lstStyle/>
          <a:p>
            <a:pPr marL="0" indent="0">
              <a:spcBef>
                <a:spcPts val="400"/>
              </a:spcBef>
              <a:spcAft>
                <a:spcPts val="400"/>
              </a:spcAft>
              <a:buNone/>
            </a:pPr>
            <a:r>
              <a:rPr lang="en-US" altLang="zh-CN" sz="1600" b="0">
                <a:latin typeface="Lato-Light"/>
              </a:rPr>
              <a:t>With reads, the data must come after the address, so there is a simple reference point for when thetransaction starts. </a:t>
            </a:r>
          </a:p>
          <a:p>
            <a:pPr marL="0" indent="0">
              <a:spcBef>
                <a:spcPts val="400"/>
              </a:spcBef>
              <a:spcAft>
                <a:spcPts val="400"/>
              </a:spcAft>
              <a:buNone/>
            </a:pPr>
            <a:r>
              <a:rPr lang="en-US" altLang="zh-CN" sz="1600" b="0">
                <a:latin typeface="Lato-Light"/>
              </a:rPr>
              <a:t>An active read transaction is a transaction for which the read address has been transferred, but the last read data has not yet been transferred at the current point in time.</a:t>
            </a:r>
          </a:p>
        </p:txBody>
      </p:sp>
      <p:sp>
        <p:nvSpPr>
          <p:cNvPr id="18" name="文本框 17">
            <a:extLst>
              <a:ext uri="{FF2B5EF4-FFF2-40B4-BE49-F238E27FC236}">
                <a16:creationId xmlns:a16="http://schemas.microsoft.com/office/drawing/2014/main" id="{C11CEA74-6C17-4DA9-BC72-56342866B0CF}"/>
              </a:ext>
            </a:extLst>
          </p:cNvPr>
          <p:cNvSpPr txBox="1"/>
          <p:nvPr/>
        </p:nvSpPr>
        <p:spPr>
          <a:xfrm>
            <a:off x="947738" y="4430864"/>
            <a:ext cx="5244515" cy="1569660"/>
          </a:xfrm>
          <a:prstGeom prst="rect">
            <a:avLst/>
          </a:prstGeom>
          <a:noFill/>
        </p:spPr>
        <p:txBody>
          <a:bodyPr wrap="square">
            <a:spAutoFit/>
          </a:bodyPr>
          <a:lstStyle/>
          <a:p>
            <a:r>
              <a:rPr lang="en-US" altLang="zh-CN" sz="1600">
                <a:latin typeface="Lato-Light"/>
              </a:rPr>
              <a:t>For write transactions, the data can come after the address, but leading write data is also allowed. The start of a write transaction can therefore be either of the following:</a:t>
            </a:r>
          </a:p>
          <a:p>
            <a:pPr marL="285750" indent="-285750">
              <a:buFont typeface="Arial" panose="020B0604020202020204" pitchFamily="34" charset="0"/>
              <a:buChar char="•"/>
            </a:pPr>
            <a:r>
              <a:rPr lang="en-US" altLang="zh-CN" sz="1600">
                <a:latin typeface="Lato-Light"/>
              </a:rPr>
              <a:t>The transfer of the write address</a:t>
            </a:r>
          </a:p>
          <a:p>
            <a:pPr marL="285750" indent="-285750">
              <a:buFont typeface="Arial" panose="020B0604020202020204" pitchFamily="34" charset="0"/>
              <a:buChar char="•"/>
            </a:pPr>
            <a:r>
              <a:rPr lang="en-US" altLang="zh-CN" sz="1600">
                <a:latin typeface="Lato-Light"/>
              </a:rPr>
              <a:t>The transfer of leading write information</a:t>
            </a:r>
          </a:p>
        </p:txBody>
      </p:sp>
    </p:spTree>
    <p:extLst>
      <p:ext uri="{BB962C8B-B14F-4D97-AF65-F5344CB8AC3E}">
        <p14:creationId xmlns:p14="http://schemas.microsoft.com/office/powerpoint/2010/main" val="32334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B85CD1-186A-4128-8485-89DF2611B47C}"/>
              </a:ext>
            </a:extLst>
          </p:cNvPr>
          <p:cNvSpPr>
            <a:spLocks noGrp="1"/>
          </p:cNvSpPr>
          <p:nvPr>
            <p:ph type="title"/>
          </p:nvPr>
        </p:nvSpPr>
        <p:spPr/>
        <p:txBody>
          <a:bodyPr/>
          <a:lstStyle/>
          <a:p>
            <a:r>
              <a:rPr lang="en-US" altLang="zh-CN"/>
              <a:t>Channel signals</a:t>
            </a:r>
            <a:endParaRPr lang="zh-CN" altLang="en-US"/>
          </a:p>
        </p:txBody>
      </p:sp>
      <p:pic>
        <p:nvPicPr>
          <p:cNvPr id="5" name="图片 4">
            <a:extLst>
              <a:ext uri="{FF2B5EF4-FFF2-40B4-BE49-F238E27FC236}">
                <a16:creationId xmlns:a16="http://schemas.microsoft.com/office/drawing/2014/main" id="{6FB971B3-BD65-4C51-A604-1D9F8C51BD13}"/>
              </a:ext>
            </a:extLst>
          </p:cNvPr>
          <p:cNvPicPr>
            <a:picLocks noChangeAspect="1"/>
          </p:cNvPicPr>
          <p:nvPr/>
        </p:nvPicPr>
        <p:blipFill>
          <a:blip r:embed="rId2"/>
          <a:stretch>
            <a:fillRect/>
          </a:stretch>
        </p:blipFill>
        <p:spPr>
          <a:xfrm>
            <a:off x="5582431" y="0"/>
            <a:ext cx="6609569" cy="6858000"/>
          </a:xfrm>
          <a:prstGeom prst="rect">
            <a:avLst/>
          </a:prstGeom>
        </p:spPr>
      </p:pic>
      <p:pic>
        <p:nvPicPr>
          <p:cNvPr id="7" name="图片 6">
            <a:extLst>
              <a:ext uri="{FF2B5EF4-FFF2-40B4-BE49-F238E27FC236}">
                <a16:creationId xmlns:a16="http://schemas.microsoft.com/office/drawing/2014/main" id="{ABD1025B-EE56-471C-B43A-7A256AC68FC0}"/>
              </a:ext>
            </a:extLst>
          </p:cNvPr>
          <p:cNvPicPr>
            <a:picLocks noChangeAspect="1"/>
          </p:cNvPicPr>
          <p:nvPr/>
        </p:nvPicPr>
        <p:blipFill>
          <a:blip r:embed="rId3"/>
          <a:stretch>
            <a:fillRect/>
          </a:stretch>
        </p:blipFill>
        <p:spPr>
          <a:xfrm>
            <a:off x="0" y="3117390"/>
            <a:ext cx="5783180" cy="3521697"/>
          </a:xfrm>
          <a:prstGeom prst="rect">
            <a:avLst/>
          </a:prstGeom>
        </p:spPr>
      </p:pic>
      <p:pic>
        <p:nvPicPr>
          <p:cNvPr id="10" name="图片 9">
            <a:extLst>
              <a:ext uri="{FF2B5EF4-FFF2-40B4-BE49-F238E27FC236}">
                <a16:creationId xmlns:a16="http://schemas.microsoft.com/office/drawing/2014/main" id="{95261065-A467-4AB3-83A4-0344EAD3563B}"/>
              </a:ext>
            </a:extLst>
          </p:cNvPr>
          <p:cNvPicPr>
            <a:picLocks noChangeAspect="1"/>
          </p:cNvPicPr>
          <p:nvPr/>
        </p:nvPicPr>
        <p:blipFill>
          <a:blip r:embed="rId4"/>
          <a:stretch>
            <a:fillRect/>
          </a:stretch>
        </p:blipFill>
        <p:spPr>
          <a:xfrm>
            <a:off x="0" y="982309"/>
            <a:ext cx="5783180" cy="1679588"/>
          </a:xfrm>
          <a:prstGeom prst="rect">
            <a:avLst/>
          </a:prstGeom>
        </p:spPr>
      </p:pic>
      <p:cxnSp>
        <p:nvCxnSpPr>
          <p:cNvPr id="6" name="直接连接符 5">
            <a:extLst>
              <a:ext uri="{FF2B5EF4-FFF2-40B4-BE49-F238E27FC236}">
                <a16:creationId xmlns:a16="http://schemas.microsoft.com/office/drawing/2014/main" id="{1E7CBA52-B576-4509-9334-2C1C0E7C7612}"/>
              </a:ext>
            </a:extLst>
          </p:cNvPr>
          <p:cNvCxnSpPr/>
          <p:nvPr/>
        </p:nvCxnSpPr>
        <p:spPr>
          <a:xfrm>
            <a:off x="6679096" y="3285876"/>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17E354D-B622-42A3-82CC-3740935DC54B}"/>
              </a:ext>
            </a:extLst>
          </p:cNvPr>
          <p:cNvCxnSpPr/>
          <p:nvPr/>
        </p:nvCxnSpPr>
        <p:spPr>
          <a:xfrm>
            <a:off x="6679096" y="3800723"/>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BC3BF716-97A1-4F66-A6F5-85D3692FE5BA}"/>
              </a:ext>
            </a:extLst>
          </p:cNvPr>
          <p:cNvCxnSpPr/>
          <p:nvPr/>
        </p:nvCxnSpPr>
        <p:spPr>
          <a:xfrm>
            <a:off x="6679096" y="4172446"/>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6799085D-CF44-4161-854D-3710AD855643}"/>
              </a:ext>
            </a:extLst>
          </p:cNvPr>
          <p:cNvCxnSpPr/>
          <p:nvPr/>
        </p:nvCxnSpPr>
        <p:spPr>
          <a:xfrm>
            <a:off x="6679096" y="5143500"/>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300F220-2A34-49F9-9212-291355502F30}"/>
              </a:ext>
            </a:extLst>
          </p:cNvPr>
          <p:cNvCxnSpPr/>
          <p:nvPr/>
        </p:nvCxnSpPr>
        <p:spPr>
          <a:xfrm>
            <a:off x="6692314" y="5677231"/>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22186CC-7F7E-4E78-A435-662C9E8381AF}"/>
              </a:ext>
            </a:extLst>
          </p:cNvPr>
          <p:cNvCxnSpPr/>
          <p:nvPr/>
        </p:nvCxnSpPr>
        <p:spPr>
          <a:xfrm>
            <a:off x="6679096" y="4738977"/>
            <a:ext cx="389614" cy="1431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222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50FC2-9ECA-413A-9234-6E8443EE4134}"/>
              </a:ext>
            </a:extLst>
          </p:cNvPr>
          <p:cNvSpPr>
            <a:spLocks noGrp="1"/>
          </p:cNvSpPr>
          <p:nvPr>
            <p:ph type="title"/>
          </p:nvPr>
        </p:nvSpPr>
        <p:spPr/>
        <p:txBody>
          <a:bodyPr/>
          <a:lstStyle/>
          <a:p>
            <a:r>
              <a:rPr lang="en-US" altLang="zh-CN"/>
              <a:t>Channel signals</a:t>
            </a:r>
            <a:endParaRPr lang="zh-CN" altLang="en-US"/>
          </a:p>
        </p:txBody>
      </p:sp>
      <p:pic>
        <p:nvPicPr>
          <p:cNvPr id="7" name="图片 6">
            <a:extLst>
              <a:ext uri="{FF2B5EF4-FFF2-40B4-BE49-F238E27FC236}">
                <a16:creationId xmlns:a16="http://schemas.microsoft.com/office/drawing/2014/main" id="{6B6F757A-095A-4040-968E-9DAD61119473}"/>
              </a:ext>
            </a:extLst>
          </p:cNvPr>
          <p:cNvPicPr>
            <a:picLocks noChangeAspect="1"/>
          </p:cNvPicPr>
          <p:nvPr/>
        </p:nvPicPr>
        <p:blipFill>
          <a:blip r:embed="rId2"/>
          <a:stretch>
            <a:fillRect/>
          </a:stretch>
        </p:blipFill>
        <p:spPr>
          <a:xfrm>
            <a:off x="5781870" y="0"/>
            <a:ext cx="6467587" cy="6858000"/>
          </a:xfrm>
          <a:prstGeom prst="rect">
            <a:avLst/>
          </a:prstGeom>
        </p:spPr>
      </p:pic>
      <p:pic>
        <p:nvPicPr>
          <p:cNvPr id="9" name="图片 8">
            <a:extLst>
              <a:ext uri="{FF2B5EF4-FFF2-40B4-BE49-F238E27FC236}">
                <a16:creationId xmlns:a16="http://schemas.microsoft.com/office/drawing/2014/main" id="{347B9C64-C983-4A81-A5A0-5F202D2E56FD}"/>
              </a:ext>
            </a:extLst>
          </p:cNvPr>
          <p:cNvPicPr>
            <a:picLocks noChangeAspect="1"/>
          </p:cNvPicPr>
          <p:nvPr/>
        </p:nvPicPr>
        <p:blipFill>
          <a:blip r:embed="rId3"/>
          <a:stretch>
            <a:fillRect/>
          </a:stretch>
        </p:blipFill>
        <p:spPr>
          <a:xfrm>
            <a:off x="-1" y="3525487"/>
            <a:ext cx="5507631" cy="3309812"/>
          </a:xfrm>
          <a:prstGeom prst="rect">
            <a:avLst/>
          </a:prstGeom>
        </p:spPr>
      </p:pic>
      <p:pic>
        <p:nvPicPr>
          <p:cNvPr id="10" name="图片 9">
            <a:extLst>
              <a:ext uri="{FF2B5EF4-FFF2-40B4-BE49-F238E27FC236}">
                <a16:creationId xmlns:a16="http://schemas.microsoft.com/office/drawing/2014/main" id="{ECFC65A8-8B0F-4224-B5B7-74D64E9730CD}"/>
              </a:ext>
            </a:extLst>
          </p:cNvPr>
          <p:cNvPicPr>
            <a:picLocks noChangeAspect="1"/>
          </p:cNvPicPr>
          <p:nvPr/>
        </p:nvPicPr>
        <p:blipFill>
          <a:blip r:embed="rId4"/>
          <a:stretch>
            <a:fillRect/>
          </a:stretch>
        </p:blipFill>
        <p:spPr>
          <a:xfrm>
            <a:off x="0" y="703613"/>
            <a:ext cx="5646822" cy="2804016"/>
          </a:xfrm>
          <a:prstGeom prst="rect">
            <a:avLst/>
          </a:prstGeom>
        </p:spPr>
      </p:pic>
      <p:cxnSp>
        <p:nvCxnSpPr>
          <p:cNvPr id="6" name="直接连接符 5">
            <a:extLst>
              <a:ext uri="{FF2B5EF4-FFF2-40B4-BE49-F238E27FC236}">
                <a16:creationId xmlns:a16="http://schemas.microsoft.com/office/drawing/2014/main" id="{4FDAD5B2-D6DF-4A61-B1C2-A4984FE64D26}"/>
              </a:ext>
            </a:extLst>
          </p:cNvPr>
          <p:cNvCxnSpPr/>
          <p:nvPr/>
        </p:nvCxnSpPr>
        <p:spPr>
          <a:xfrm>
            <a:off x="7005099" y="3212326"/>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57E15FD-920B-4634-A127-C273BF45D0BF}"/>
              </a:ext>
            </a:extLst>
          </p:cNvPr>
          <p:cNvCxnSpPr/>
          <p:nvPr/>
        </p:nvCxnSpPr>
        <p:spPr>
          <a:xfrm>
            <a:off x="7005099" y="3760967"/>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1068220-1FF5-4156-888A-F18B581643AD}"/>
              </a:ext>
            </a:extLst>
          </p:cNvPr>
          <p:cNvCxnSpPr/>
          <p:nvPr/>
        </p:nvCxnSpPr>
        <p:spPr>
          <a:xfrm>
            <a:off x="6973992" y="4102872"/>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C2724961-2FAF-42C8-8F75-3B6ACB6B9B36}"/>
              </a:ext>
            </a:extLst>
          </p:cNvPr>
          <p:cNvCxnSpPr/>
          <p:nvPr/>
        </p:nvCxnSpPr>
        <p:spPr>
          <a:xfrm>
            <a:off x="7013748" y="4617718"/>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F9CB5D4-15B4-4D31-BA9C-3C9D5A498FCB}"/>
              </a:ext>
            </a:extLst>
          </p:cNvPr>
          <p:cNvCxnSpPr/>
          <p:nvPr/>
        </p:nvCxnSpPr>
        <p:spPr>
          <a:xfrm>
            <a:off x="6973992" y="5023235"/>
            <a:ext cx="389614" cy="143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478DCE9-D586-4447-95B4-9CEB8087D0E1}"/>
              </a:ext>
            </a:extLst>
          </p:cNvPr>
          <p:cNvCxnSpPr/>
          <p:nvPr/>
        </p:nvCxnSpPr>
        <p:spPr>
          <a:xfrm>
            <a:off x="6973992" y="5535100"/>
            <a:ext cx="389614" cy="1431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566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C57A3-C0DE-42F1-9930-387E1123D9BC}"/>
              </a:ext>
            </a:extLst>
          </p:cNvPr>
          <p:cNvSpPr>
            <a:spLocks noGrp="1"/>
          </p:cNvSpPr>
          <p:nvPr>
            <p:ph type="title"/>
          </p:nvPr>
        </p:nvSpPr>
        <p:spPr/>
        <p:txBody>
          <a:bodyPr/>
          <a:lstStyle/>
          <a:p>
            <a:r>
              <a:rPr lang="en-US" altLang="zh-CN">
                <a:solidFill>
                  <a:schemeClr val="tx1"/>
                </a:solidFill>
              </a:rPr>
              <a:t>Introduction</a:t>
            </a:r>
            <a:endParaRPr lang="zh-CN" altLang="en-US" b="0">
              <a:solidFill>
                <a:schemeClr val="tx1"/>
              </a:solidFill>
            </a:endParaRPr>
          </a:p>
        </p:txBody>
      </p:sp>
      <p:sp>
        <p:nvSpPr>
          <p:cNvPr id="10" name="文本占位符 10">
            <a:extLst>
              <a:ext uri="{FF2B5EF4-FFF2-40B4-BE49-F238E27FC236}">
                <a16:creationId xmlns:a16="http://schemas.microsoft.com/office/drawing/2014/main" id="{998F0FD0-610D-46E3-A48A-CC929F68D84C}"/>
              </a:ext>
            </a:extLst>
          </p:cNvPr>
          <p:cNvSpPr>
            <a:spLocks noGrp="1"/>
          </p:cNvSpPr>
          <p:nvPr>
            <p:ph type="body" sz="quarter" idx="11"/>
          </p:nvPr>
        </p:nvSpPr>
        <p:spPr>
          <a:xfrm>
            <a:off x="1056502" y="4677099"/>
            <a:ext cx="9731814" cy="1683596"/>
          </a:xfrm>
        </p:spPr>
        <p:txBody>
          <a:bodyPr/>
          <a:lstStyle/>
          <a:p>
            <a:pPr marL="0" indent="457200">
              <a:buNone/>
            </a:pPr>
            <a:r>
              <a:rPr lang="en-US" altLang="zh-CN" sz="2000" b="0">
                <a:latin typeface="Lato-Light"/>
              </a:rPr>
              <a:t>AMBA</a:t>
            </a:r>
            <a:r>
              <a:rPr lang="zh-CN" altLang="en-US" sz="2000" b="0">
                <a:latin typeface="Lato-Light"/>
              </a:rPr>
              <a:t>协议定义了片上系统中各功能模块间是如何进行数据交互的。</a:t>
            </a:r>
            <a:r>
              <a:rPr lang="zh-CN" altLang="en-US" sz="2000" b="0">
                <a:latin typeface="Lato-Light"/>
                <a:hlinkClick r:id="rId2" action="ppaction://hlinksldjump"/>
              </a:rPr>
              <a:t>片上系统</a:t>
            </a:r>
            <a:r>
              <a:rPr lang="zh-CN" altLang="en-US" sz="2000" b="0">
                <a:latin typeface="Lato-Light"/>
              </a:rPr>
              <a:t>中的功能模块可以包括：多个</a:t>
            </a:r>
            <a:r>
              <a:rPr lang="en-US" altLang="zh-CN" sz="2000" b="0">
                <a:latin typeface="Lato-Light"/>
              </a:rPr>
              <a:t>CPU</a:t>
            </a:r>
            <a:r>
              <a:rPr lang="zh-CN" altLang="en-US" sz="2000" b="0">
                <a:latin typeface="Lato-Light"/>
              </a:rPr>
              <a:t>核、专用计算单元、控制器和外设。</a:t>
            </a:r>
            <a:endParaRPr lang="en-US" altLang="zh-CN" sz="2000" b="0">
              <a:latin typeface="Lato-Light"/>
            </a:endParaRPr>
          </a:p>
          <a:p>
            <a:pPr marL="0" indent="457200">
              <a:buNone/>
            </a:pPr>
            <a:r>
              <a:rPr lang="en-US" altLang="zh-CN" sz="2000" b="0">
                <a:latin typeface="Lato-Light"/>
              </a:rPr>
              <a:t>AMBA</a:t>
            </a:r>
            <a:r>
              <a:rPr lang="zh-CN" altLang="en-US" sz="2000" b="0">
                <a:latin typeface="Lato-Light"/>
              </a:rPr>
              <a:t>协议不断发展演进，应用领域远远超出了微控制器的范畴，已经广泛用于</a:t>
            </a:r>
            <a:r>
              <a:rPr lang="en-US" altLang="zh-CN" sz="2000" b="0">
                <a:latin typeface="Lato-Light"/>
              </a:rPr>
              <a:t>IoT</a:t>
            </a:r>
            <a:r>
              <a:rPr lang="zh-CN" altLang="en-US" sz="2000" b="0">
                <a:latin typeface="Lato-Light"/>
              </a:rPr>
              <a:t>设备、智能手机中处理器的设计，并逐渐开始用于片上网络</a:t>
            </a:r>
            <a:r>
              <a:rPr lang="en-US" altLang="zh-CN" sz="2000" b="0">
                <a:latin typeface="Lato-Light"/>
              </a:rPr>
              <a:t>(NoC)</a:t>
            </a:r>
            <a:r>
              <a:rPr lang="zh-CN" altLang="en-US" sz="2000" b="0">
                <a:latin typeface="Lato-Light"/>
              </a:rPr>
              <a:t>系统的设计。</a:t>
            </a:r>
            <a:endParaRPr lang="en-US" altLang="zh-CN" sz="2000" b="0">
              <a:latin typeface="Lato-Light"/>
            </a:endParaRPr>
          </a:p>
        </p:txBody>
      </p:sp>
      <p:sp>
        <p:nvSpPr>
          <p:cNvPr id="12" name="文本占位符 10">
            <a:extLst>
              <a:ext uri="{FF2B5EF4-FFF2-40B4-BE49-F238E27FC236}">
                <a16:creationId xmlns:a16="http://schemas.microsoft.com/office/drawing/2014/main" id="{B2ADF560-BCB1-46D1-940E-1CFEBC2A6ADF}"/>
              </a:ext>
            </a:extLst>
          </p:cNvPr>
          <p:cNvSpPr txBox="1">
            <a:spLocks/>
          </p:cNvSpPr>
          <p:nvPr/>
        </p:nvSpPr>
        <p:spPr>
          <a:xfrm>
            <a:off x="1056502" y="3410658"/>
            <a:ext cx="9731814" cy="968838"/>
          </a:xfrm>
          <a:prstGeom prst="rect">
            <a:avLst/>
          </a:prstGeom>
        </p:spPr>
        <p:txBody>
          <a:bodyPr vert="horz" lIns="91440" tIns="45720" rIns="91440" bIns="45720" rtlCol="0">
            <a:noAutofit/>
          </a:bodyPr>
          <a:lstStyle>
            <a:lvl1pPr marL="228600" indent="-288000" algn="l" defTabSz="914400" rtl="0" eaLnBrk="1" latinLnBrk="0" hangingPunct="1">
              <a:lnSpc>
                <a:spcPct val="100000"/>
              </a:lnSpc>
              <a:spcBef>
                <a:spcPts val="1200"/>
              </a:spcBef>
              <a:spcAft>
                <a:spcPts val="1200"/>
              </a:spcAft>
              <a:buClr>
                <a:schemeClr val="tx1"/>
              </a:buClr>
              <a:buFont typeface="Wingdings" panose="05000000000000000000" pitchFamily="2" charset="2"/>
              <a:buChar char="n"/>
              <a:defRPr sz="2400" b="1" kern="1200">
                <a:solidFill>
                  <a:schemeClr val="tx1"/>
                </a:solidFill>
                <a:latin typeface="楷体" panose="02010609060101010101" pitchFamily="49" charset="-122"/>
                <a:ea typeface="楷体" panose="02010609060101010101" pitchFamily="49" charset="-122"/>
                <a:cs typeface="Arial" panose="020B0604020202020204" pitchFamily="34" charset="0"/>
              </a:defRPr>
            </a:lvl1pPr>
            <a:lvl2pPr marL="742950" indent="-288000" algn="l" defTabSz="914400" rtl="0" eaLnBrk="1" latinLnBrk="0" hangingPunct="1">
              <a:lnSpc>
                <a:spcPct val="90000"/>
              </a:lnSpc>
              <a:spcBef>
                <a:spcPts val="500"/>
              </a:spcBef>
              <a:spcAft>
                <a:spcPts val="600"/>
              </a:spcAft>
              <a:buFont typeface="Wingdings" panose="05000000000000000000" pitchFamily="2" charset="2"/>
              <a:buChar char="l"/>
              <a:defRPr sz="2000" kern="1200">
                <a:solidFill>
                  <a:schemeClr val="tx1"/>
                </a:solidFill>
                <a:latin typeface="楷体" panose="02010609060101010101" pitchFamily="49" charset="-122"/>
                <a:ea typeface="楷体" panose="02010609060101010101" pitchFamily="49" charset="-122"/>
                <a:cs typeface="Arial" panose="020B0604020202020204" pitchFamily="34" charset="0"/>
              </a:defRPr>
            </a:lvl2pPr>
            <a:lvl3pPr marL="1143000" indent="-2880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800" b="0" i="1">
                <a:latin typeface="Lato-Light"/>
              </a:rPr>
              <a:t>The Arm Advanced Microcontroller Bus Architecture, or AMBA, is an </a:t>
            </a:r>
            <a:r>
              <a:rPr lang="en-US" altLang="zh-CN" sz="1800" i="1">
                <a:latin typeface="Lato-Light"/>
              </a:rPr>
              <a:t>open-standard</a:t>
            </a:r>
            <a:r>
              <a:rPr lang="en-US" altLang="zh-CN" sz="1800" b="0" i="1">
                <a:latin typeface="Lato-Light"/>
              </a:rPr>
              <a:t>, on-chip interconnect specification for the connection and management of functional blocks in system-on-achip (SoC) designs. </a:t>
            </a:r>
            <a:br>
              <a:rPr lang="en-US" altLang="zh-CN" sz="2000" b="0">
                <a:latin typeface="Lato-Light"/>
              </a:rPr>
            </a:br>
            <a:endParaRPr lang="en-US" altLang="zh-CN" sz="2000" b="0">
              <a:latin typeface="Lato-Light"/>
            </a:endParaRPr>
          </a:p>
        </p:txBody>
      </p:sp>
      <p:sp>
        <p:nvSpPr>
          <p:cNvPr id="5" name="文本占位符 10">
            <a:extLst>
              <a:ext uri="{FF2B5EF4-FFF2-40B4-BE49-F238E27FC236}">
                <a16:creationId xmlns:a16="http://schemas.microsoft.com/office/drawing/2014/main" id="{E41AEE4E-6CC4-4194-9478-923717FD76D3}"/>
              </a:ext>
            </a:extLst>
          </p:cNvPr>
          <p:cNvSpPr txBox="1">
            <a:spLocks/>
          </p:cNvSpPr>
          <p:nvPr/>
        </p:nvSpPr>
        <p:spPr>
          <a:xfrm>
            <a:off x="1056502" y="906939"/>
            <a:ext cx="9731814" cy="2293461"/>
          </a:xfrm>
          <a:prstGeom prst="rect">
            <a:avLst/>
          </a:prstGeom>
        </p:spPr>
        <p:txBody>
          <a:bodyPr vert="horz" lIns="91440" tIns="45720" rIns="91440" bIns="45720" rtlCol="0">
            <a:noAutofit/>
          </a:bodyPr>
          <a:lstStyle>
            <a:lvl1pPr marL="228600" indent="-288000" algn="l" defTabSz="914400" rtl="0" eaLnBrk="1" latinLnBrk="0" hangingPunct="1">
              <a:lnSpc>
                <a:spcPct val="100000"/>
              </a:lnSpc>
              <a:spcBef>
                <a:spcPts val="1200"/>
              </a:spcBef>
              <a:spcAft>
                <a:spcPts val="1200"/>
              </a:spcAft>
              <a:buClr>
                <a:schemeClr val="tx1"/>
              </a:buClr>
              <a:buFont typeface="Wingdings" panose="05000000000000000000" pitchFamily="2" charset="2"/>
              <a:buChar char="n"/>
              <a:defRPr sz="2400" b="1" kern="1200">
                <a:solidFill>
                  <a:schemeClr val="tx1"/>
                </a:solidFill>
                <a:latin typeface="楷体" panose="02010609060101010101" pitchFamily="49" charset="-122"/>
                <a:ea typeface="楷体" panose="02010609060101010101" pitchFamily="49" charset="-122"/>
                <a:cs typeface="Arial" panose="020B0604020202020204" pitchFamily="34" charset="0"/>
              </a:defRPr>
            </a:lvl1pPr>
            <a:lvl2pPr marL="742950" indent="-288000" algn="l" defTabSz="914400" rtl="0" eaLnBrk="1" latinLnBrk="0" hangingPunct="1">
              <a:lnSpc>
                <a:spcPct val="90000"/>
              </a:lnSpc>
              <a:spcBef>
                <a:spcPts val="500"/>
              </a:spcBef>
              <a:spcAft>
                <a:spcPts val="600"/>
              </a:spcAft>
              <a:buFont typeface="Wingdings" panose="05000000000000000000" pitchFamily="2" charset="2"/>
              <a:buChar char="l"/>
              <a:defRPr sz="2000" kern="1200">
                <a:solidFill>
                  <a:schemeClr val="tx1"/>
                </a:solidFill>
                <a:latin typeface="楷体" panose="02010609060101010101" pitchFamily="49" charset="-122"/>
                <a:ea typeface="楷体" panose="02010609060101010101" pitchFamily="49" charset="-122"/>
                <a:cs typeface="Arial" panose="020B0604020202020204" pitchFamily="34" charset="0"/>
              </a:defRPr>
            </a:lvl2pPr>
            <a:lvl3pPr marL="1143000" indent="-2880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457200">
              <a:buNone/>
            </a:pPr>
            <a:r>
              <a:rPr lang="zh-CN" altLang="en-US" sz="2000" b="0">
                <a:latin typeface="Lato-Light"/>
              </a:rPr>
              <a:t>片上系统的内部互连一般指处理器核</a:t>
            </a:r>
            <a:r>
              <a:rPr lang="en-US" altLang="zh-CN" sz="2000" b="0">
                <a:latin typeface="Lato-Light"/>
              </a:rPr>
              <a:t>(CPU)</a:t>
            </a:r>
            <a:r>
              <a:rPr lang="zh-CN" altLang="en-US" sz="2000" b="0">
                <a:latin typeface="Lato-Light"/>
              </a:rPr>
              <a:t>和各片内外设的互连。对于我们遇到的开发任务，处理器核可以是某种硬核</a:t>
            </a:r>
            <a:r>
              <a:rPr lang="en-US" altLang="zh-CN" sz="2000" b="0">
                <a:latin typeface="Lato-Light"/>
              </a:rPr>
              <a:t>(</a:t>
            </a:r>
            <a:r>
              <a:rPr lang="zh-CN" altLang="en-US" sz="2000" b="0">
                <a:latin typeface="Lato-Light"/>
              </a:rPr>
              <a:t>例如</a:t>
            </a:r>
            <a:r>
              <a:rPr lang="en-US" altLang="zh-CN" sz="2000" b="0">
                <a:latin typeface="Lato-Light"/>
              </a:rPr>
              <a:t>ZYNQ</a:t>
            </a:r>
            <a:r>
              <a:rPr lang="zh-CN" altLang="en-US" sz="2000" b="0">
                <a:latin typeface="Lato-Light"/>
              </a:rPr>
              <a:t>中的</a:t>
            </a:r>
            <a:r>
              <a:rPr lang="en-US" altLang="zh-CN" sz="2000" b="0">
                <a:latin typeface="Lato-Light"/>
              </a:rPr>
              <a:t>PS</a:t>
            </a:r>
            <a:r>
              <a:rPr lang="zh-CN" altLang="en-US" sz="2000" b="0">
                <a:latin typeface="Lato-Light"/>
              </a:rPr>
              <a:t>端</a:t>
            </a:r>
            <a:r>
              <a:rPr lang="en-US" altLang="zh-CN" sz="2000" b="0">
                <a:latin typeface="Lato-Light"/>
              </a:rPr>
              <a:t>)</a:t>
            </a:r>
            <a:r>
              <a:rPr lang="zh-CN" altLang="en-US" sz="2000" b="0">
                <a:latin typeface="Lato-Light"/>
              </a:rPr>
              <a:t>，也可以是使用</a:t>
            </a:r>
            <a:r>
              <a:rPr lang="en-US" altLang="zh-CN" sz="2000" b="0">
                <a:latin typeface="Lato-Light"/>
              </a:rPr>
              <a:t>FPGA</a:t>
            </a:r>
            <a:r>
              <a:rPr lang="zh-CN" altLang="en-US" sz="2000" b="0">
                <a:latin typeface="Lato-Light"/>
              </a:rPr>
              <a:t>内逻辑资源构建的软核</a:t>
            </a:r>
            <a:r>
              <a:rPr lang="en-US" altLang="zh-CN" sz="2000" b="0">
                <a:latin typeface="Lato-Light"/>
              </a:rPr>
              <a:t>(MicroBlaze</a:t>
            </a:r>
            <a:r>
              <a:rPr lang="zh-CN" altLang="en-US" sz="2000" b="0">
                <a:latin typeface="Lato-Light"/>
              </a:rPr>
              <a:t>、</a:t>
            </a:r>
            <a:r>
              <a:rPr lang="en-US" altLang="zh-CN" sz="2000" b="0">
                <a:latin typeface="Lato-Light"/>
              </a:rPr>
              <a:t>XDMA bridge)</a:t>
            </a:r>
            <a:r>
              <a:rPr lang="zh-CN" altLang="en-US" sz="2000" b="0">
                <a:latin typeface="Lato-Light"/>
              </a:rPr>
              <a:t>，外设可以是各类</a:t>
            </a:r>
            <a:r>
              <a:rPr lang="en-US" altLang="zh-CN" sz="2000" b="0">
                <a:latin typeface="Lato-Light"/>
              </a:rPr>
              <a:t>IP</a:t>
            </a:r>
            <a:r>
              <a:rPr lang="zh-CN" altLang="en-US" sz="2000" b="0">
                <a:latin typeface="Lato-Light"/>
              </a:rPr>
              <a:t>（</a:t>
            </a:r>
            <a:r>
              <a:rPr lang="en-US" altLang="zh-CN" sz="2000" b="0">
                <a:latin typeface="Lato-Light"/>
              </a:rPr>
              <a:t>DDR</a:t>
            </a:r>
            <a:r>
              <a:rPr lang="zh-CN" altLang="en-US" sz="2000" b="0">
                <a:latin typeface="Lato-Light"/>
              </a:rPr>
              <a:t>控制器、</a:t>
            </a:r>
            <a:r>
              <a:rPr lang="en-US" altLang="zh-CN" sz="2000" b="0">
                <a:latin typeface="Lato-Light"/>
              </a:rPr>
              <a:t>DMA</a:t>
            </a:r>
            <a:r>
              <a:rPr lang="zh-CN" altLang="en-US" sz="2000" b="0">
                <a:latin typeface="Lato-Light"/>
              </a:rPr>
              <a:t>控制器、</a:t>
            </a:r>
            <a:r>
              <a:rPr lang="en-US" altLang="zh-CN" sz="2000" b="0">
                <a:latin typeface="Lato-Light"/>
              </a:rPr>
              <a:t>HLS</a:t>
            </a:r>
            <a:r>
              <a:rPr lang="zh-CN" altLang="en-US" sz="2000" b="0">
                <a:latin typeface="Lato-Light"/>
              </a:rPr>
              <a:t>导出的</a:t>
            </a:r>
            <a:r>
              <a:rPr lang="en-US" altLang="zh-CN" sz="2000" b="0">
                <a:latin typeface="Lato-Light"/>
              </a:rPr>
              <a:t>IP</a:t>
            </a:r>
            <a:r>
              <a:rPr lang="zh-CN" altLang="en-US" sz="2000" b="0">
                <a:latin typeface="Lato-Light"/>
              </a:rPr>
              <a:t>）等。</a:t>
            </a:r>
            <a:endParaRPr lang="en-US" altLang="zh-CN" sz="2000" b="0">
              <a:latin typeface="Lato-Light"/>
            </a:endParaRPr>
          </a:p>
          <a:p>
            <a:pPr marL="0" indent="457200">
              <a:buNone/>
            </a:pPr>
            <a:r>
              <a:rPr lang="zh-CN" altLang="en-US" sz="2000" b="0">
                <a:latin typeface="Lato-Light"/>
              </a:rPr>
              <a:t>在</a:t>
            </a:r>
            <a:r>
              <a:rPr lang="en-US" altLang="zh-CN" sz="2000" b="0">
                <a:latin typeface="Lato-Light"/>
              </a:rPr>
              <a:t>Xilinx</a:t>
            </a:r>
            <a:r>
              <a:rPr lang="zh-CN" altLang="en-US" sz="2000" b="0">
                <a:latin typeface="Lato-Light"/>
              </a:rPr>
              <a:t>的</a:t>
            </a:r>
            <a:r>
              <a:rPr lang="en-US" altLang="zh-CN" sz="2000" b="0">
                <a:latin typeface="Lato-Light"/>
              </a:rPr>
              <a:t>FPGA/ZYNQ</a:t>
            </a:r>
            <a:r>
              <a:rPr lang="zh-CN" altLang="en-US" sz="2000" b="0">
                <a:latin typeface="Lato-Light"/>
              </a:rPr>
              <a:t>产品中，</a:t>
            </a:r>
            <a:r>
              <a:rPr lang="en-US" altLang="zh-CN" sz="2000" b="0">
                <a:latin typeface="Lato-Light"/>
              </a:rPr>
              <a:t>AMBA AXI</a:t>
            </a:r>
            <a:r>
              <a:rPr lang="zh-CN" altLang="en-US" sz="2000" b="0">
                <a:latin typeface="Lato-Light"/>
              </a:rPr>
              <a:t>协议得到广泛使用和支持。</a:t>
            </a:r>
            <a:r>
              <a:rPr lang="en-US" altLang="zh-CN" sz="2000" b="0">
                <a:latin typeface="Lato-Light"/>
              </a:rPr>
              <a:t>Xilinx</a:t>
            </a:r>
            <a:r>
              <a:rPr lang="zh-CN" altLang="en-US" sz="2000" b="0">
                <a:latin typeface="Lato-Light"/>
              </a:rPr>
              <a:t>提供了</a:t>
            </a:r>
            <a:r>
              <a:rPr lang="en-US" altLang="zh-CN" sz="2000" b="0">
                <a:latin typeface="Lato-Light"/>
              </a:rPr>
              <a:t>AXI</a:t>
            </a:r>
            <a:r>
              <a:rPr lang="zh-CN" altLang="en-US" sz="2000" b="0">
                <a:latin typeface="Lato-Light"/>
              </a:rPr>
              <a:t>的一系列基础设施（</a:t>
            </a:r>
            <a:r>
              <a:rPr lang="en-US" altLang="zh-CN" sz="2000" b="0">
                <a:latin typeface="Lato-Light"/>
              </a:rPr>
              <a:t>Vivado</a:t>
            </a:r>
            <a:r>
              <a:rPr lang="zh-CN" altLang="en-US" sz="2000" b="0">
                <a:latin typeface="Lato-Light"/>
              </a:rPr>
              <a:t>中的</a:t>
            </a:r>
            <a:r>
              <a:rPr lang="zh-CN" altLang="en-US" sz="2000" b="0">
                <a:latin typeface="Lato-Light"/>
                <a:hlinkClick r:id="rId3" action="ppaction://hlinksldjump"/>
              </a:rPr>
              <a:t>相关</a:t>
            </a:r>
            <a:r>
              <a:rPr lang="en-US" altLang="zh-CN" sz="2000" b="0">
                <a:latin typeface="Lato-Light"/>
                <a:hlinkClick r:id="rId3" action="ppaction://hlinksldjump"/>
              </a:rPr>
              <a:t>IP</a:t>
            </a:r>
            <a:r>
              <a:rPr lang="zh-CN" altLang="en-US" sz="2000" b="0">
                <a:latin typeface="Lato-Light"/>
                <a:hlinkClick r:id="rId3" action="ppaction://hlinksldjump"/>
              </a:rPr>
              <a:t>核</a:t>
            </a:r>
            <a:r>
              <a:rPr lang="zh-CN" altLang="en-US" sz="2000" b="0">
                <a:latin typeface="Lato-Light"/>
              </a:rPr>
              <a:t>、</a:t>
            </a:r>
            <a:r>
              <a:rPr lang="en-US" altLang="zh-CN" sz="2000" b="0">
                <a:latin typeface="Lato-Light"/>
              </a:rPr>
              <a:t>HLS</a:t>
            </a:r>
            <a:r>
              <a:rPr lang="zh-CN" altLang="en-US" sz="2000" b="0">
                <a:latin typeface="Lato-Light"/>
              </a:rPr>
              <a:t>中的相关接口约束）来加速开发。</a:t>
            </a:r>
            <a:br>
              <a:rPr lang="en-US" altLang="zh-CN" sz="2000" b="0">
                <a:latin typeface="Lato-Light"/>
              </a:rPr>
            </a:br>
            <a:endParaRPr lang="en-US" altLang="zh-CN" sz="2000" b="0">
              <a:latin typeface="Lato-Light"/>
            </a:endParaRPr>
          </a:p>
        </p:txBody>
      </p:sp>
    </p:spTree>
    <p:extLst>
      <p:ext uri="{BB962C8B-B14F-4D97-AF65-F5344CB8AC3E}">
        <p14:creationId xmlns:p14="http://schemas.microsoft.com/office/powerpoint/2010/main" val="396291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76977-AFA1-4A30-965E-56D484384DB0}"/>
              </a:ext>
            </a:extLst>
          </p:cNvPr>
          <p:cNvSpPr>
            <a:spLocks noGrp="1"/>
          </p:cNvSpPr>
          <p:nvPr>
            <p:ph type="title"/>
          </p:nvPr>
        </p:nvSpPr>
        <p:spPr/>
        <p:txBody>
          <a:bodyPr/>
          <a:lstStyle/>
          <a:p>
            <a:r>
              <a:rPr lang="en-US" altLang="zh-CN"/>
              <a:t>Data size, length, and burst type</a:t>
            </a:r>
            <a:endParaRPr lang="zh-CN" altLang="en-US"/>
          </a:p>
        </p:txBody>
      </p:sp>
      <p:graphicFrame>
        <p:nvGraphicFramePr>
          <p:cNvPr id="4" name="表格 3">
            <a:extLst>
              <a:ext uri="{FF2B5EF4-FFF2-40B4-BE49-F238E27FC236}">
                <a16:creationId xmlns:a16="http://schemas.microsoft.com/office/drawing/2014/main" id="{BC6BB5E3-4E21-4849-AC83-AC4BCBB601CE}"/>
              </a:ext>
            </a:extLst>
          </p:cNvPr>
          <p:cNvGraphicFramePr>
            <a:graphicFrameLocks noGrp="1"/>
          </p:cNvGraphicFramePr>
          <p:nvPr>
            <p:extLst>
              <p:ext uri="{D42A27DB-BD31-4B8C-83A1-F6EECF244321}">
                <p14:modId xmlns:p14="http://schemas.microsoft.com/office/powerpoint/2010/main" val="2065663481"/>
              </p:ext>
            </p:extLst>
          </p:nvPr>
        </p:nvGraphicFramePr>
        <p:xfrm>
          <a:off x="1011349" y="2886755"/>
          <a:ext cx="9266400" cy="3587760"/>
        </p:xfrm>
        <a:graphic>
          <a:graphicData uri="http://schemas.openxmlformats.org/drawingml/2006/table">
            <a:tbl>
              <a:tblPr/>
              <a:tblGrid>
                <a:gridCol w="648000">
                  <a:extLst>
                    <a:ext uri="{9D8B030D-6E8A-4147-A177-3AD203B41FA5}">
                      <a16:colId xmlns:a16="http://schemas.microsoft.com/office/drawing/2014/main" val="3249254117"/>
                    </a:ext>
                  </a:extLst>
                </a:gridCol>
                <a:gridCol w="1080000">
                  <a:extLst>
                    <a:ext uri="{9D8B030D-6E8A-4147-A177-3AD203B41FA5}">
                      <a16:colId xmlns:a16="http://schemas.microsoft.com/office/drawing/2014/main" val="1750630280"/>
                    </a:ext>
                  </a:extLst>
                </a:gridCol>
                <a:gridCol w="3528000">
                  <a:extLst>
                    <a:ext uri="{9D8B030D-6E8A-4147-A177-3AD203B41FA5}">
                      <a16:colId xmlns:a16="http://schemas.microsoft.com/office/drawing/2014/main" val="236449507"/>
                    </a:ext>
                  </a:extLst>
                </a:gridCol>
                <a:gridCol w="1562400">
                  <a:extLst>
                    <a:ext uri="{9D8B030D-6E8A-4147-A177-3AD203B41FA5}">
                      <a16:colId xmlns:a16="http://schemas.microsoft.com/office/drawing/2014/main" val="859036658"/>
                    </a:ext>
                  </a:extLst>
                </a:gridCol>
                <a:gridCol w="2448000">
                  <a:extLst>
                    <a:ext uri="{9D8B030D-6E8A-4147-A177-3AD203B41FA5}">
                      <a16:colId xmlns:a16="http://schemas.microsoft.com/office/drawing/2014/main" val="2624030924"/>
                    </a:ext>
                  </a:extLst>
                </a:gridCol>
              </a:tblGrid>
              <a:tr h="360000">
                <a:tc>
                  <a:txBody>
                    <a:bodyPr/>
                    <a:lstStyle/>
                    <a:p>
                      <a:r>
                        <a:rPr lang="en-US" sz="1200" b="1" i="0">
                          <a:solidFill>
                            <a:schemeClr val="tx1"/>
                          </a:solidFill>
                          <a:effectLst/>
                          <a:latin typeface="Lato-Bold"/>
                        </a:rPr>
                        <a:t>Value </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r>
                        <a:rPr lang="en-US" sz="1200" b="1" i="0">
                          <a:solidFill>
                            <a:schemeClr val="tx1"/>
                          </a:solidFill>
                          <a:effectLst/>
                          <a:latin typeface="Lato-Bold"/>
                        </a:rPr>
                        <a:t>Burst type </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r>
                        <a:rPr lang="en-US" sz="1200" b="1" i="0">
                          <a:solidFill>
                            <a:schemeClr val="tx1"/>
                          </a:solidFill>
                          <a:effectLst/>
                          <a:latin typeface="Lato-Bold"/>
                        </a:rPr>
                        <a:t>Usage notes </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r>
                        <a:rPr lang="en-US" sz="1200" b="1" i="0">
                          <a:solidFill>
                            <a:schemeClr val="tx1"/>
                          </a:solidFill>
                          <a:effectLst/>
                          <a:latin typeface="Lato-Bold"/>
                        </a:rPr>
                        <a:t>Length</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r>
                        <a:rPr lang="en-US" sz="1200" b="1" i="0">
                          <a:solidFill>
                            <a:schemeClr val="tx1"/>
                          </a:solidFill>
                          <a:effectLst/>
                          <a:latin typeface="Lato-Bold"/>
                        </a:rPr>
                        <a:t>Alignment</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94959597"/>
                  </a:ext>
                </a:extLst>
              </a:tr>
              <a:tr h="576000">
                <a:tc>
                  <a:txBody>
                    <a:bodyPr/>
                    <a:lstStyle/>
                    <a:p>
                      <a:r>
                        <a:rPr lang="en-US" sz="1200" b="0" i="0">
                          <a:solidFill>
                            <a:srgbClr val="323E47"/>
                          </a:solidFill>
                          <a:effectLst/>
                          <a:latin typeface="CourierNewPSMT"/>
                        </a:rPr>
                        <a:t>0x00 </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FIXED </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Reads the same address repeatedly.</a:t>
                      </a:r>
                      <a:br>
                        <a:rPr lang="en-US" sz="1200" b="0" i="0">
                          <a:solidFill>
                            <a:srgbClr val="323E47"/>
                          </a:solidFill>
                          <a:effectLst/>
                          <a:latin typeface="Lato-Light"/>
                        </a:rPr>
                      </a:br>
                      <a:r>
                        <a:rPr lang="en-US" sz="1200" b="0" i="0">
                          <a:solidFill>
                            <a:srgbClr val="323E47"/>
                          </a:solidFill>
                          <a:effectLst/>
                          <a:latin typeface="Lato-Light"/>
                        </a:rPr>
                        <a:t>Useful for FIFOs.</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altLang="zh-CN" sz="1200" b="0" i="0">
                          <a:solidFill>
                            <a:srgbClr val="323E47"/>
                          </a:solidFill>
                          <a:effectLst/>
                          <a:latin typeface="Lato-Light"/>
                        </a:rPr>
                        <a:t>1-16 </a:t>
                      </a:r>
                      <a:endParaRPr lang="zh-CN" alt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Fixed byte lanes only</a:t>
                      </a:r>
                      <a:br>
                        <a:rPr lang="en-US" sz="1200" b="0" i="0">
                          <a:solidFill>
                            <a:srgbClr val="323E47"/>
                          </a:solidFill>
                          <a:effectLst/>
                          <a:latin typeface="Lato-Light"/>
                        </a:rPr>
                      </a:br>
                      <a:r>
                        <a:rPr lang="en-US" sz="1200" b="0" i="0">
                          <a:solidFill>
                            <a:srgbClr val="323E47"/>
                          </a:solidFill>
                          <a:effectLst/>
                          <a:latin typeface="Lato-Light"/>
                        </a:rPr>
                        <a:t>defined by start address and size.</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6936819"/>
                  </a:ext>
                </a:extLst>
              </a:tr>
              <a:tr h="0">
                <a:tc>
                  <a:txBody>
                    <a:bodyPr/>
                    <a:lstStyle/>
                    <a:p>
                      <a:r>
                        <a:rPr lang="en-US" sz="1200" b="1" i="0">
                          <a:solidFill>
                            <a:srgbClr val="323E47"/>
                          </a:solidFill>
                          <a:effectLst/>
                          <a:latin typeface="CourierNewPSMT"/>
                        </a:rPr>
                        <a:t>0x01 </a:t>
                      </a:r>
                      <a:endParaRPr lang="en-US" sz="1200" b="1">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1200" b="1" i="0">
                          <a:solidFill>
                            <a:srgbClr val="323E47"/>
                          </a:solidFill>
                          <a:effectLst/>
                          <a:latin typeface="Lato-Light"/>
                        </a:rPr>
                        <a:t>INCR </a:t>
                      </a:r>
                      <a:endParaRPr lang="en-US" sz="1200" b="1">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1200" b="0" i="0">
                          <a:solidFill>
                            <a:srgbClr val="323E47"/>
                          </a:solidFill>
                          <a:effectLst/>
                          <a:latin typeface="Lato-Light"/>
                        </a:rPr>
                        <a:t>Incrementing burst.</a:t>
                      </a:r>
                      <a:br>
                        <a:rPr lang="en-US" sz="1200" b="0" i="0">
                          <a:solidFill>
                            <a:srgbClr val="323E47"/>
                          </a:solidFill>
                          <a:effectLst/>
                          <a:latin typeface="Lato-Light"/>
                        </a:rPr>
                      </a:br>
                      <a:r>
                        <a:rPr lang="en-US" sz="1200" b="0" i="0">
                          <a:solidFill>
                            <a:srgbClr val="323E47"/>
                          </a:solidFill>
                          <a:effectLst/>
                          <a:latin typeface="Lato-Light"/>
                        </a:rPr>
                        <a:t>The slave increments the address for each transfer in the burst from the address for the previous transfer.</a:t>
                      </a:r>
                      <a:br>
                        <a:rPr lang="en-US" sz="1200" b="0" i="0">
                          <a:solidFill>
                            <a:srgbClr val="323E47"/>
                          </a:solidFill>
                          <a:effectLst/>
                          <a:latin typeface="Lato-Light"/>
                        </a:rPr>
                      </a:br>
                      <a:r>
                        <a:rPr lang="en-US" sz="1200" b="0" i="0">
                          <a:solidFill>
                            <a:srgbClr val="323E47"/>
                          </a:solidFill>
                          <a:effectLst/>
                          <a:latin typeface="Lato-Light"/>
                        </a:rPr>
                        <a:t>The incremental value depends on the size of the transfer, as defined by the AxSIZE attribute.</a:t>
                      </a:r>
                      <a:br>
                        <a:rPr lang="en-US" sz="1200" b="0" i="0">
                          <a:solidFill>
                            <a:srgbClr val="323E47"/>
                          </a:solidFill>
                          <a:effectLst/>
                          <a:latin typeface="Lato-Light"/>
                        </a:rPr>
                      </a:br>
                      <a:r>
                        <a:rPr lang="en-US" sz="1200" b="0" i="0">
                          <a:solidFill>
                            <a:srgbClr val="323E47"/>
                          </a:solidFill>
                          <a:effectLst/>
                          <a:latin typeface="Lato-Light"/>
                        </a:rPr>
                        <a:t>Useful for block transfers.</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1200" b="0" i="0">
                          <a:solidFill>
                            <a:srgbClr val="323E47"/>
                          </a:solidFill>
                          <a:effectLst/>
                          <a:latin typeface="Lato-Light"/>
                        </a:rPr>
                        <a:t>AXI3: 1-16</a:t>
                      </a:r>
                      <a:br>
                        <a:rPr lang="en-US" sz="1200" b="0" i="0">
                          <a:solidFill>
                            <a:srgbClr val="323E47"/>
                          </a:solidFill>
                          <a:effectLst/>
                          <a:latin typeface="Lato-Light"/>
                        </a:rPr>
                      </a:br>
                      <a:r>
                        <a:rPr lang="en-US" sz="1200" b="0" i="0">
                          <a:solidFill>
                            <a:srgbClr val="323E47"/>
                          </a:solidFill>
                          <a:effectLst/>
                          <a:latin typeface="Lato-Light"/>
                        </a:rPr>
                        <a:t>AXI4: 1-256</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r>
                        <a:rPr lang="en-US" sz="1200" b="0" i="0">
                          <a:solidFill>
                            <a:srgbClr val="323E47"/>
                          </a:solidFill>
                          <a:effectLst/>
                          <a:latin typeface="Lato-Light"/>
                        </a:rPr>
                        <a:t>Unaligned transfers are supported.</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03862702"/>
                  </a:ext>
                </a:extLst>
              </a:tr>
              <a:tr h="0">
                <a:tc>
                  <a:txBody>
                    <a:bodyPr/>
                    <a:lstStyle/>
                    <a:p>
                      <a:r>
                        <a:rPr lang="en-US" sz="1200" b="0" i="0">
                          <a:solidFill>
                            <a:srgbClr val="323E47"/>
                          </a:solidFill>
                          <a:effectLst/>
                          <a:latin typeface="CourierNewPSMT"/>
                        </a:rPr>
                        <a:t>0x10 </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WRAP </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Wrapping burst.</a:t>
                      </a:r>
                      <a:br>
                        <a:rPr lang="en-US" sz="1200" b="0" i="0">
                          <a:solidFill>
                            <a:srgbClr val="323E47"/>
                          </a:solidFill>
                          <a:effectLst/>
                          <a:latin typeface="Lato-Light"/>
                        </a:rPr>
                      </a:br>
                      <a:r>
                        <a:rPr lang="en-US" sz="1200" b="0" i="0">
                          <a:solidFill>
                            <a:srgbClr val="323E47"/>
                          </a:solidFill>
                          <a:effectLst/>
                          <a:latin typeface="Lato-Light"/>
                        </a:rPr>
                        <a:t>Similar to an incrementing burst, except that if an upper address limit is reached, the address wraps around to a lower address. </a:t>
                      </a:r>
                    </a:p>
                    <a:p>
                      <a:r>
                        <a:rPr lang="en-US" sz="1200" b="0" i="0">
                          <a:solidFill>
                            <a:srgbClr val="323E47"/>
                          </a:solidFill>
                          <a:effectLst/>
                          <a:latin typeface="Lato-Light"/>
                        </a:rPr>
                        <a:t>Commonly used for cache line accesses.</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2, 4, 8, or 16</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The start address must be aligned to the transfer size.</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9868984"/>
                  </a:ext>
                </a:extLst>
              </a:tr>
              <a:tr h="0">
                <a:tc>
                  <a:txBody>
                    <a:bodyPr/>
                    <a:lstStyle/>
                    <a:p>
                      <a:r>
                        <a:rPr lang="en-US" sz="1200" b="0" i="0">
                          <a:solidFill>
                            <a:srgbClr val="323E47"/>
                          </a:solidFill>
                          <a:effectLst/>
                          <a:latin typeface="CourierNewPSMT"/>
                        </a:rPr>
                        <a:t>0x11 </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RESERVED </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Not for use</a:t>
                      </a:r>
                      <a:endParaRPr lang="en-US" sz="1200">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sz="1200"/>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a:txBody>
                    <a:bodyPr/>
                    <a:lstStyle/>
                    <a:p>
                      <a:endParaRPr lang="zh-CN" altLang="en-US" sz="1200"/>
                    </a:p>
                  </a:txBody>
                  <a:tcP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306230003"/>
                  </a:ext>
                </a:extLst>
              </a:tr>
            </a:tbl>
          </a:graphicData>
        </a:graphic>
      </p:graphicFrame>
      <p:sp>
        <p:nvSpPr>
          <p:cNvPr id="5" name="Rectangle 1">
            <a:extLst>
              <a:ext uri="{FF2B5EF4-FFF2-40B4-BE49-F238E27FC236}">
                <a16:creationId xmlns:a16="http://schemas.microsoft.com/office/drawing/2014/main" id="{E29603B1-1525-4505-A670-402EE60EE72D}"/>
              </a:ext>
            </a:extLst>
          </p:cNvPr>
          <p:cNvSpPr>
            <a:spLocks noChangeArrowheads="1"/>
          </p:cNvSpPr>
          <p:nvPr/>
        </p:nvSpPr>
        <p:spPr bwMode="auto">
          <a:xfrm>
            <a:off x="1143000" y="15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 name="文本占位符 10">
            <a:extLst>
              <a:ext uri="{FF2B5EF4-FFF2-40B4-BE49-F238E27FC236}">
                <a16:creationId xmlns:a16="http://schemas.microsoft.com/office/drawing/2014/main" id="{DC86F399-62B3-4700-BEFA-4EDC2974A33F}"/>
              </a:ext>
            </a:extLst>
          </p:cNvPr>
          <p:cNvSpPr>
            <a:spLocks noGrp="1"/>
          </p:cNvSpPr>
          <p:nvPr>
            <p:ph type="body" sz="quarter" idx="11"/>
          </p:nvPr>
        </p:nvSpPr>
        <p:spPr>
          <a:xfrm>
            <a:off x="947738" y="792078"/>
            <a:ext cx="8665390" cy="1838828"/>
          </a:xfrm>
        </p:spPr>
        <p:txBody>
          <a:bodyPr/>
          <a:lstStyle/>
          <a:p>
            <a:pPr marL="285750" indent="-285750">
              <a:spcBef>
                <a:spcPts val="400"/>
              </a:spcBef>
              <a:spcAft>
                <a:spcPts val="400"/>
              </a:spcAft>
              <a:buFont typeface="Wingdings" panose="05000000000000000000" pitchFamily="2" charset="2"/>
              <a:buChar char="l"/>
            </a:pPr>
            <a:r>
              <a:rPr lang="en-US" altLang="zh-CN" sz="1600" b="0">
                <a:latin typeface="Lato-Light"/>
              </a:rPr>
              <a:t>AxLEN describes the length of the transaction in the number of transfers.</a:t>
            </a:r>
          </a:p>
          <a:p>
            <a:pPr marL="800100" lvl="1" indent="-285750">
              <a:spcBef>
                <a:spcPts val="400"/>
              </a:spcBef>
              <a:spcAft>
                <a:spcPts val="400"/>
              </a:spcAft>
            </a:pPr>
            <a:r>
              <a:rPr lang="en-US" altLang="zh-CN" sz="1400" b="0">
                <a:latin typeface="Lato-Light"/>
              </a:rPr>
              <a:t>For AXI3, AxLEN[3:0] has 4 bits, which specifies a range of 1-16 transfers in a transaction.</a:t>
            </a:r>
          </a:p>
          <a:p>
            <a:pPr marL="800100" lvl="1" indent="-285750">
              <a:spcBef>
                <a:spcPts val="400"/>
              </a:spcBef>
              <a:spcAft>
                <a:spcPts val="400"/>
              </a:spcAft>
            </a:pPr>
            <a:r>
              <a:rPr lang="en-US" altLang="zh-CN" sz="1400" b="0">
                <a:latin typeface="Lato-Light"/>
              </a:rPr>
              <a:t>For AXI4, AxLEN[7:0] has 8 bits, which specifies a range of 1-256 data transfers in a transaction.</a:t>
            </a:r>
          </a:p>
          <a:p>
            <a:pPr marL="285750" indent="-285750">
              <a:spcBef>
                <a:spcPts val="400"/>
              </a:spcBef>
              <a:spcAft>
                <a:spcPts val="400"/>
              </a:spcAft>
              <a:buFont typeface="Wingdings" panose="05000000000000000000" pitchFamily="2" charset="2"/>
              <a:buChar char="l"/>
            </a:pPr>
            <a:r>
              <a:rPr lang="en-US" altLang="zh-CN" sz="1600" b="0">
                <a:latin typeface="Lato-Light"/>
              </a:rPr>
              <a:t>AxSize[2:0] describes the maximum number of bytes to transfer in each data transfer. </a:t>
            </a:r>
            <a:br>
              <a:rPr lang="en-US" altLang="zh-CN" sz="1600" b="0">
                <a:latin typeface="Lato-Light"/>
              </a:rPr>
            </a:br>
            <a:r>
              <a:rPr lang="en-US" altLang="zh-CN" sz="1600" b="0">
                <a:latin typeface="Lato-Light"/>
              </a:rPr>
              <a:t>Three bits of encoding indicate 1, 2, 4, 8, 16, 32, 64, or 128 bytes per transfer.</a:t>
            </a:r>
          </a:p>
          <a:p>
            <a:pPr marL="285750" indent="-285750">
              <a:spcBef>
                <a:spcPts val="400"/>
              </a:spcBef>
              <a:spcAft>
                <a:spcPts val="400"/>
              </a:spcAft>
              <a:buFont typeface="Wingdings" panose="05000000000000000000" pitchFamily="2" charset="2"/>
              <a:buChar char="l"/>
            </a:pPr>
            <a:r>
              <a:rPr lang="en-US" altLang="zh-CN" sz="1600" b="0">
                <a:latin typeface="Lato-Light"/>
              </a:rPr>
              <a:t>AxBURST[1:0] describes the burst type of the transaction: fixed, incrementing, or wrapping.</a:t>
            </a:r>
          </a:p>
        </p:txBody>
      </p:sp>
    </p:spTree>
    <p:extLst>
      <p:ext uri="{BB962C8B-B14F-4D97-AF65-F5344CB8AC3E}">
        <p14:creationId xmlns:p14="http://schemas.microsoft.com/office/powerpoint/2010/main" val="18304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659A38-FFD6-4C17-A47E-98CFC32D25AE}"/>
              </a:ext>
            </a:extLst>
          </p:cNvPr>
          <p:cNvSpPr>
            <a:spLocks noGrp="1"/>
          </p:cNvSpPr>
          <p:nvPr>
            <p:ph type="title"/>
          </p:nvPr>
        </p:nvSpPr>
        <p:spPr/>
        <p:txBody>
          <a:bodyPr/>
          <a:lstStyle/>
          <a:p>
            <a:r>
              <a:rPr lang="en-US" altLang="zh-CN"/>
              <a:t>Response signaling</a:t>
            </a:r>
            <a:endParaRPr lang="zh-CN" altLang="en-US"/>
          </a:p>
        </p:txBody>
      </p:sp>
      <p:graphicFrame>
        <p:nvGraphicFramePr>
          <p:cNvPr id="4" name="表格 3">
            <a:extLst>
              <a:ext uri="{FF2B5EF4-FFF2-40B4-BE49-F238E27FC236}">
                <a16:creationId xmlns:a16="http://schemas.microsoft.com/office/drawing/2014/main" id="{FFAC78A8-2F78-447A-90C8-C9B7073C39EA}"/>
              </a:ext>
            </a:extLst>
          </p:cNvPr>
          <p:cNvGraphicFramePr>
            <a:graphicFrameLocks noGrp="1"/>
          </p:cNvGraphicFramePr>
          <p:nvPr>
            <p:extLst>
              <p:ext uri="{D42A27DB-BD31-4B8C-83A1-F6EECF244321}">
                <p14:modId xmlns:p14="http://schemas.microsoft.com/office/powerpoint/2010/main" val="4038777117"/>
              </p:ext>
            </p:extLst>
          </p:nvPr>
        </p:nvGraphicFramePr>
        <p:xfrm>
          <a:off x="947738" y="3152272"/>
          <a:ext cx="8605412" cy="3522848"/>
        </p:xfrm>
        <a:graphic>
          <a:graphicData uri="http://schemas.openxmlformats.org/drawingml/2006/table">
            <a:tbl>
              <a:tblPr/>
              <a:tblGrid>
                <a:gridCol w="1837412">
                  <a:extLst>
                    <a:ext uri="{9D8B030D-6E8A-4147-A177-3AD203B41FA5}">
                      <a16:colId xmlns:a16="http://schemas.microsoft.com/office/drawing/2014/main" val="222960192"/>
                    </a:ext>
                  </a:extLst>
                </a:gridCol>
                <a:gridCol w="6768000">
                  <a:extLst>
                    <a:ext uri="{9D8B030D-6E8A-4147-A177-3AD203B41FA5}">
                      <a16:colId xmlns:a16="http://schemas.microsoft.com/office/drawing/2014/main" val="2652393084"/>
                    </a:ext>
                  </a:extLst>
                </a:gridCol>
              </a:tblGrid>
              <a:tr h="201532">
                <a:tc>
                  <a:txBody>
                    <a:bodyPr/>
                    <a:lstStyle/>
                    <a:p>
                      <a:r>
                        <a:rPr lang="en-US" sz="1200" b="1" i="0">
                          <a:solidFill>
                            <a:schemeClr val="tx1"/>
                          </a:solidFill>
                          <a:effectLst/>
                          <a:latin typeface="Lato-Bold"/>
                        </a:rPr>
                        <a:t>Response code </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r>
                        <a:rPr lang="en-US" sz="1200" b="1" i="0">
                          <a:solidFill>
                            <a:schemeClr val="tx1"/>
                          </a:solidFill>
                          <a:effectLst/>
                          <a:latin typeface="Lato-Bold"/>
                        </a:rPr>
                        <a:t>Description</a:t>
                      </a:r>
                      <a:endParaRPr lang="en-US" sz="1200">
                        <a:solidFill>
                          <a:schemeClr val="tx1"/>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97476989"/>
                  </a:ext>
                </a:extLst>
              </a:tr>
              <a:tr h="0">
                <a:tc>
                  <a:txBody>
                    <a:bodyPr/>
                    <a:lstStyle/>
                    <a:p>
                      <a:r>
                        <a:rPr lang="en-US" sz="1200" b="0" i="0">
                          <a:solidFill>
                            <a:srgbClr val="323E47"/>
                          </a:solidFill>
                          <a:effectLst/>
                          <a:latin typeface="Lato-Light"/>
                        </a:rPr>
                        <a:t>00 - OKAY </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Normal access success or exclusive access failure.</a:t>
                      </a:r>
                      <a:br>
                        <a:rPr lang="en-US" sz="1200" b="0" i="0">
                          <a:solidFill>
                            <a:srgbClr val="323E47"/>
                          </a:solidFill>
                          <a:effectLst/>
                          <a:latin typeface="Lato-Light"/>
                        </a:rPr>
                      </a:br>
                      <a:r>
                        <a:rPr lang="en-US" sz="1200" b="0" i="0">
                          <a:solidFill>
                            <a:srgbClr val="323E47"/>
                          </a:solidFill>
                          <a:effectLst/>
                          <a:latin typeface="Lato-Light"/>
                        </a:rPr>
                        <a:t>OKAY is the response that is used for most transactions. OKAY indicates that a normal access has been successful.</a:t>
                      </a:r>
                      <a:br>
                        <a:rPr lang="en-US" sz="1200" b="0" i="0">
                          <a:solidFill>
                            <a:srgbClr val="323E47"/>
                          </a:solidFill>
                          <a:effectLst/>
                          <a:latin typeface="Lato-Light"/>
                        </a:rPr>
                      </a:br>
                      <a:r>
                        <a:rPr lang="en-US" sz="1200" b="0" i="0">
                          <a:solidFill>
                            <a:srgbClr val="323E47"/>
                          </a:solidFill>
                          <a:effectLst/>
                          <a:latin typeface="Lato-Light"/>
                        </a:rPr>
                        <a:t>This response can also indicate that an exclusive access has failed. An exclusive access is when more than one master can access a slave at once, but these masters cannot access the same memory range.</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1470551"/>
                  </a:ext>
                </a:extLst>
              </a:tr>
              <a:tr h="0">
                <a:tc>
                  <a:txBody>
                    <a:bodyPr/>
                    <a:lstStyle/>
                    <a:p>
                      <a:r>
                        <a:rPr lang="en-US" sz="1200" b="0" i="0">
                          <a:solidFill>
                            <a:srgbClr val="323E47"/>
                          </a:solidFill>
                          <a:effectLst/>
                          <a:latin typeface="Lato-Light"/>
                        </a:rPr>
                        <a:t>01 - EXOKAY </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Exclusive access okay.</a:t>
                      </a:r>
                      <a:br>
                        <a:rPr lang="en-US" sz="1200" b="0" i="0">
                          <a:solidFill>
                            <a:srgbClr val="323E47"/>
                          </a:solidFill>
                          <a:effectLst/>
                          <a:latin typeface="Lato-Light"/>
                        </a:rPr>
                      </a:br>
                      <a:r>
                        <a:rPr lang="en-US" sz="1200" b="0" i="0">
                          <a:solidFill>
                            <a:srgbClr val="323E47"/>
                          </a:solidFill>
                          <a:effectLst/>
                          <a:latin typeface="Lato-Light"/>
                        </a:rPr>
                        <a:t>EXOKAY indicates that either the read or write portion of an exclusive access has been successful.</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2876910"/>
                  </a:ext>
                </a:extLst>
              </a:tr>
              <a:tr h="0">
                <a:tc>
                  <a:txBody>
                    <a:bodyPr/>
                    <a:lstStyle/>
                    <a:p>
                      <a:r>
                        <a:rPr lang="en-US" sz="1200" b="0" i="0">
                          <a:solidFill>
                            <a:srgbClr val="323E47"/>
                          </a:solidFill>
                          <a:effectLst/>
                          <a:latin typeface="Lato-Light"/>
                        </a:rPr>
                        <a:t>10 – SLVERR </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Slave error.</a:t>
                      </a:r>
                      <a:br>
                        <a:rPr lang="en-US" sz="1200" b="0" i="0">
                          <a:solidFill>
                            <a:srgbClr val="323E47"/>
                          </a:solidFill>
                          <a:effectLst/>
                          <a:latin typeface="Lato-Light"/>
                        </a:rPr>
                      </a:br>
                      <a:r>
                        <a:rPr lang="en-US" sz="1200" b="0" i="0">
                          <a:solidFill>
                            <a:srgbClr val="323E47"/>
                          </a:solidFill>
                          <a:effectLst/>
                          <a:latin typeface="Lato-Light"/>
                        </a:rPr>
                        <a:t>SLVERR is used when the access has reached the slave successfully, but the slave wants to return an error condition to the originating master.</a:t>
                      </a:r>
                      <a:br>
                        <a:rPr lang="en-US" sz="1200" b="0" i="0">
                          <a:solidFill>
                            <a:srgbClr val="323E47"/>
                          </a:solidFill>
                          <a:effectLst/>
                          <a:latin typeface="Lato-Light"/>
                        </a:rPr>
                      </a:br>
                      <a:r>
                        <a:rPr lang="en-US" sz="1200" b="0" i="0">
                          <a:solidFill>
                            <a:srgbClr val="323E47"/>
                          </a:solidFill>
                          <a:effectLst/>
                          <a:latin typeface="Lato-Light"/>
                        </a:rPr>
                        <a:t>This indicates an unsuccessful transaction. For example, when there is an unsupported transfer size attempted, or a write access attempted to read-only location.</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1482838"/>
                  </a:ext>
                </a:extLst>
              </a:tr>
              <a:tr h="0">
                <a:tc>
                  <a:txBody>
                    <a:bodyPr/>
                    <a:lstStyle/>
                    <a:p>
                      <a:r>
                        <a:rPr lang="en-US" sz="1200" b="0" i="0">
                          <a:solidFill>
                            <a:srgbClr val="323E47"/>
                          </a:solidFill>
                          <a:effectLst/>
                          <a:latin typeface="Lato-Light"/>
                        </a:rPr>
                        <a:t>11 - DECERR </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200" b="0" i="0">
                          <a:solidFill>
                            <a:srgbClr val="323E47"/>
                          </a:solidFill>
                          <a:effectLst/>
                          <a:latin typeface="Lato-Light"/>
                        </a:rPr>
                        <a:t>Decode error.</a:t>
                      </a:r>
                      <a:br>
                        <a:rPr lang="en-US" sz="1200" b="0" i="0">
                          <a:solidFill>
                            <a:srgbClr val="323E47"/>
                          </a:solidFill>
                          <a:effectLst/>
                          <a:latin typeface="Lato-Light"/>
                        </a:rPr>
                      </a:br>
                      <a:r>
                        <a:rPr lang="en-US" sz="1200" b="0" i="0">
                          <a:solidFill>
                            <a:srgbClr val="323E47"/>
                          </a:solidFill>
                          <a:effectLst/>
                          <a:latin typeface="Lato-Light"/>
                        </a:rPr>
                        <a:t>DECERR is often generated by an interconnect component to indicate that there is no slave at the transaction address.</a:t>
                      </a:r>
                      <a:endParaRPr lang="en-US" sz="1200">
                        <a:effectLst/>
                      </a:endParaRPr>
                    </a:p>
                  </a:txBody>
                  <a:tcPr marL="80613" marR="80613" marT="40306" marB="40306"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591455"/>
                  </a:ext>
                </a:extLst>
              </a:tr>
            </a:tbl>
          </a:graphicData>
        </a:graphic>
      </p:graphicFrame>
      <p:sp>
        <p:nvSpPr>
          <p:cNvPr id="5" name="Rectangle 1">
            <a:extLst>
              <a:ext uri="{FF2B5EF4-FFF2-40B4-BE49-F238E27FC236}">
                <a16:creationId xmlns:a16="http://schemas.microsoft.com/office/drawing/2014/main" id="{859A45B0-72BE-47A3-9B84-DBCC6DD20905}"/>
              </a:ext>
            </a:extLst>
          </p:cNvPr>
          <p:cNvSpPr>
            <a:spLocks noChangeArrowheads="1"/>
          </p:cNvSpPr>
          <p:nvPr/>
        </p:nvSpPr>
        <p:spPr bwMode="auto">
          <a:xfrm>
            <a:off x="4225925" y="1265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CBB6B52F-B6CA-4A0E-8E2F-E7D94F6ACE3F}"/>
              </a:ext>
            </a:extLst>
          </p:cNvPr>
          <p:cNvSpPr txBox="1"/>
          <p:nvPr/>
        </p:nvSpPr>
        <p:spPr>
          <a:xfrm>
            <a:off x="947738" y="834029"/>
            <a:ext cx="8760805" cy="2123658"/>
          </a:xfrm>
          <a:prstGeom prst="rect">
            <a:avLst/>
          </a:prstGeom>
          <a:noFill/>
        </p:spPr>
        <p:txBody>
          <a:bodyPr wrap="square">
            <a:spAutoFit/>
          </a:bodyPr>
          <a:lstStyle/>
          <a:p>
            <a:pPr>
              <a:spcBef>
                <a:spcPts val="400"/>
              </a:spcBef>
              <a:spcAft>
                <a:spcPts val="400"/>
              </a:spcAft>
            </a:pPr>
            <a:r>
              <a:rPr lang="en-US" altLang="zh-CN" sz="1600">
                <a:latin typeface="Lato-Light"/>
              </a:rPr>
              <a:t>AXI provides response signaling for both read and write transactions.</a:t>
            </a:r>
          </a:p>
          <a:p>
            <a:pPr marL="285750" indent="-285750">
              <a:spcBef>
                <a:spcPts val="400"/>
              </a:spcBef>
              <a:spcAft>
                <a:spcPts val="400"/>
              </a:spcAft>
              <a:buFont typeface="Wingdings" panose="05000000000000000000" pitchFamily="2" charset="2"/>
              <a:buChar char="l"/>
            </a:pPr>
            <a:r>
              <a:rPr lang="en-US" altLang="zh-CN" sz="1600">
                <a:latin typeface="Lato-Light"/>
              </a:rPr>
              <a:t>For read transactions, the response information from the slave is signaled on the read data channel using RRESP.</a:t>
            </a:r>
          </a:p>
          <a:p>
            <a:pPr marL="285750" indent="-285750">
              <a:spcBef>
                <a:spcPts val="400"/>
              </a:spcBef>
              <a:spcAft>
                <a:spcPts val="400"/>
              </a:spcAft>
              <a:buFont typeface="Wingdings" panose="05000000000000000000" pitchFamily="2" charset="2"/>
              <a:buChar char="l"/>
            </a:pPr>
            <a:r>
              <a:rPr lang="en-US" altLang="zh-CN" sz="1600">
                <a:latin typeface="Lato-Light"/>
              </a:rPr>
              <a:t>For write transactions, the response information is signaled on the write response channel using BRESP.</a:t>
            </a:r>
          </a:p>
          <a:p>
            <a:pPr>
              <a:spcBef>
                <a:spcPts val="400"/>
              </a:spcBef>
              <a:spcAft>
                <a:spcPts val="400"/>
              </a:spcAft>
            </a:pPr>
            <a:r>
              <a:rPr lang="en-US" altLang="zh-CN" sz="1600">
                <a:latin typeface="Lato-Light"/>
              </a:rPr>
              <a:t>RRESP and BRESP are both composed of two bits</a:t>
            </a:r>
            <a:r>
              <a:rPr lang="zh-CN" altLang="en-US" sz="1600">
                <a:latin typeface="Lato-Light"/>
              </a:rPr>
              <a:t>，</a:t>
            </a:r>
            <a:r>
              <a:rPr lang="en-US" altLang="zh-CN" sz="1600">
                <a:latin typeface="Lato-Light"/>
              </a:rPr>
              <a:t>and the encoding of these signals can transfer four responses</a:t>
            </a:r>
            <a:endParaRPr lang="zh-CN" altLang="en-US" sz="1600">
              <a:latin typeface="Lato-Light"/>
            </a:endParaRPr>
          </a:p>
        </p:txBody>
      </p:sp>
    </p:spTree>
    <p:extLst>
      <p:ext uri="{BB962C8B-B14F-4D97-AF65-F5344CB8AC3E}">
        <p14:creationId xmlns:p14="http://schemas.microsoft.com/office/powerpoint/2010/main" val="213198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30A79-3785-4795-8124-92EC38456836}"/>
              </a:ext>
            </a:extLst>
          </p:cNvPr>
          <p:cNvSpPr>
            <a:spLocks noGrp="1"/>
          </p:cNvSpPr>
          <p:nvPr>
            <p:ph type="title"/>
          </p:nvPr>
        </p:nvSpPr>
        <p:spPr/>
        <p:txBody>
          <a:bodyPr/>
          <a:lstStyle/>
          <a:p>
            <a:r>
              <a:rPr lang="en-US" altLang="zh-CN"/>
              <a:t>Write data strobes</a:t>
            </a:r>
            <a:endParaRPr lang="zh-CN" altLang="en-US"/>
          </a:p>
        </p:txBody>
      </p:sp>
      <p:pic>
        <p:nvPicPr>
          <p:cNvPr id="5" name="图片 4">
            <a:extLst>
              <a:ext uri="{FF2B5EF4-FFF2-40B4-BE49-F238E27FC236}">
                <a16:creationId xmlns:a16="http://schemas.microsoft.com/office/drawing/2014/main" id="{17BC1433-35A7-4225-96A1-E23254E2A72D}"/>
              </a:ext>
            </a:extLst>
          </p:cNvPr>
          <p:cNvPicPr>
            <a:picLocks noChangeAspect="1"/>
          </p:cNvPicPr>
          <p:nvPr/>
        </p:nvPicPr>
        <p:blipFill>
          <a:blip r:embed="rId2"/>
          <a:stretch>
            <a:fillRect/>
          </a:stretch>
        </p:blipFill>
        <p:spPr>
          <a:xfrm>
            <a:off x="947738" y="785604"/>
            <a:ext cx="6255167" cy="2862472"/>
          </a:xfrm>
          <a:prstGeom prst="rect">
            <a:avLst/>
          </a:prstGeom>
        </p:spPr>
      </p:pic>
      <p:sp>
        <p:nvSpPr>
          <p:cNvPr id="6" name="文本框 5">
            <a:extLst>
              <a:ext uri="{FF2B5EF4-FFF2-40B4-BE49-F238E27FC236}">
                <a16:creationId xmlns:a16="http://schemas.microsoft.com/office/drawing/2014/main" id="{F94A69FB-6DCF-40E3-9F6F-3DDCFAD3CF70}"/>
              </a:ext>
            </a:extLst>
          </p:cNvPr>
          <p:cNvSpPr txBox="1"/>
          <p:nvPr/>
        </p:nvSpPr>
        <p:spPr>
          <a:xfrm>
            <a:off x="947738" y="3942989"/>
            <a:ext cx="9436665" cy="2472472"/>
          </a:xfrm>
          <a:prstGeom prst="rect">
            <a:avLst/>
          </a:prstGeom>
          <a:noFill/>
        </p:spPr>
        <p:txBody>
          <a:bodyPr wrap="square">
            <a:spAutoFit/>
          </a:bodyPr>
          <a:lstStyle/>
          <a:p>
            <a:pPr>
              <a:spcBef>
                <a:spcPts val="400"/>
              </a:spcBef>
              <a:spcAft>
                <a:spcPts val="400"/>
              </a:spcAft>
            </a:pPr>
            <a:r>
              <a:rPr lang="en-US" altLang="zh-CN" sz="1600">
                <a:latin typeface="Lato-Light"/>
              </a:rPr>
              <a:t>The write data strobe signal is used by a master to tell a slave which bytes of the data bus are required.</a:t>
            </a:r>
          </a:p>
          <a:p>
            <a:pPr marL="285750" indent="-285750">
              <a:spcBef>
                <a:spcPts val="400"/>
              </a:spcBef>
              <a:spcAft>
                <a:spcPts val="400"/>
              </a:spcAft>
              <a:buFont typeface="Wingdings" panose="05000000000000000000" pitchFamily="2" charset="2"/>
              <a:buChar char="l"/>
            </a:pPr>
            <a:r>
              <a:rPr lang="en-US" altLang="zh-CN" sz="1600">
                <a:latin typeface="Lato-Light"/>
              </a:rPr>
              <a:t> Write data strobes are useful for cache accesses for efficient movement of sparse data arrays. </a:t>
            </a:r>
          </a:p>
          <a:p>
            <a:pPr marL="285750" indent="-285750">
              <a:spcBef>
                <a:spcPts val="400"/>
              </a:spcBef>
              <a:spcAft>
                <a:spcPts val="400"/>
              </a:spcAft>
              <a:buFont typeface="Wingdings" panose="05000000000000000000" pitchFamily="2" charset="2"/>
              <a:buChar char="l"/>
            </a:pPr>
            <a:r>
              <a:rPr lang="en-US" altLang="zh-CN" sz="1600">
                <a:latin typeface="Lato-Light"/>
              </a:rPr>
              <a:t>In addition to using write data strobes, you can optimize data transfers using unaligned start addresses.</a:t>
            </a:r>
          </a:p>
          <a:p>
            <a:pPr>
              <a:spcBef>
                <a:spcPts val="400"/>
              </a:spcBef>
              <a:spcAft>
                <a:spcPts val="400"/>
              </a:spcAft>
            </a:pPr>
            <a:r>
              <a:rPr lang="en-US" altLang="zh-CN" sz="1600">
                <a:latin typeface="Lato-Light"/>
              </a:rPr>
              <a:t>Byte lane strobes offer efficient movement of sparse data arrays. Using this method, write transactions can be early terminated by setting the remaining transfer byte lane strobes to 0, although the remaining transfers must still be completed. </a:t>
            </a:r>
          </a:p>
          <a:p>
            <a:pPr>
              <a:spcBef>
                <a:spcPts val="400"/>
              </a:spcBef>
              <a:spcAft>
                <a:spcPts val="400"/>
              </a:spcAft>
            </a:pPr>
            <a:r>
              <a:rPr lang="en-US" altLang="zh-CN" sz="1600">
                <a:latin typeface="Lato-Light"/>
              </a:rPr>
              <a:t>The WSTRB signal can also change between transfers in a transaction.</a:t>
            </a:r>
            <a:endParaRPr lang="zh-CN" altLang="en-US" sz="1600">
              <a:latin typeface="Lato-Light"/>
            </a:endParaRPr>
          </a:p>
        </p:txBody>
      </p:sp>
    </p:spTree>
    <p:extLst>
      <p:ext uri="{BB962C8B-B14F-4D97-AF65-F5344CB8AC3E}">
        <p14:creationId xmlns:p14="http://schemas.microsoft.com/office/powerpoint/2010/main" val="32358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5DC40-DDC1-4FA1-B56C-04DE3F4C099A}"/>
              </a:ext>
            </a:extLst>
          </p:cNvPr>
          <p:cNvSpPr>
            <a:spLocks noGrp="1"/>
          </p:cNvSpPr>
          <p:nvPr>
            <p:ph type="title"/>
          </p:nvPr>
        </p:nvSpPr>
        <p:spPr/>
        <p:txBody>
          <a:bodyPr/>
          <a:lstStyle/>
          <a:p>
            <a:r>
              <a:rPr lang="en-US" altLang="zh-CN"/>
              <a:t>AXI channel dependencies</a:t>
            </a:r>
            <a:endParaRPr lang="zh-CN" altLang="en-US"/>
          </a:p>
        </p:txBody>
      </p:sp>
      <p:sp>
        <p:nvSpPr>
          <p:cNvPr id="5" name="文本框 4">
            <a:extLst>
              <a:ext uri="{FF2B5EF4-FFF2-40B4-BE49-F238E27FC236}">
                <a16:creationId xmlns:a16="http://schemas.microsoft.com/office/drawing/2014/main" id="{16E9D156-CBDD-472E-AADF-A14C324ECA55}"/>
              </a:ext>
            </a:extLst>
          </p:cNvPr>
          <p:cNvSpPr txBox="1"/>
          <p:nvPr/>
        </p:nvSpPr>
        <p:spPr>
          <a:xfrm>
            <a:off x="947738" y="766666"/>
            <a:ext cx="10696195" cy="4678204"/>
          </a:xfrm>
          <a:prstGeom prst="rect">
            <a:avLst/>
          </a:prstGeom>
          <a:noFill/>
        </p:spPr>
        <p:txBody>
          <a:bodyPr wrap="square">
            <a:spAutoFit/>
          </a:bodyPr>
          <a:lstStyle/>
          <a:p>
            <a:pPr>
              <a:spcBef>
                <a:spcPts val="600"/>
              </a:spcBef>
              <a:spcAft>
                <a:spcPts val="600"/>
              </a:spcAft>
            </a:pPr>
            <a:r>
              <a:rPr lang="en-US" altLang="zh-CN" sz="1600">
                <a:latin typeface="Lato-Light"/>
              </a:rPr>
              <a:t>Three of the main dependencies are as follows:</a:t>
            </a:r>
          </a:p>
          <a:p>
            <a:pPr marL="285750" indent="-285750">
              <a:spcBef>
                <a:spcPts val="600"/>
              </a:spcBef>
              <a:spcAft>
                <a:spcPts val="600"/>
              </a:spcAft>
              <a:buFont typeface="Wingdings" panose="05000000000000000000" pitchFamily="2" charset="2"/>
              <a:buChar char="l"/>
            </a:pPr>
            <a:r>
              <a:rPr lang="en-US" altLang="zh-CN" sz="1600" b="1">
                <a:latin typeface="Lato-Light"/>
              </a:rPr>
              <a:t>WLAST</a:t>
            </a:r>
            <a:r>
              <a:rPr lang="en-US" altLang="zh-CN" sz="1600">
                <a:latin typeface="Lato-Light"/>
              </a:rPr>
              <a:t> transfer must complete before </a:t>
            </a:r>
            <a:r>
              <a:rPr lang="en-US" altLang="zh-CN" sz="1600" b="1">
                <a:latin typeface="Lato-Light"/>
              </a:rPr>
              <a:t>BVALID</a:t>
            </a:r>
            <a:r>
              <a:rPr lang="en-US" altLang="zh-CN" sz="1600">
                <a:latin typeface="Lato-Light"/>
              </a:rPr>
              <a:t> is asserted.</a:t>
            </a:r>
          </a:p>
          <a:p>
            <a:pPr marL="742950" lvl="1" indent="-285750">
              <a:spcBef>
                <a:spcPts val="600"/>
              </a:spcBef>
              <a:spcAft>
                <a:spcPts val="600"/>
              </a:spcAft>
              <a:buFont typeface="Wingdings" panose="05000000000000000000" pitchFamily="2" charset="2"/>
              <a:buChar char="Ø"/>
            </a:pPr>
            <a:r>
              <a:rPr lang="en-US" altLang="zh-CN" sz="1600">
                <a:latin typeface="Lato-Light"/>
              </a:rPr>
              <a:t>The master must send all the write data before a write response can be seen by the master. </a:t>
            </a:r>
          </a:p>
          <a:p>
            <a:pPr lvl="1">
              <a:spcBef>
                <a:spcPts val="600"/>
              </a:spcBef>
              <a:spcAft>
                <a:spcPts val="600"/>
              </a:spcAft>
            </a:pPr>
            <a:r>
              <a:rPr lang="en-US" altLang="zh-CN" sz="1600">
                <a:latin typeface="Lato-Light"/>
              </a:rPr>
              <a:t>This dependency does not exist in AXI3 but is introduced for AXI4</a:t>
            </a:r>
            <a:r>
              <a:rPr lang="zh-CN" altLang="en-US" sz="1600">
                <a:latin typeface="Lato-Light"/>
              </a:rPr>
              <a:t>：</a:t>
            </a:r>
            <a:endParaRPr lang="en-US" altLang="zh-CN" sz="1600">
              <a:latin typeface="Lato-Light"/>
            </a:endParaRPr>
          </a:p>
          <a:p>
            <a:pPr marL="742950" lvl="1" indent="-285750">
              <a:spcBef>
                <a:spcPts val="600"/>
              </a:spcBef>
              <a:spcAft>
                <a:spcPts val="600"/>
              </a:spcAft>
              <a:buFont typeface="Wingdings" panose="05000000000000000000" pitchFamily="2" charset="2"/>
              <a:buChar char="Ø"/>
            </a:pPr>
            <a:r>
              <a:rPr lang="en-US" altLang="zh-CN" sz="1600">
                <a:latin typeface="Lato-Light"/>
              </a:rPr>
              <a:t>In AXI3, the address does not have to be seen before a write response is sent.</a:t>
            </a:r>
          </a:p>
          <a:p>
            <a:pPr marL="742950" lvl="1" indent="-285750">
              <a:spcBef>
                <a:spcPts val="600"/>
              </a:spcBef>
              <a:spcAft>
                <a:spcPts val="600"/>
              </a:spcAft>
              <a:buFont typeface="Wingdings" panose="05000000000000000000" pitchFamily="2" charset="2"/>
              <a:buChar char="Ø"/>
            </a:pPr>
            <a:r>
              <a:rPr lang="en-US" altLang="zh-CN" sz="1600">
                <a:latin typeface="Lato-Light"/>
              </a:rPr>
              <a:t>In AXI4, all of the data and the address must have been transferred before the master can see a write response.</a:t>
            </a:r>
          </a:p>
          <a:p>
            <a:pPr marL="285750" indent="-285750">
              <a:spcBef>
                <a:spcPts val="600"/>
              </a:spcBef>
              <a:spcAft>
                <a:spcPts val="600"/>
              </a:spcAft>
              <a:buFont typeface="Wingdings" panose="05000000000000000000" pitchFamily="2" charset="2"/>
              <a:buChar char="l"/>
            </a:pPr>
            <a:r>
              <a:rPr lang="en-US" altLang="zh-CN" sz="1600" b="1">
                <a:latin typeface="Lato-Light"/>
              </a:rPr>
              <a:t>RVALID</a:t>
            </a:r>
            <a:r>
              <a:rPr lang="en-US" altLang="zh-CN" sz="1600">
                <a:latin typeface="Lato-Light"/>
              </a:rPr>
              <a:t> cannot be asserted until </a:t>
            </a:r>
            <a:r>
              <a:rPr lang="en-US" altLang="zh-CN" sz="1600" b="1">
                <a:latin typeface="Lato-Light"/>
              </a:rPr>
              <a:t>ARADDR</a:t>
            </a:r>
            <a:r>
              <a:rPr lang="en-US" altLang="zh-CN" sz="1600">
                <a:latin typeface="Lato-Light"/>
              </a:rPr>
              <a:t> has been transferred.</a:t>
            </a:r>
          </a:p>
          <a:p>
            <a:pPr marL="742950" lvl="1" indent="-285750">
              <a:spcBef>
                <a:spcPts val="600"/>
              </a:spcBef>
              <a:spcAft>
                <a:spcPts val="600"/>
              </a:spcAft>
              <a:buFont typeface="Wingdings" panose="05000000000000000000" pitchFamily="2" charset="2"/>
              <a:buChar char="Ø"/>
            </a:pPr>
            <a:r>
              <a:rPr lang="en-US" altLang="zh-CN" sz="1600">
                <a:latin typeface="Lato-Light"/>
              </a:rPr>
              <a:t>The slave cannot transfer any read data without it seeing the address first. This is because the slave cannot send data back to the master if it does not know the address that the data will be read from.</a:t>
            </a:r>
          </a:p>
          <a:p>
            <a:pPr marL="285750" indent="-285750">
              <a:spcBef>
                <a:spcPts val="600"/>
              </a:spcBef>
              <a:spcAft>
                <a:spcPts val="600"/>
              </a:spcAft>
              <a:buFont typeface="Wingdings" panose="05000000000000000000" pitchFamily="2" charset="2"/>
              <a:buChar char="l"/>
            </a:pPr>
            <a:r>
              <a:rPr lang="en-US" altLang="zh-CN" sz="1600" b="1">
                <a:latin typeface="Lato-Light"/>
              </a:rPr>
              <a:t>WVALID</a:t>
            </a:r>
            <a:r>
              <a:rPr lang="en-US" altLang="zh-CN" sz="1600">
                <a:latin typeface="Lato-Light"/>
              </a:rPr>
              <a:t> can assert before </a:t>
            </a:r>
            <a:r>
              <a:rPr lang="en-US" altLang="zh-CN" sz="1600" b="1">
                <a:latin typeface="Lato-Light"/>
              </a:rPr>
              <a:t>AWVALID</a:t>
            </a:r>
            <a:r>
              <a:rPr lang="en-US" altLang="zh-CN" sz="1600">
                <a:latin typeface="Lato-Light"/>
              </a:rPr>
              <a:t>.</a:t>
            </a:r>
          </a:p>
          <a:p>
            <a:pPr marL="742950" lvl="1" indent="-285750">
              <a:spcBef>
                <a:spcPts val="600"/>
              </a:spcBef>
              <a:spcAft>
                <a:spcPts val="600"/>
              </a:spcAft>
              <a:buFont typeface="Wingdings" panose="05000000000000000000" pitchFamily="2" charset="2"/>
              <a:buChar char="Ø"/>
            </a:pPr>
            <a:r>
              <a:rPr lang="en-US" altLang="zh-CN" sz="1600">
                <a:latin typeface="Lato-Light"/>
              </a:rPr>
              <a:t>A master could use the Write Data channel to send data to the slave, before communicating the address where the slave should write these data.</a:t>
            </a:r>
            <a:endParaRPr lang="zh-CN" altLang="en-US" sz="1600">
              <a:latin typeface="Lato-Light"/>
            </a:endParaRPr>
          </a:p>
        </p:txBody>
      </p:sp>
    </p:spTree>
    <p:extLst>
      <p:ext uri="{BB962C8B-B14F-4D97-AF65-F5344CB8AC3E}">
        <p14:creationId xmlns:p14="http://schemas.microsoft.com/office/powerpoint/2010/main" val="819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5520D-0263-4829-A432-387971D4322C}"/>
              </a:ext>
            </a:extLst>
          </p:cNvPr>
          <p:cNvSpPr>
            <a:spLocks noGrp="1"/>
          </p:cNvSpPr>
          <p:nvPr>
            <p:ph type="title"/>
          </p:nvPr>
        </p:nvSpPr>
        <p:spPr/>
        <p:txBody>
          <a:bodyPr/>
          <a:lstStyle/>
          <a:p>
            <a:r>
              <a:rPr lang="en-US" altLang="zh-CN"/>
              <a:t>AXI channel dependencies</a:t>
            </a:r>
            <a:endParaRPr lang="zh-CN" altLang="en-US"/>
          </a:p>
        </p:txBody>
      </p:sp>
      <p:pic>
        <p:nvPicPr>
          <p:cNvPr id="5" name="图片 4">
            <a:extLst>
              <a:ext uri="{FF2B5EF4-FFF2-40B4-BE49-F238E27FC236}">
                <a16:creationId xmlns:a16="http://schemas.microsoft.com/office/drawing/2014/main" id="{004AEC0A-E6E9-4477-A441-C73435660765}"/>
              </a:ext>
            </a:extLst>
          </p:cNvPr>
          <p:cNvPicPr>
            <a:picLocks noChangeAspect="1"/>
          </p:cNvPicPr>
          <p:nvPr/>
        </p:nvPicPr>
        <p:blipFill>
          <a:blip r:embed="rId2"/>
          <a:stretch>
            <a:fillRect/>
          </a:stretch>
        </p:blipFill>
        <p:spPr>
          <a:xfrm>
            <a:off x="286246" y="1065505"/>
            <a:ext cx="5263763" cy="1685645"/>
          </a:xfrm>
          <a:prstGeom prst="rect">
            <a:avLst/>
          </a:prstGeom>
        </p:spPr>
      </p:pic>
      <p:pic>
        <p:nvPicPr>
          <p:cNvPr id="7" name="图片 6">
            <a:extLst>
              <a:ext uri="{FF2B5EF4-FFF2-40B4-BE49-F238E27FC236}">
                <a16:creationId xmlns:a16="http://schemas.microsoft.com/office/drawing/2014/main" id="{7C03EF47-A73A-45B7-9D23-01B26D56048F}"/>
              </a:ext>
            </a:extLst>
          </p:cNvPr>
          <p:cNvPicPr>
            <a:picLocks noChangeAspect="1"/>
          </p:cNvPicPr>
          <p:nvPr/>
        </p:nvPicPr>
        <p:blipFill>
          <a:blip r:embed="rId3"/>
          <a:stretch>
            <a:fillRect/>
          </a:stretch>
        </p:blipFill>
        <p:spPr>
          <a:xfrm>
            <a:off x="5870741" y="909789"/>
            <a:ext cx="5911485" cy="1841361"/>
          </a:xfrm>
          <a:prstGeom prst="rect">
            <a:avLst/>
          </a:prstGeom>
        </p:spPr>
      </p:pic>
      <p:pic>
        <p:nvPicPr>
          <p:cNvPr id="9" name="图片 8">
            <a:extLst>
              <a:ext uri="{FF2B5EF4-FFF2-40B4-BE49-F238E27FC236}">
                <a16:creationId xmlns:a16="http://schemas.microsoft.com/office/drawing/2014/main" id="{1EACE984-77C1-4CB7-868E-F5A625EFAAE0}"/>
              </a:ext>
            </a:extLst>
          </p:cNvPr>
          <p:cNvPicPr>
            <a:picLocks noChangeAspect="1"/>
          </p:cNvPicPr>
          <p:nvPr/>
        </p:nvPicPr>
        <p:blipFill>
          <a:blip r:embed="rId4"/>
          <a:stretch>
            <a:fillRect/>
          </a:stretch>
        </p:blipFill>
        <p:spPr>
          <a:xfrm>
            <a:off x="286246" y="3741100"/>
            <a:ext cx="5902390" cy="2460916"/>
          </a:xfrm>
          <a:prstGeom prst="rect">
            <a:avLst/>
          </a:prstGeom>
        </p:spPr>
      </p:pic>
      <p:sp>
        <p:nvSpPr>
          <p:cNvPr id="10" name="文本框 9">
            <a:extLst>
              <a:ext uri="{FF2B5EF4-FFF2-40B4-BE49-F238E27FC236}">
                <a16:creationId xmlns:a16="http://schemas.microsoft.com/office/drawing/2014/main" id="{2D9C39D6-A184-4002-8AD3-9C1BC60DA421}"/>
              </a:ext>
            </a:extLst>
          </p:cNvPr>
          <p:cNvSpPr txBox="1"/>
          <p:nvPr/>
        </p:nvSpPr>
        <p:spPr>
          <a:xfrm>
            <a:off x="6944168" y="4092936"/>
            <a:ext cx="4624980" cy="2021066"/>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In the dependency diagrams:</a:t>
            </a:r>
          </a:p>
          <a:p>
            <a:pPr marL="285750" marR="0" lvl="0" indent="-285750" algn="l" defTabSz="914400" rtl="0" eaLnBrk="1" fontAlgn="auto" latinLnBrk="0" hangingPunct="1">
              <a:lnSpc>
                <a:spcPct val="100000"/>
              </a:lnSpc>
              <a:spcBef>
                <a:spcPts val="400"/>
              </a:spcBef>
              <a:spcAft>
                <a:spcPts val="400"/>
              </a:spcAft>
              <a:buClr>
                <a:srgbClr val="0C0C0C"/>
              </a:buClr>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single-headed arrows point to signals that can be asserted before or after the signal at the start of the arrow</a:t>
            </a:r>
          </a:p>
          <a:p>
            <a:pPr marL="285750" marR="0" lvl="0" indent="-285750" algn="l" defTabSz="914400" rtl="0" eaLnBrk="1" fontAlgn="auto" latinLnBrk="0" hangingPunct="1">
              <a:lnSpc>
                <a:spcPct val="100000"/>
              </a:lnSpc>
              <a:spcBef>
                <a:spcPts val="400"/>
              </a:spcBef>
              <a:spcAft>
                <a:spcPts val="400"/>
              </a:spcAft>
              <a:buClr>
                <a:srgbClr val="0C0C0C"/>
              </a:buClr>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0C0C0C"/>
                </a:solidFill>
                <a:effectLst/>
                <a:uLnTx/>
                <a:uFillTx/>
                <a:latin typeface="Lato-Light"/>
                <a:ea typeface="楷体" panose="02010609060101010101" pitchFamily="49" charset="-122"/>
                <a:cs typeface="Arial" panose="020B0604020202020204" pitchFamily="34" charset="0"/>
              </a:rPr>
              <a:t>double-headed arrows point to signals that must be asserted only after assertion of the signal at the start of the arrow.</a:t>
            </a:r>
          </a:p>
        </p:txBody>
      </p:sp>
    </p:spTree>
    <p:extLst>
      <p:ext uri="{BB962C8B-B14F-4D97-AF65-F5344CB8AC3E}">
        <p14:creationId xmlns:p14="http://schemas.microsoft.com/office/powerpoint/2010/main" val="3556956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1F0CB-4B2A-4A20-B290-42ED32B1D3EF}"/>
              </a:ext>
            </a:extLst>
          </p:cNvPr>
          <p:cNvSpPr>
            <a:spLocks noGrp="1"/>
          </p:cNvSpPr>
          <p:nvPr>
            <p:ph type="title"/>
          </p:nvPr>
        </p:nvSpPr>
        <p:spPr/>
        <p:txBody>
          <a:bodyPr/>
          <a:lstStyle/>
          <a:p>
            <a:r>
              <a:rPr lang="en-US" altLang="zh-CN"/>
              <a:t>Transaction IDs</a:t>
            </a:r>
            <a:endParaRPr lang="zh-CN" altLang="en-US"/>
          </a:p>
        </p:txBody>
      </p:sp>
      <p:sp>
        <p:nvSpPr>
          <p:cNvPr id="4" name="文本框 3">
            <a:extLst>
              <a:ext uri="{FF2B5EF4-FFF2-40B4-BE49-F238E27FC236}">
                <a16:creationId xmlns:a16="http://schemas.microsoft.com/office/drawing/2014/main" id="{0DB998D5-3161-43B6-93CE-84792B182500}"/>
              </a:ext>
            </a:extLst>
          </p:cNvPr>
          <p:cNvSpPr txBox="1"/>
          <p:nvPr/>
        </p:nvSpPr>
        <p:spPr>
          <a:xfrm>
            <a:off x="947739" y="766666"/>
            <a:ext cx="9062954" cy="5878532"/>
          </a:xfrm>
          <a:prstGeom prst="rect">
            <a:avLst/>
          </a:prstGeom>
          <a:noFill/>
        </p:spPr>
        <p:txBody>
          <a:bodyPr wrap="square">
            <a:spAutoFit/>
          </a:bodyPr>
          <a:lstStyle/>
          <a:p>
            <a:pPr>
              <a:spcBef>
                <a:spcPts val="600"/>
              </a:spcBef>
              <a:spcAft>
                <a:spcPts val="600"/>
              </a:spcAft>
            </a:pPr>
            <a:r>
              <a:rPr lang="en-US" altLang="zh-CN" sz="1400">
                <a:latin typeface="Lato-Light"/>
              </a:rPr>
              <a:t>The AXI protocol defines an ID signals bus for each channel. The ID signal buses are as follows</a:t>
            </a:r>
            <a:r>
              <a:rPr lang="zh-CN" altLang="en-US" sz="1400">
                <a:latin typeface="Lato-Light"/>
              </a:rPr>
              <a:t>：</a:t>
            </a:r>
            <a:r>
              <a:rPr lang="en-US" altLang="zh-CN" sz="1400" b="1">
                <a:latin typeface="Lato-Light"/>
              </a:rPr>
              <a:t>AWID</a:t>
            </a:r>
            <a:r>
              <a:rPr lang="zh-CN" altLang="en-US" sz="1400" b="1">
                <a:latin typeface="Lato-Light"/>
              </a:rPr>
              <a:t>、</a:t>
            </a:r>
            <a:r>
              <a:rPr lang="en-US" altLang="zh-CN" sz="1400" b="1">
                <a:latin typeface="Lato-Light"/>
              </a:rPr>
              <a:t>WID</a:t>
            </a:r>
            <a:r>
              <a:rPr lang="zh-CN" altLang="en-US" sz="1400" b="1">
                <a:latin typeface="Lato-Light"/>
              </a:rPr>
              <a:t>、</a:t>
            </a:r>
            <a:r>
              <a:rPr lang="en-US" altLang="zh-CN" sz="1400" b="1">
                <a:latin typeface="Lato-Light"/>
              </a:rPr>
              <a:t>BID</a:t>
            </a:r>
            <a:r>
              <a:rPr lang="zh-CN" altLang="en-US" sz="1400" b="1">
                <a:latin typeface="Lato-Light"/>
              </a:rPr>
              <a:t>、</a:t>
            </a:r>
            <a:r>
              <a:rPr lang="en-US" altLang="zh-CN" sz="1400" b="1">
                <a:latin typeface="Lato-Light"/>
              </a:rPr>
              <a:t>ARID</a:t>
            </a:r>
            <a:r>
              <a:rPr lang="zh-CN" altLang="en-US" sz="1400" b="1">
                <a:latin typeface="Lato-Light"/>
              </a:rPr>
              <a:t>、</a:t>
            </a:r>
            <a:r>
              <a:rPr lang="en-US" altLang="zh-CN" sz="1400" b="1">
                <a:latin typeface="Lato-Light"/>
              </a:rPr>
              <a:t>RID</a:t>
            </a:r>
          </a:p>
          <a:p>
            <a:pPr>
              <a:spcBef>
                <a:spcPts val="600"/>
              </a:spcBef>
              <a:spcAft>
                <a:spcPts val="600"/>
              </a:spcAft>
            </a:pPr>
            <a:r>
              <a:rPr lang="en-US" altLang="zh-CN" sz="1400">
                <a:latin typeface="Lato-Light"/>
              </a:rPr>
              <a:t>Marking each transaction with an ID gives the possibility to complete transactions out of order. This means that transactions to faster memory regions can complete without waiting for earlier transactions to slower memory regions. </a:t>
            </a:r>
          </a:p>
          <a:p>
            <a:pPr>
              <a:spcBef>
                <a:spcPts val="600"/>
              </a:spcBef>
              <a:spcAft>
                <a:spcPts val="600"/>
              </a:spcAft>
            </a:pPr>
            <a:r>
              <a:rPr lang="en-US" altLang="zh-CN" sz="1400">
                <a:latin typeface="Lato-Light"/>
              </a:rPr>
              <a:t>The use of transfer IDs enables the implementation of a high-performance interconnect, maximizing data throughput and system efficiency. This feature can also improve system performance because it reduces the effect of transaction latency</a:t>
            </a:r>
          </a:p>
          <a:p>
            <a:pPr>
              <a:spcBef>
                <a:spcPts val="600"/>
              </a:spcBef>
              <a:spcAft>
                <a:spcPts val="600"/>
              </a:spcAft>
            </a:pPr>
            <a:r>
              <a:rPr lang="en-US" altLang="zh-CN" sz="1400">
                <a:latin typeface="Lato-Light"/>
              </a:rPr>
              <a:t>The AXI protocol supports out-of-order transactions by enabling each interface to act as multiple ordered interfaces. According to the AXI protocol specifications, all transactions with a given ID must be ordered. However, there is no restriction on the ordering of transactions with different IDs.</a:t>
            </a:r>
          </a:p>
          <a:p>
            <a:pPr>
              <a:spcBef>
                <a:spcPts val="600"/>
              </a:spcBef>
              <a:spcAft>
                <a:spcPts val="600"/>
              </a:spcAft>
            </a:pPr>
            <a:r>
              <a:rPr lang="en-US" altLang="zh-CN" sz="1400">
                <a:latin typeface="Lato-Light"/>
              </a:rPr>
              <a:t>When working with transfer IDs, follow these rules:</a:t>
            </a:r>
          </a:p>
          <a:p>
            <a:pPr marL="285750" indent="-285750">
              <a:spcBef>
                <a:spcPts val="600"/>
              </a:spcBef>
              <a:spcAft>
                <a:spcPts val="600"/>
              </a:spcAft>
              <a:buFont typeface="Wingdings" panose="05000000000000000000" pitchFamily="2" charset="2"/>
              <a:buChar char="l"/>
            </a:pPr>
            <a:r>
              <a:rPr lang="en-US" altLang="zh-CN" sz="1400">
                <a:latin typeface="Lato-Light"/>
              </a:rPr>
              <a:t>All transfers must have an ID.</a:t>
            </a:r>
          </a:p>
          <a:p>
            <a:pPr marL="285750" indent="-285750">
              <a:spcBef>
                <a:spcPts val="600"/>
              </a:spcBef>
              <a:spcAft>
                <a:spcPts val="600"/>
              </a:spcAft>
              <a:buFont typeface="Wingdings" panose="05000000000000000000" pitchFamily="2" charset="2"/>
              <a:buChar char="l"/>
            </a:pPr>
            <a:r>
              <a:rPr lang="en-US" altLang="zh-CN" sz="1400">
                <a:latin typeface="Lato-Light"/>
              </a:rPr>
              <a:t>All transfers in a transaction must have the same ID.</a:t>
            </a:r>
          </a:p>
          <a:p>
            <a:pPr marL="285750" indent="-285750">
              <a:spcBef>
                <a:spcPts val="600"/>
              </a:spcBef>
              <a:spcAft>
                <a:spcPts val="600"/>
              </a:spcAft>
              <a:buFont typeface="Wingdings" panose="05000000000000000000" pitchFamily="2" charset="2"/>
              <a:buChar char="l"/>
            </a:pPr>
            <a:r>
              <a:rPr lang="en-US" altLang="zh-CN" sz="1400">
                <a:latin typeface="Lato-Light"/>
              </a:rPr>
              <a:t>Masters can support multiple IDs for multiple threads.</a:t>
            </a:r>
          </a:p>
          <a:p>
            <a:pPr marL="285750" indent="-285750">
              <a:spcBef>
                <a:spcPts val="600"/>
              </a:spcBef>
              <a:spcAft>
                <a:spcPts val="600"/>
              </a:spcAft>
              <a:buFont typeface="Wingdings" panose="05000000000000000000" pitchFamily="2" charset="2"/>
              <a:buChar char="l"/>
            </a:pPr>
            <a:r>
              <a:rPr lang="en-US" altLang="zh-CN" sz="1400">
                <a:latin typeface="Lato-Light"/>
              </a:rPr>
              <a:t>Slaves generally need a configurable ID width.</a:t>
            </a:r>
          </a:p>
          <a:p>
            <a:pPr>
              <a:spcBef>
                <a:spcPts val="600"/>
              </a:spcBef>
              <a:spcAft>
                <a:spcPts val="600"/>
              </a:spcAft>
            </a:pPr>
            <a:r>
              <a:rPr lang="en-US" altLang="zh-CN" sz="1400">
                <a:latin typeface="Lato-Light"/>
              </a:rPr>
              <a:t>You should also remember these two important AXI parameters for ID signals:</a:t>
            </a:r>
            <a:r>
              <a:rPr lang="zh-CN" altLang="en-US" sz="1400">
                <a:latin typeface="Lato-Light"/>
              </a:rPr>
              <a:t>（</a:t>
            </a:r>
            <a:r>
              <a:rPr lang="en-US" altLang="zh-CN" sz="1400">
                <a:latin typeface="Lato-Light"/>
              </a:rPr>
              <a:t>interconnect remap</a:t>
            </a:r>
            <a:r>
              <a:rPr lang="zh-CN" altLang="en-US" sz="1400">
                <a:latin typeface="Lato-Light"/>
              </a:rPr>
              <a:t>）</a:t>
            </a:r>
            <a:endParaRPr lang="en-US" altLang="zh-CN" sz="1400">
              <a:latin typeface="Lato-Light"/>
            </a:endParaRPr>
          </a:p>
          <a:p>
            <a:pPr marL="285750" indent="-285750">
              <a:spcBef>
                <a:spcPts val="600"/>
              </a:spcBef>
              <a:spcAft>
                <a:spcPts val="600"/>
              </a:spcAft>
              <a:buFont typeface="Wingdings" panose="05000000000000000000" pitchFamily="2" charset="2"/>
              <a:buChar char="l"/>
            </a:pPr>
            <a:r>
              <a:rPr lang="en-US" altLang="zh-CN" sz="1400">
                <a:latin typeface="Lato-Light"/>
              </a:rPr>
              <a:t>The write ID width, which is the number of bits used for the AWID, WID and BID buses</a:t>
            </a:r>
          </a:p>
          <a:p>
            <a:pPr marL="285750" indent="-285750">
              <a:spcBef>
                <a:spcPts val="600"/>
              </a:spcBef>
              <a:spcAft>
                <a:spcPts val="600"/>
              </a:spcAft>
              <a:buFont typeface="Wingdings" panose="05000000000000000000" pitchFamily="2" charset="2"/>
              <a:buChar char="l"/>
            </a:pPr>
            <a:r>
              <a:rPr lang="en-US" altLang="zh-CN" sz="1400">
                <a:latin typeface="Lato-Light"/>
              </a:rPr>
              <a:t>The read ID width, which is the number of bits used for the ARID and RID buses</a:t>
            </a:r>
            <a:endParaRPr lang="zh-CN" altLang="en-US" sz="1400">
              <a:latin typeface="Lato-Light"/>
            </a:endParaRPr>
          </a:p>
        </p:txBody>
      </p:sp>
    </p:spTree>
    <p:extLst>
      <p:ext uri="{BB962C8B-B14F-4D97-AF65-F5344CB8AC3E}">
        <p14:creationId xmlns:p14="http://schemas.microsoft.com/office/powerpoint/2010/main" val="236986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459DB5-734E-436D-98A3-CDFADF8E43A6}"/>
              </a:ext>
            </a:extLst>
          </p:cNvPr>
          <p:cNvSpPr>
            <a:spLocks noGrp="1"/>
          </p:cNvSpPr>
          <p:nvPr>
            <p:ph type="title"/>
          </p:nvPr>
        </p:nvSpPr>
        <p:spPr/>
        <p:txBody>
          <a:bodyPr/>
          <a:lstStyle/>
          <a:p>
            <a:r>
              <a:rPr lang="en-US" altLang="zh-CN"/>
              <a:t>Transactions Example </a:t>
            </a:r>
            <a:r>
              <a:rPr lang="zh-CN" altLang="en-US"/>
              <a:t>：</a:t>
            </a:r>
            <a:r>
              <a:rPr lang="en-US" altLang="zh-CN"/>
              <a:t>outstanding = 1</a:t>
            </a:r>
            <a:endParaRPr lang="zh-CN" altLang="en-US"/>
          </a:p>
        </p:txBody>
      </p:sp>
      <p:pic>
        <p:nvPicPr>
          <p:cNvPr id="5" name="图片 4">
            <a:extLst>
              <a:ext uri="{FF2B5EF4-FFF2-40B4-BE49-F238E27FC236}">
                <a16:creationId xmlns:a16="http://schemas.microsoft.com/office/drawing/2014/main" id="{A6A05292-0DDA-4969-ADAA-F43845B3D74F}"/>
              </a:ext>
            </a:extLst>
          </p:cNvPr>
          <p:cNvPicPr>
            <a:picLocks noChangeAspect="1"/>
          </p:cNvPicPr>
          <p:nvPr/>
        </p:nvPicPr>
        <p:blipFill>
          <a:blip r:embed="rId2"/>
          <a:stretch>
            <a:fillRect/>
          </a:stretch>
        </p:blipFill>
        <p:spPr>
          <a:xfrm>
            <a:off x="947738" y="858740"/>
            <a:ext cx="7334681" cy="2492937"/>
          </a:xfrm>
          <a:prstGeom prst="rect">
            <a:avLst/>
          </a:prstGeom>
        </p:spPr>
      </p:pic>
      <p:sp>
        <p:nvSpPr>
          <p:cNvPr id="8" name="文本框 7">
            <a:extLst>
              <a:ext uri="{FF2B5EF4-FFF2-40B4-BE49-F238E27FC236}">
                <a16:creationId xmlns:a16="http://schemas.microsoft.com/office/drawing/2014/main" id="{F49DAD1D-87D5-48CD-B2FD-0CCF50961ACF}"/>
              </a:ext>
            </a:extLst>
          </p:cNvPr>
          <p:cNvSpPr txBox="1"/>
          <p:nvPr/>
        </p:nvSpPr>
        <p:spPr>
          <a:xfrm>
            <a:off x="947737" y="3858925"/>
            <a:ext cx="7218253" cy="1179810"/>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在写通道上，等到 </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A </a:t>
            </a:r>
            <a:r>
              <a:rPr lang="zh-CN" altLang="en-US" sz="1600">
                <a:solidFill>
                  <a:srgbClr val="0C0C0C"/>
                </a:solidFill>
                <a:latin typeface="Lato-Light"/>
                <a:ea typeface="楷体" panose="02010609060101010101" pitchFamily="49" charset="-122"/>
                <a:cs typeface="Arial" panose="020B0604020202020204" pitchFamily="34" charset="0"/>
              </a:rPr>
              <a:t>完成才开始</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B</a:t>
            </a:r>
            <a:r>
              <a:rPr lang="zh-CN" altLang="en-US" sz="1600" b="1">
                <a:solidFill>
                  <a:srgbClr val="0C0C0C"/>
                </a:solidFill>
                <a:latin typeface="Lato-Light"/>
                <a:ea typeface="楷体" panose="02010609060101010101" pitchFamily="49" charset="-122"/>
                <a:cs typeface="Arial" panose="020B0604020202020204" pitchFamily="34" charset="0"/>
              </a:rPr>
              <a:t>。</a:t>
            </a:r>
            <a:r>
              <a:rPr lang="zh-CN" altLang="en-US" sz="1600">
                <a:solidFill>
                  <a:srgbClr val="0C0C0C"/>
                </a:solidFill>
                <a:latin typeface="Lato-Light"/>
                <a:ea typeface="楷体" panose="02010609060101010101" pitchFamily="49" charset="-122"/>
                <a:cs typeface="Arial" panose="020B0604020202020204" pitchFamily="34" charset="0"/>
              </a:rPr>
              <a:t>其中</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A</a:t>
            </a:r>
            <a:r>
              <a:rPr lang="zh-CN" altLang="en-US" sz="1600">
                <a:solidFill>
                  <a:srgbClr val="0C0C0C"/>
                </a:solidFill>
                <a:latin typeface="Lato-Light"/>
                <a:ea typeface="楷体" panose="02010609060101010101" pitchFamily="49" charset="-122"/>
                <a:cs typeface="Arial" panose="020B0604020202020204" pitchFamily="34" charset="0"/>
              </a:rPr>
              <a:t>的请求先被发出，</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B</a:t>
            </a:r>
            <a:r>
              <a:rPr lang="zh-CN" altLang="en-US" sz="1600">
                <a:solidFill>
                  <a:srgbClr val="0C0C0C"/>
                </a:solidFill>
                <a:latin typeface="Lato-Light"/>
                <a:ea typeface="楷体" panose="02010609060101010101" pitchFamily="49" charset="-122"/>
                <a:cs typeface="Arial" panose="020B0604020202020204" pitchFamily="34" charset="0"/>
              </a:rPr>
              <a:t>的请求和数据被同时发出。</a:t>
            </a:r>
            <a:endParaRPr lang="en-US" altLang="zh-CN" sz="1600">
              <a:solidFill>
                <a:srgbClr val="0C0C0C"/>
              </a:solidFill>
              <a:latin typeface="Lato-Light"/>
              <a:ea typeface="楷体" panose="02010609060101010101" pitchFamily="49" charset="-122"/>
              <a:cs typeface="Arial" panose="020B0604020202020204" pitchFamily="34" charset="0"/>
            </a:endParaRPr>
          </a:p>
          <a:p>
            <a:pPr>
              <a:spcBef>
                <a:spcPts val="400"/>
              </a:spcBef>
              <a:spcAft>
                <a:spcPts val="400"/>
              </a:spcAft>
              <a:buClr>
                <a:srgbClr val="0C0C0C"/>
              </a:buClr>
              <a:defRPr/>
            </a:pPr>
            <a:r>
              <a:rPr lang="zh-CN" altLang="en-US" sz="1600">
                <a:solidFill>
                  <a:srgbClr val="0C0C0C"/>
                </a:solidFill>
                <a:latin typeface="Lato-Light"/>
                <a:ea typeface="楷体" panose="02010609060101010101" pitchFamily="49" charset="-122"/>
                <a:cs typeface="Arial" panose="020B0604020202020204" pitchFamily="34" charset="0"/>
              </a:rPr>
              <a:t>在读通道上，等到 </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C </a:t>
            </a:r>
            <a:r>
              <a:rPr lang="zh-CN" altLang="en-US" sz="1600">
                <a:solidFill>
                  <a:srgbClr val="0C0C0C"/>
                </a:solidFill>
                <a:latin typeface="Lato-Light"/>
                <a:ea typeface="楷体" panose="02010609060101010101" pitchFamily="49" charset="-122"/>
                <a:cs typeface="Arial" panose="020B0604020202020204" pitchFamily="34" charset="0"/>
              </a:rPr>
              <a:t>完成才开始</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D</a:t>
            </a:r>
            <a:r>
              <a:rPr lang="zh-CN" altLang="en-US" sz="1600" b="1">
                <a:solidFill>
                  <a:srgbClr val="0C0C0C"/>
                </a:solidFill>
                <a:latin typeface="Lato-Light"/>
                <a:ea typeface="楷体" panose="02010609060101010101" pitchFamily="49" charset="-122"/>
                <a:cs typeface="Arial" panose="020B0604020202020204" pitchFamily="34" charset="0"/>
              </a:rPr>
              <a:t>。</a:t>
            </a:r>
            <a:r>
              <a:rPr lang="zh-CN" altLang="en-US" sz="1600">
                <a:solidFill>
                  <a:srgbClr val="0C0C0C"/>
                </a:solidFill>
                <a:latin typeface="Lato-Light"/>
                <a:ea typeface="楷体" panose="02010609060101010101" pitchFamily="49" charset="-122"/>
                <a:cs typeface="Arial" panose="020B0604020202020204" pitchFamily="34" charset="0"/>
              </a:rPr>
              <a:t>读事务的请求必须先于数据发出。</a:t>
            </a:r>
            <a:endParaRPr lang="en-US" altLang="zh-CN" sz="1600">
              <a:solidFill>
                <a:srgbClr val="0C0C0C"/>
              </a:solidFill>
              <a:latin typeface="Lato-Light"/>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4323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BC1EE-80C8-493C-903F-7349F9BB49B8}"/>
              </a:ext>
            </a:extLst>
          </p:cNvPr>
          <p:cNvSpPr>
            <a:spLocks noGrp="1"/>
          </p:cNvSpPr>
          <p:nvPr>
            <p:ph type="title"/>
          </p:nvPr>
        </p:nvSpPr>
        <p:spPr/>
        <p:txBody>
          <a:bodyPr/>
          <a:lstStyle/>
          <a:p>
            <a:r>
              <a:rPr lang="en-US" altLang="zh-CN"/>
              <a:t>Transactions Example </a:t>
            </a:r>
            <a:r>
              <a:rPr lang="zh-CN" altLang="en-US"/>
              <a:t>：</a:t>
            </a:r>
            <a:r>
              <a:rPr lang="en-US" altLang="zh-CN"/>
              <a:t>outstanding = 2</a:t>
            </a:r>
            <a:endParaRPr lang="zh-CN" altLang="en-US"/>
          </a:p>
        </p:txBody>
      </p:sp>
      <p:pic>
        <p:nvPicPr>
          <p:cNvPr id="5" name="图片 4">
            <a:extLst>
              <a:ext uri="{FF2B5EF4-FFF2-40B4-BE49-F238E27FC236}">
                <a16:creationId xmlns:a16="http://schemas.microsoft.com/office/drawing/2014/main" id="{27620233-AB36-4951-982D-109C57F49433}"/>
              </a:ext>
            </a:extLst>
          </p:cNvPr>
          <p:cNvPicPr>
            <a:picLocks noChangeAspect="1"/>
          </p:cNvPicPr>
          <p:nvPr/>
        </p:nvPicPr>
        <p:blipFill>
          <a:blip r:embed="rId2"/>
          <a:stretch>
            <a:fillRect/>
          </a:stretch>
        </p:blipFill>
        <p:spPr>
          <a:xfrm>
            <a:off x="947738" y="811749"/>
            <a:ext cx="7296000" cy="2485333"/>
          </a:xfrm>
          <a:prstGeom prst="rect">
            <a:avLst/>
          </a:prstGeom>
        </p:spPr>
      </p:pic>
      <p:sp>
        <p:nvSpPr>
          <p:cNvPr id="6" name="文本框 5">
            <a:extLst>
              <a:ext uri="{FF2B5EF4-FFF2-40B4-BE49-F238E27FC236}">
                <a16:creationId xmlns:a16="http://schemas.microsoft.com/office/drawing/2014/main" id="{F6EE2098-7421-440A-8DE4-07E026C80F14}"/>
              </a:ext>
            </a:extLst>
          </p:cNvPr>
          <p:cNvSpPr txBox="1"/>
          <p:nvPr/>
        </p:nvSpPr>
        <p:spPr>
          <a:xfrm>
            <a:off x="947737" y="3858925"/>
            <a:ext cx="7218253" cy="1179810"/>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在写通道上，在</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A </a:t>
            </a:r>
            <a:r>
              <a:rPr lang="zh-CN" altLang="en-US" sz="1600">
                <a:solidFill>
                  <a:srgbClr val="0C0C0C"/>
                </a:solidFill>
                <a:latin typeface="Lato-Light"/>
                <a:ea typeface="楷体" panose="02010609060101010101" pitchFamily="49" charset="-122"/>
                <a:cs typeface="Arial" panose="020B0604020202020204" pitchFamily="34" charset="0"/>
              </a:rPr>
              <a:t>尚未完成时就开始</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B</a:t>
            </a:r>
            <a:r>
              <a:rPr lang="zh-CN" altLang="en-US" sz="1600" b="1">
                <a:solidFill>
                  <a:srgbClr val="0C0C0C"/>
                </a:solidFill>
                <a:latin typeface="Lato-Light"/>
                <a:ea typeface="楷体" panose="02010609060101010101" pitchFamily="49" charset="-122"/>
                <a:cs typeface="Arial" panose="020B0604020202020204" pitchFamily="34" charset="0"/>
              </a:rPr>
              <a:t>。</a:t>
            </a:r>
            <a:r>
              <a:rPr lang="zh-CN" altLang="en-US" sz="1600">
                <a:solidFill>
                  <a:srgbClr val="0C0C0C"/>
                </a:solidFill>
                <a:latin typeface="Lato-Light"/>
                <a:ea typeface="楷体" panose="02010609060101010101" pitchFamily="49" charset="-122"/>
                <a:cs typeface="Arial" panose="020B0604020202020204" pitchFamily="34" charset="0"/>
              </a:rPr>
              <a:t>提高了</a:t>
            </a:r>
            <a:r>
              <a:rPr lang="en-US" altLang="zh-CN" sz="1600" b="1">
                <a:solidFill>
                  <a:srgbClr val="0C0C0C"/>
                </a:solidFill>
                <a:latin typeface="Lato-Light"/>
                <a:ea typeface="楷体" panose="02010609060101010101" pitchFamily="49" charset="-122"/>
                <a:cs typeface="Arial" panose="020B0604020202020204" pitchFamily="34" charset="0"/>
              </a:rPr>
              <a:t>W</a:t>
            </a:r>
            <a:r>
              <a:rPr lang="zh-CN" altLang="en-US" sz="1600">
                <a:solidFill>
                  <a:srgbClr val="0C0C0C"/>
                </a:solidFill>
                <a:latin typeface="Lato-Light"/>
                <a:ea typeface="楷体" panose="02010609060101010101" pitchFamily="49" charset="-122"/>
                <a:cs typeface="Arial" panose="020B0604020202020204" pitchFamily="34" charset="0"/>
              </a:rPr>
              <a:t>通道的带宽利用率</a:t>
            </a:r>
            <a:endParaRPr lang="en-US" altLang="zh-CN" sz="1600">
              <a:solidFill>
                <a:srgbClr val="0C0C0C"/>
              </a:solidFill>
              <a:latin typeface="Lato-Light"/>
              <a:ea typeface="楷体" panose="02010609060101010101" pitchFamily="49" charset="-122"/>
              <a:cs typeface="Arial" panose="020B0604020202020204" pitchFamily="34" charset="0"/>
            </a:endParaRPr>
          </a:p>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在读通道上，在</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C</a:t>
            </a:r>
            <a:r>
              <a:rPr lang="en-US" altLang="zh-CN" sz="1600">
                <a:solidFill>
                  <a:srgbClr val="0C0C0C"/>
                </a:solidFill>
                <a:latin typeface="Lato-Light"/>
                <a:ea typeface="楷体" panose="02010609060101010101" pitchFamily="49" charset="-122"/>
                <a:cs typeface="Arial" panose="020B0604020202020204" pitchFamily="34" charset="0"/>
              </a:rPr>
              <a:t> </a:t>
            </a:r>
            <a:r>
              <a:rPr lang="zh-CN" altLang="en-US" sz="1600">
                <a:solidFill>
                  <a:srgbClr val="0C0C0C"/>
                </a:solidFill>
                <a:latin typeface="Lato-Light"/>
                <a:ea typeface="楷体" panose="02010609060101010101" pitchFamily="49" charset="-122"/>
                <a:cs typeface="Arial" panose="020B0604020202020204" pitchFamily="34" charset="0"/>
              </a:rPr>
              <a:t>尚未完成时就开始</a:t>
            </a:r>
            <a:r>
              <a:rPr lang="en-US" altLang="zh-CN" sz="1600">
                <a:solidFill>
                  <a:srgbClr val="0C0C0C"/>
                </a:solidFill>
                <a:latin typeface="Lato-Light"/>
                <a:ea typeface="楷体" panose="02010609060101010101" pitchFamily="49" charset="-122"/>
                <a:cs typeface="Arial" panose="020B0604020202020204" pitchFamily="34" charset="0"/>
              </a:rPr>
              <a:t>Transaction </a:t>
            </a:r>
            <a:r>
              <a:rPr lang="en-US" altLang="zh-CN" sz="1600" b="1">
                <a:solidFill>
                  <a:srgbClr val="0C0C0C"/>
                </a:solidFill>
                <a:latin typeface="Lato-Light"/>
                <a:ea typeface="楷体" panose="02010609060101010101" pitchFamily="49" charset="-122"/>
                <a:cs typeface="Arial" panose="020B0604020202020204" pitchFamily="34" charset="0"/>
              </a:rPr>
              <a:t>D</a:t>
            </a:r>
            <a:r>
              <a:rPr lang="zh-CN" altLang="en-US" sz="1600" b="1">
                <a:solidFill>
                  <a:srgbClr val="0C0C0C"/>
                </a:solidFill>
                <a:latin typeface="Lato-Light"/>
                <a:ea typeface="楷体" panose="02010609060101010101" pitchFamily="49" charset="-122"/>
                <a:cs typeface="Arial" panose="020B0604020202020204" pitchFamily="34" charset="0"/>
              </a:rPr>
              <a:t>。</a:t>
            </a:r>
            <a:r>
              <a:rPr lang="zh-CN" altLang="en-US" sz="1600">
                <a:solidFill>
                  <a:srgbClr val="0C0C0C"/>
                </a:solidFill>
                <a:latin typeface="Lato-Light"/>
                <a:ea typeface="楷体" panose="02010609060101010101" pitchFamily="49" charset="-122"/>
                <a:cs typeface="Arial" panose="020B0604020202020204" pitchFamily="34" charset="0"/>
              </a:rPr>
              <a:t>提高了</a:t>
            </a:r>
            <a:r>
              <a:rPr lang="en-US" altLang="zh-CN" sz="1600" b="1">
                <a:solidFill>
                  <a:srgbClr val="0C0C0C"/>
                </a:solidFill>
                <a:latin typeface="Lato-Light"/>
                <a:ea typeface="楷体" panose="02010609060101010101" pitchFamily="49" charset="-122"/>
                <a:cs typeface="Arial" panose="020B0604020202020204" pitchFamily="34" charset="0"/>
              </a:rPr>
              <a:t>R</a:t>
            </a:r>
            <a:r>
              <a:rPr lang="zh-CN" altLang="en-US" sz="1600">
                <a:solidFill>
                  <a:srgbClr val="0C0C0C"/>
                </a:solidFill>
                <a:latin typeface="Lato-Light"/>
                <a:ea typeface="楷体" panose="02010609060101010101" pitchFamily="49" charset="-122"/>
                <a:cs typeface="Arial" panose="020B0604020202020204" pitchFamily="34" charset="0"/>
              </a:rPr>
              <a:t>通道的带宽利用率</a:t>
            </a:r>
            <a:endParaRPr lang="en-US" altLang="zh-CN" sz="1600">
              <a:solidFill>
                <a:srgbClr val="0C0C0C"/>
              </a:solidFill>
              <a:latin typeface="Lato-Light"/>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251578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2286F-9CE4-46BD-95D0-D3E307058F48}"/>
              </a:ext>
            </a:extLst>
          </p:cNvPr>
          <p:cNvSpPr>
            <a:spLocks noGrp="1"/>
          </p:cNvSpPr>
          <p:nvPr>
            <p:ph type="title"/>
          </p:nvPr>
        </p:nvSpPr>
        <p:spPr/>
        <p:txBody>
          <a:bodyPr/>
          <a:lstStyle/>
          <a:p>
            <a:r>
              <a:rPr lang="en-US" altLang="zh-CN"/>
              <a:t>Write transaction ordering rules</a:t>
            </a:r>
            <a:endParaRPr lang="zh-CN" altLang="en-US"/>
          </a:p>
        </p:txBody>
      </p:sp>
      <p:pic>
        <p:nvPicPr>
          <p:cNvPr id="4" name="图片 3">
            <a:extLst>
              <a:ext uri="{FF2B5EF4-FFF2-40B4-BE49-F238E27FC236}">
                <a16:creationId xmlns:a16="http://schemas.microsoft.com/office/drawing/2014/main" id="{1A7B672E-56E7-45C1-ADAB-CF1485E99EA9}"/>
              </a:ext>
            </a:extLst>
          </p:cNvPr>
          <p:cNvPicPr>
            <a:picLocks noChangeAspect="1"/>
          </p:cNvPicPr>
          <p:nvPr/>
        </p:nvPicPr>
        <p:blipFill>
          <a:blip r:embed="rId2"/>
          <a:stretch>
            <a:fillRect/>
          </a:stretch>
        </p:blipFill>
        <p:spPr>
          <a:xfrm>
            <a:off x="947738" y="783667"/>
            <a:ext cx="7376000" cy="2645333"/>
          </a:xfrm>
          <a:prstGeom prst="rect">
            <a:avLst/>
          </a:prstGeom>
        </p:spPr>
      </p:pic>
      <p:sp>
        <p:nvSpPr>
          <p:cNvPr id="8" name="文本框 7">
            <a:extLst>
              <a:ext uri="{FF2B5EF4-FFF2-40B4-BE49-F238E27FC236}">
                <a16:creationId xmlns:a16="http://schemas.microsoft.com/office/drawing/2014/main" id="{645F7289-FFB9-4CBD-B9CF-76A7BB19DDD9}"/>
              </a:ext>
            </a:extLst>
          </p:cNvPr>
          <p:cNvSpPr txBox="1"/>
          <p:nvPr/>
        </p:nvSpPr>
        <p:spPr>
          <a:xfrm>
            <a:off x="947737" y="3858925"/>
            <a:ext cx="7218253" cy="687368"/>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写事务</a:t>
            </a:r>
            <a:r>
              <a:rPr lang="en-US" altLang="zh-CN" sz="1600">
                <a:solidFill>
                  <a:srgbClr val="0C0C0C"/>
                </a:solidFill>
                <a:latin typeface="Lato-Light"/>
                <a:ea typeface="楷体" panose="02010609060101010101" pitchFamily="49" charset="-122"/>
                <a:cs typeface="Arial" panose="020B0604020202020204" pitchFamily="34" charset="0"/>
              </a:rPr>
              <a:t>A</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B</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C</a:t>
            </a:r>
            <a:r>
              <a:rPr lang="zh-CN" altLang="en-US" sz="1600">
                <a:solidFill>
                  <a:srgbClr val="0C0C0C"/>
                </a:solidFill>
                <a:latin typeface="Lato-Light"/>
                <a:ea typeface="楷体" panose="02010609060101010101" pitchFamily="49" charset="-122"/>
                <a:cs typeface="Arial" panose="020B0604020202020204" pitchFamily="34" charset="0"/>
              </a:rPr>
              <a:t>被依次启动（</a:t>
            </a:r>
            <a:r>
              <a:rPr lang="en-US" altLang="zh-CN" sz="1600">
                <a:solidFill>
                  <a:srgbClr val="0C0C0C"/>
                </a:solidFill>
                <a:latin typeface="Lato-Light"/>
                <a:ea typeface="楷体" panose="02010609060101010101" pitchFamily="49" charset="-122"/>
                <a:cs typeface="Arial" panose="020B0604020202020204" pitchFamily="34" charset="0"/>
              </a:rPr>
              <a:t>outstanding &gt;= 3</a:t>
            </a:r>
            <a:r>
              <a:rPr lang="zh-CN" altLang="en-US" sz="1600">
                <a:solidFill>
                  <a:srgbClr val="0C0C0C"/>
                </a:solidFill>
                <a:latin typeface="Lato-Light"/>
                <a:ea typeface="楷体" panose="02010609060101010101" pitchFamily="49" charset="-122"/>
                <a:cs typeface="Arial" panose="020B0604020202020204" pitchFamily="34" charset="0"/>
              </a:rPr>
              <a:t>），完成顺序为</a:t>
            </a:r>
            <a:r>
              <a:rPr lang="en-US" altLang="zh-CN" sz="1600">
                <a:solidFill>
                  <a:srgbClr val="0C0C0C"/>
                </a:solidFill>
                <a:latin typeface="Lato-Light"/>
                <a:ea typeface="楷体" panose="02010609060101010101" pitchFamily="49" charset="-122"/>
                <a:cs typeface="Arial" panose="020B0604020202020204" pitchFamily="34" charset="0"/>
              </a:rPr>
              <a:t>B</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A</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C</a:t>
            </a:r>
          </a:p>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写通道上仅支持</a:t>
            </a:r>
            <a:r>
              <a:rPr lang="en-US" altLang="zh-CN" sz="1600">
                <a:solidFill>
                  <a:srgbClr val="0C0C0C"/>
                </a:solidFill>
                <a:latin typeface="Lato-Light"/>
                <a:ea typeface="楷体" panose="02010609060101010101" pitchFamily="49" charset="-122"/>
                <a:cs typeface="Arial" panose="020B0604020202020204" pitchFamily="34" charset="0"/>
              </a:rPr>
              <a:t>transaction</a:t>
            </a:r>
            <a:r>
              <a:rPr lang="zh-CN" altLang="en-US" sz="1600">
                <a:solidFill>
                  <a:srgbClr val="0C0C0C"/>
                </a:solidFill>
                <a:latin typeface="Lato-Light"/>
                <a:ea typeface="楷体" panose="02010609060101010101" pitchFamily="49" charset="-122"/>
                <a:cs typeface="Arial" panose="020B0604020202020204" pitchFamily="34" charset="0"/>
              </a:rPr>
              <a:t>级别的</a:t>
            </a:r>
            <a:r>
              <a:rPr lang="en-US" altLang="zh-CN" sz="1600">
                <a:solidFill>
                  <a:srgbClr val="0C0C0C"/>
                </a:solidFill>
                <a:latin typeface="Lato-Light"/>
                <a:ea typeface="楷体" panose="02010609060101010101" pitchFamily="49" charset="-122"/>
                <a:cs typeface="Arial" panose="020B0604020202020204" pitchFamily="34" charset="0"/>
              </a:rPr>
              <a:t>out-of-order</a:t>
            </a:r>
          </a:p>
        </p:txBody>
      </p:sp>
    </p:spTree>
    <p:extLst>
      <p:ext uri="{BB962C8B-B14F-4D97-AF65-F5344CB8AC3E}">
        <p14:creationId xmlns:p14="http://schemas.microsoft.com/office/powerpoint/2010/main" val="2363184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D1920-9508-43B3-9E0E-1FAAC9012C39}"/>
              </a:ext>
            </a:extLst>
          </p:cNvPr>
          <p:cNvSpPr>
            <a:spLocks noGrp="1"/>
          </p:cNvSpPr>
          <p:nvPr>
            <p:ph type="title"/>
          </p:nvPr>
        </p:nvSpPr>
        <p:spPr/>
        <p:txBody>
          <a:bodyPr/>
          <a:lstStyle/>
          <a:p>
            <a:r>
              <a:rPr lang="en-US" altLang="zh-CN"/>
              <a:t>Read transaction ordering rules</a:t>
            </a:r>
            <a:endParaRPr lang="zh-CN" altLang="en-US"/>
          </a:p>
        </p:txBody>
      </p:sp>
      <p:sp>
        <p:nvSpPr>
          <p:cNvPr id="8" name="文本框 7">
            <a:extLst>
              <a:ext uri="{FF2B5EF4-FFF2-40B4-BE49-F238E27FC236}">
                <a16:creationId xmlns:a16="http://schemas.microsoft.com/office/drawing/2014/main" id="{6C2EB747-7DD0-4291-9392-D8862C0A1BD9}"/>
              </a:ext>
            </a:extLst>
          </p:cNvPr>
          <p:cNvSpPr txBox="1"/>
          <p:nvPr/>
        </p:nvSpPr>
        <p:spPr>
          <a:xfrm>
            <a:off x="947737" y="3858925"/>
            <a:ext cx="9277640" cy="687368"/>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读事务</a:t>
            </a:r>
            <a:r>
              <a:rPr lang="en-US" altLang="zh-CN" sz="1600">
                <a:solidFill>
                  <a:srgbClr val="0C0C0C"/>
                </a:solidFill>
                <a:latin typeface="Lato-Light"/>
                <a:ea typeface="楷体" panose="02010609060101010101" pitchFamily="49" charset="-122"/>
                <a:cs typeface="Arial" panose="020B0604020202020204" pitchFamily="34" charset="0"/>
              </a:rPr>
              <a:t>A</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B</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C</a:t>
            </a:r>
            <a:r>
              <a:rPr lang="zh-CN" altLang="en-US" sz="1600">
                <a:solidFill>
                  <a:srgbClr val="0C0C0C"/>
                </a:solidFill>
                <a:latin typeface="Lato-Light"/>
                <a:ea typeface="楷体" panose="02010609060101010101" pitchFamily="49" charset="-122"/>
                <a:cs typeface="Arial" panose="020B0604020202020204" pitchFamily="34" charset="0"/>
              </a:rPr>
              <a:t>被依次启动（</a:t>
            </a:r>
            <a:r>
              <a:rPr lang="en-US" altLang="zh-CN" sz="1600">
                <a:solidFill>
                  <a:srgbClr val="0C0C0C"/>
                </a:solidFill>
                <a:latin typeface="Lato-Light"/>
                <a:ea typeface="楷体" panose="02010609060101010101" pitchFamily="49" charset="-122"/>
                <a:cs typeface="Arial" panose="020B0604020202020204" pitchFamily="34" charset="0"/>
              </a:rPr>
              <a:t>outstanding &gt;= 3</a:t>
            </a:r>
            <a:r>
              <a:rPr lang="zh-CN" altLang="en-US" sz="1600">
                <a:solidFill>
                  <a:srgbClr val="0C0C0C"/>
                </a:solidFill>
                <a:latin typeface="Lato-Light"/>
                <a:ea typeface="楷体" panose="02010609060101010101" pitchFamily="49" charset="-122"/>
                <a:cs typeface="Arial" panose="020B0604020202020204" pitchFamily="34" charset="0"/>
              </a:rPr>
              <a:t>），完成顺序为</a:t>
            </a:r>
            <a:r>
              <a:rPr lang="en-US" altLang="zh-CN" sz="1600">
                <a:solidFill>
                  <a:srgbClr val="0C0C0C"/>
                </a:solidFill>
                <a:latin typeface="Lato-Light"/>
                <a:ea typeface="楷体" panose="02010609060101010101" pitchFamily="49" charset="-122"/>
                <a:cs typeface="Arial" panose="020B0604020202020204" pitchFamily="34" charset="0"/>
              </a:rPr>
              <a:t>B</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A</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C</a:t>
            </a:r>
          </a:p>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读通道上不仅支持</a:t>
            </a:r>
            <a:r>
              <a:rPr lang="en-US" altLang="zh-CN" sz="1600">
                <a:solidFill>
                  <a:srgbClr val="0C0C0C"/>
                </a:solidFill>
                <a:latin typeface="Lato-Light"/>
                <a:ea typeface="楷体" panose="02010609060101010101" pitchFamily="49" charset="-122"/>
                <a:cs typeface="Arial" panose="020B0604020202020204" pitchFamily="34" charset="0"/>
              </a:rPr>
              <a:t>transaction</a:t>
            </a:r>
            <a:r>
              <a:rPr lang="zh-CN" altLang="en-US" sz="1600">
                <a:solidFill>
                  <a:srgbClr val="0C0C0C"/>
                </a:solidFill>
                <a:latin typeface="Lato-Light"/>
                <a:ea typeface="楷体" panose="02010609060101010101" pitchFamily="49" charset="-122"/>
                <a:cs typeface="Arial" panose="020B0604020202020204" pitchFamily="34" charset="0"/>
              </a:rPr>
              <a:t>级别的</a:t>
            </a:r>
            <a:r>
              <a:rPr lang="en-US" altLang="zh-CN" sz="1600">
                <a:solidFill>
                  <a:srgbClr val="0C0C0C"/>
                </a:solidFill>
                <a:latin typeface="Lato-Light"/>
                <a:ea typeface="楷体" panose="02010609060101010101" pitchFamily="49" charset="-122"/>
                <a:cs typeface="Arial" panose="020B0604020202020204" pitchFamily="34" charset="0"/>
              </a:rPr>
              <a:t>out-of-order</a:t>
            </a:r>
            <a:r>
              <a:rPr lang="zh-CN" altLang="en-US" sz="1600">
                <a:solidFill>
                  <a:srgbClr val="0C0C0C"/>
                </a:solidFill>
                <a:latin typeface="Lato-Light"/>
                <a:ea typeface="楷体" panose="02010609060101010101" pitchFamily="49" charset="-122"/>
                <a:cs typeface="Arial" panose="020B0604020202020204" pitchFamily="34" charset="0"/>
              </a:rPr>
              <a:t>，还支持</a:t>
            </a:r>
            <a:r>
              <a:rPr lang="en-US" altLang="zh-CN" sz="1600">
                <a:solidFill>
                  <a:srgbClr val="0C0C0C"/>
                </a:solidFill>
                <a:latin typeface="Lato-Light"/>
                <a:ea typeface="楷体" panose="02010609060101010101" pitchFamily="49" charset="-122"/>
                <a:cs typeface="Arial" panose="020B0604020202020204" pitchFamily="34" charset="0"/>
              </a:rPr>
              <a:t>transfer</a:t>
            </a:r>
            <a:r>
              <a:rPr lang="zh-CN" altLang="en-US" sz="1600">
                <a:solidFill>
                  <a:srgbClr val="0C0C0C"/>
                </a:solidFill>
                <a:latin typeface="Lato-Light"/>
                <a:ea typeface="楷体" panose="02010609060101010101" pitchFamily="49" charset="-122"/>
                <a:cs typeface="Arial" panose="020B0604020202020204" pitchFamily="34" charset="0"/>
              </a:rPr>
              <a:t>级别的</a:t>
            </a:r>
            <a:r>
              <a:rPr lang="en-US" altLang="zh-CN" sz="1600">
                <a:solidFill>
                  <a:srgbClr val="0C0C0C"/>
                </a:solidFill>
                <a:latin typeface="Lato-Light"/>
                <a:ea typeface="楷体" panose="02010609060101010101" pitchFamily="49" charset="-122"/>
                <a:cs typeface="Arial" panose="020B0604020202020204" pitchFamily="34" charset="0"/>
              </a:rPr>
              <a:t>out-of-order</a:t>
            </a:r>
            <a:r>
              <a:rPr lang="zh-CN" altLang="en-US" sz="1600">
                <a:solidFill>
                  <a:srgbClr val="0C0C0C"/>
                </a:solidFill>
                <a:latin typeface="Lato-Light"/>
                <a:ea typeface="楷体" panose="02010609060101010101" pitchFamily="49" charset="-122"/>
                <a:cs typeface="Arial" panose="020B0604020202020204" pitchFamily="34" charset="0"/>
              </a:rPr>
              <a:t>（</a:t>
            </a:r>
            <a:r>
              <a:rPr lang="en-US" altLang="zh-CN" sz="1600">
                <a:solidFill>
                  <a:srgbClr val="0C0C0C"/>
                </a:solidFill>
                <a:latin typeface="Lato-Light"/>
                <a:ea typeface="楷体" panose="02010609060101010101" pitchFamily="49" charset="-122"/>
                <a:cs typeface="Arial" panose="020B0604020202020204" pitchFamily="34" charset="0"/>
              </a:rPr>
              <a:t>Interleaving</a:t>
            </a:r>
            <a:r>
              <a:rPr lang="zh-CN" altLang="en-US" sz="1600">
                <a:solidFill>
                  <a:srgbClr val="0C0C0C"/>
                </a:solidFill>
                <a:latin typeface="Lato-Light"/>
                <a:ea typeface="楷体" panose="02010609060101010101" pitchFamily="49" charset="-122"/>
                <a:cs typeface="Arial" panose="020B0604020202020204" pitchFamily="34" charset="0"/>
              </a:rPr>
              <a:t>）</a:t>
            </a:r>
            <a:endParaRPr lang="en-US" altLang="zh-CN" sz="1600">
              <a:solidFill>
                <a:srgbClr val="0C0C0C"/>
              </a:solidFill>
              <a:latin typeface="Lato-Light"/>
              <a:ea typeface="楷体" panose="02010609060101010101" pitchFamily="49" charset="-122"/>
              <a:cs typeface="Arial" panose="020B0604020202020204" pitchFamily="34" charset="0"/>
            </a:endParaRPr>
          </a:p>
        </p:txBody>
      </p:sp>
      <p:pic>
        <p:nvPicPr>
          <p:cNvPr id="10" name="图片 9">
            <a:extLst>
              <a:ext uri="{FF2B5EF4-FFF2-40B4-BE49-F238E27FC236}">
                <a16:creationId xmlns:a16="http://schemas.microsoft.com/office/drawing/2014/main" id="{D0C744DB-5B53-4A5F-980E-A78E9BB93C05}"/>
              </a:ext>
            </a:extLst>
          </p:cNvPr>
          <p:cNvPicPr>
            <a:picLocks noChangeAspect="1"/>
          </p:cNvPicPr>
          <p:nvPr/>
        </p:nvPicPr>
        <p:blipFill>
          <a:blip r:embed="rId2"/>
          <a:stretch>
            <a:fillRect/>
          </a:stretch>
        </p:blipFill>
        <p:spPr>
          <a:xfrm>
            <a:off x="947738" y="829136"/>
            <a:ext cx="7306667" cy="2010667"/>
          </a:xfrm>
          <a:prstGeom prst="rect">
            <a:avLst/>
          </a:prstGeom>
        </p:spPr>
      </p:pic>
    </p:spTree>
    <p:extLst>
      <p:ext uri="{BB962C8B-B14F-4D97-AF65-F5344CB8AC3E}">
        <p14:creationId xmlns:p14="http://schemas.microsoft.com/office/powerpoint/2010/main" val="2436320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C57A3-C0DE-42F1-9930-387E1123D9BC}"/>
              </a:ext>
            </a:extLst>
          </p:cNvPr>
          <p:cNvSpPr>
            <a:spLocks noGrp="1"/>
          </p:cNvSpPr>
          <p:nvPr>
            <p:ph type="title"/>
          </p:nvPr>
        </p:nvSpPr>
        <p:spPr/>
        <p:txBody>
          <a:bodyPr/>
          <a:lstStyle/>
          <a:p>
            <a:r>
              <a:rPr lang="en-US" altLang="zh-CN" b="0"/>
              <a:t>AMBA evolution</a:t>
            </a:r>
            <a:endParaRPr lang="zh-CN" altLang="en-US" b="0"/>
          </a:p>
        </p:txBody>
      </p:sp>
      <p:sp>
        <p:nvSpPr>
          <p:cNvPr id="5" name="文本占位符 10">
            <a:extLst>
              <a:ext uri="{FF2B5EF4-FFF2-40B4-BE49-F238E27FC236}">
                <a16:creationId xmlns:a16="http://schemas.microsoft.com/office/drawing/2014/main" id="{F0B1042F-A84C-427D-8A0A-A3D1D5FF3656}"/>
              </a:ext>
            </a:extLst>
          </p:cNvPr>
          <p:cNvSpPr>
            <a:spLocks noGrp="1"/>
          </p:cNvSpPr>
          <p:nvPr>
            <p:ph type="body" sz="quarter" idx="11"/>
          </p:nvPr>
        </p:nvSpPr>
        <p:spPr>
          <a:xfrm>
            <a:off x="1019175" y="4546156"/>
            <a:ext cx="10541508" cy="2195957"/>
          </a:xfrm>
        </p:spPr>
        <p:txBody>
          <a:bodyPr/>
          <a:lstStyle/>
          <a:p>
            <a:pPr marL="285750" indent="-285750">
              <a:spcBef>
                <a:spcPts val="400"/>
              </a:spcBef>
              <a:spcAft>
                <a:spcPts val="400"/>
              </a:spcAft>
              <a:buFont typeface="Wingdings" panose="05000000000000000000" pitchFamily="2" charset="2"/>
              <a:buChar char="l"/>
            </a:pPr>
            <a:r>
              <a:rPr lang="en-US" altLang="zh-CN" sz="1400" b="0">
                <a:latin typeface="Lato-Light"/>
              </a:rPr>
              <a:t>APB</a:t>
            </a:r>
            <a:r>
              <a:rPr lang="zh-CN" altLang="en-US" sz="1400" b="0">
                <a:latin typeface="Lato-Light"/>
              </a:rPr>
              <a:t>（</a:t>
            </a:r>
            <a:r>
              <a:rPr lang="en-US" altLang="zh-CN" sz="1400" b="0">
                <a:latin typeface="Lato-Light"/>
              </a:rPr>
              <a:t>Advanced Peripheral Bus</a:t>
            </a:r>
            <a:r>
              <a:rPr lang="zh-CN" altLang="en-US" sz="1400" b="0">
                <a:latin typeface="Lato-Light"/>
              </a:rPr>
              <a:t>）：用于对外围设备的控制信号访问，适于低带宽场景</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en-US" altLang="zh-CN" sz="1400" b="0">
                <a:latin typeface="Lato-Light"/>
              </a:rPr>
              <a:t>AHB</a:t>
            </a:r>
            <a:r>
              <a:rPr lang="zh-CN" altLang="en-US" sz="1400" b="0">
                <a:latin typeface="Lato-Light"/>
              </a:rPr>
              <a:t>（</a:t>
            </a:r>
            <a:r>
              <a:rPr lang="en-US" altLang="zh-CN" sz="1400" b="0">
                <a:latin typeface="Lato-Light"/>
              </a:rPr>
              <a:t>Advanced High Performance Bus</a:t>
            </a:r>
            <a:r>
              <a:rPr lang="zh-CN" altLang="en-US" sz="1400" b="0">
                <a:latin typeface="Lato-Light"/>
              </a:rPr>
              <a:t>）：每个事务包含一个地址阶段和一个序列化的数据阶段，支持事务的流水化</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en-US" altLang="zh-CN" sz="1400" b="0">
                <a:latin typeface="Lato-Light"/>
              </a:rPr>
              <a:t>AXI</a:t>
            </a:r>
            <a:r>
              <a:rPr lang="zh-CN" altLang="en-US" sz="1400" b="0">
                <a:latin typeface="Lato-Light"/>
              </a:rPr>
              <a:t>（</a:t>
            </a:r>
            <a:r>
              <a:rPr lang="en-US" altLang="zh-CN" sz="1400" b="0">
                <a:latin typeface="Lato-Light"/>
              </a:rPr>
              <a:t>Advanced eXtensible Interface</a:t>
            </a:r>
            <a:r>
              <a:rPr lang="zh-CN" altLang="en-US" sz="1400" b="0">
                <a:latin typeface="Lato-Light"/>
              </a:rPr>
              <a:t>）：五个独立的通道，支持读写并行，数据位宽最高可达</a:t>
            </a:r>
            <a:r>
              <a:rPr lang="en-US" altLang="zh-CN" sz="1400" b="0">
                <a:latin typeface="Lato-Light"/>
              </a:rPr>
              <a:t>1024</a:t>
            </a:r>
            <a:r>
              <a:rPr lang="zh-CN" altLang="en-US" sz="1400" b="0">
                <a:latin typeface="Lato-Light"/>
              </a:rPr>
              <a:t>，更高的数据传输带宽</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en-US" altLang="zh-CN" sz="1400" b="0">
                <a:latin typeface="Lato-Light"/>
              </a:rPr>
              <a:t>AXI-lite</a:t>
            </a:r>
            <a:r>
              <a:rPr lang="zh-CN" altLang="en-US" sz="1400" b="0">
                <a:latin typeface="Lato-Light"/>
              </a:rPr>
              <a:t>：</a:t>
            </a:r>
            <a:r>
              <a:rPr lang="en-US" altLang="zh-CN" sz="1400" b="0">
                <a:latin typeface="Lato-Light"/>
              </a:rPr>
              <a:t>AXI</a:t>
            </a:r>
            <a:r>
              <a:rPr lang="zh-CN" altLang="en-US" sz="1400" b="0">
                <a:latin typeface="Lato-Light"/>
              </a:rPr>
              <a:t>的简化版，突发长度固定为</a:t>
            </a:r>
            <a:r>
              <a:rPr lang="en-US" altLang="zh-CN" sz="1400" b="0">
                <a:latin typeface="Lato-Light"/>
              </a:rPr>
              <a:t>1</a:t>
            </a:r>
            <a:r>
              <a:rPr lang="zh-CN" altLang="en-US" sz="1400" b="0">
                <a:latin typeface="Lato-Light"/>
              </a:rPr>
              <a:t>，不支持窄传输，数据位宽为</a:t>
            </a:r>
            <a:r>
              <a:rPr lang="en-US" altLang="zh-CN" sz="1400" b="0">
                <a:latin typeface="Lato-Light"/>
              </a:rPr>
              <a:t>32</a:t>
            </a:r>
            <a:r>
              <a:rPr lang="zh-CN" altLang="en-US" sz="1400" b="0">
                <a:latin typeface="Lato-Light"/>
              </a:rPr>
              <a:t>或</a:t>
            </a:r>
            <a:r>
              <a:rPr lang="en-US" altLang="zh-CN" sz="1400" b="0">
                <a:latin typeface="Lato-Light"/>
              </a:rPr>
              <a:t>64</a:t>
            </a:r>
          </a:p>
          <a:p>
            <a:pPr marL="285750" indent="-285750">
              <a:spcBef>
                <a:spcPts val="400"/>
              </a:spcBef>
              <a:spcAft>
                <a:spcPts val="400"/>
              </a:spcAft>
              <a:buFont typeface="Wingdings" panose="05000000000000000000" pitchFamily="2" charset="2"/>
              <a:buChar char="l"/>
            </a:pPr>
            <a:r>
              <a:rPr lang="en-US" altLang="zh-CN" sz="1400" b="0">
                <a:latin typeface="Lato-Light"/>
              </a:rPr>
              <a:t>AXI-Stream</a:t>
            </a:r>
            <a:r>
              <a:rPr lang="zh-CN" altLang="en-US" sz="1400" b="0">
                <a:latin typeface="Lato-Light"/>
              </a:rPr>
              <a:t>：面向高速数据流的传输，不涉及内存地址，数据位宽最高可达</a:t>
            </a:r>
            <a:r>
              <a:rPr lang="en-US" altLang="zh-CN" sz="1400" b="0">
                <a:latin typeface="Lato-Light"/>
              </a:rPr>
              <a:t>1024</a:t>
            </a:r>
          </a:p>
          <a:p>
            <a:pPr marL="285750" indent="-285750">
              <a:spcBef>
                <a:spcPts val="400"/>
              </a:spcBef>
              <a:spcAft>
                <a:spcPts val="400"/>
              </a:spcAft>
              <a:buFont typeface="Wingdings" panose="05000000000000000000" pitchFamily="2" charset="2"/>
              <a:buChar char="l"/>
            </a:pPr>
            <a:r>
              <a:rPr lang="en-US" altLang="zh-CN" sz="1400" b="0">
                <a:latin typeface="Lato-Light"/>
              </a:rPr>
              <a:t>ACE</a:t>
            </a:r>
            <a:r>
              <a:rPr lang="zh-CN" altLang="en-US" sz="1400" b="0">
                <a:latin typeface="Lato-Light"/>
              </a:rPr>
              <a:t>（</a:t>
            </a:r>
            <a:r>
              <a:rPr lang="en-US" altLang="zh-CN" sz="1400" b="0">
                <a:latin typeface="Lato-Light"/>
              </a:rPr>
              <a:t>AXI Coherency Extensions</a:t>
            </a:r>
            <a:r>
              <a:rPr lang="zh-CN" altLang="en-US" sz="1400" b="0">
                <a:latin typeface="Lato-Light"/>
              </a:rPr>
              <a:t>）：在</a:t>
            </a:r>
            <a:r>
              <a:rPr lang="en-US" altLang="zh-CN" sz="1400" b="0">
                <a:latin typeface="Lato-Light"/>
              </a:rPr>
              <a:t>AXI</a:t>
            </a:r>
            <a:r>
              <a:rPr lang="zh-CN" altLang="en-US" sz="1400" b="0">
                <a:latin typeface="Lato-Light"/>
              </a:rPr>
              <a:t>的基础上定义了一致性协议的状态、通道、事务类型、互连组件行为等</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en-US" altLang="zh-CN" sz="1400" b="0">
                <a:latin typeface="Lato-Light"/>
              </a:rPr>
              <a:t>CHI</a:t>
            </a:r>
            <a:r>
              <a:rPr lang="zh-CN" altLang="en-US" sz="1400" b="0">
                <a:latin typeface="Lato-Light"/>
              </a:rPr>
              <a:t>（</a:t>
            </a:r>
            <a:r>
              <a:rPr lang="en-US" altLang="zh-CN" sz="1400" b="0">
                <a:latin typeface="Lato-Light"/>
              </a:rPr>
              <a:t>Coherent Hub Interface</a:t>
            </a:r>
            <a:r>
              <a:rPr lang="zh-CN" altLang="en-US" sz="1400" b="0">
                <a:latin typeface="Lato-Light"/>
              </a:rPr>
              <a:t>）：</a:t>
            </a:r>
            <a:r>
              <a:rPr lang="en-US" altLang="zh-CN" sz="1400" b="0">
                <a:latin typeface="Lato-Light"/>
              </a:rPr>
              <a:t>ACE</a:t>
            </a:r>
            <a:r>
              <a:rPr lang="zh-CN" altLang="en-US" sz="1400" b="0">
                <a:latin typeface="Lato-Light"/>
              </a:rPr>
              <a:t>的演进版，专为一致性设计的分层协议，更加灵活，易于拓展，用于更大规模的互连系统</a:t>
            </a:r>
            <a:endParaRPr lang="en-US" altLang="zh-CN" sz="1400" b="0">
              <a:latin typeface="Lato-Light"/>
            </a:endParaRPr>
          </a:p>
        </p:txBody>
      </p:sp>
      <p:pic>
        <p:nvPicPr>
          <p:cNvPr id="8" name="图片 7">
            <a:extLst>
              <a:ext uri="{FF2B5EF4-FFF2-40B4-BE49-F238E27FC236}">
                <a16:creationId xmlns:a16="http://schemas.microsoft.com/office/drawing/2014/main" id="{EFBB449F-EF3A-45AD-973F-89105A79A33B}"/>
              </a:ext>
            </a:extLst>
          </p:cNvPr>
          <p:cNvPicPr>
            <a:picLocks noChangeAspect="1"/>
          </p:cNvPicPr>
          <p:nvPr/>
        </p:nvPicPr>
        <p:blipFill>
          <a:blip r:embed="rId2"/>
          <a:stretch>
            <a:fillRect/>
          </a:stretch>
        </p:blipFill>
        <p:spPr>
          <a:xfrm>
            <a:off x="1307931" y="707066"/>
            <a:ext cx="6904999" cy="3839090"/>
          </a:xfrm>
          <a:prstGeom prst="rect">
            <a:avLst/>
          </a:prstGeom>
        </p:spPr>
      </p:pic>
    </p:spTree>
    <p:extLst>
      <p:ext uri="{BB962C8B-B14F-4D97-AF65-F5344CB8AC3E}">
        <p14:creationId xmlns:p14="http://schemas.microsoft.com/office/powerpoint/2010/main" val="204873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ED6FB-6286-4148-BE3D-1373B6E0BC41}"/>
              </a:ext>
            </a:extLst>
          </p:cNvPr>
          <p:cNvSpPr>
            <a:spLocks noGrp="1"/>
          </p:cNvSpPr>
          <p:nvPr>
            <p:ph type="title"/>
          </p:nvPr>
        </p:nvSpPr>
        <p:spPr/>
        <p:txBody>
          <a:bodyPr/>
          <a:lstStyle/>
          <a:p>
            <a:r>
              <a:rPr lang="en-US" altLang="zh-CN"/>
              <a:t>Read and write channel ordering</a:t>
            </a:r>
            <a:endParaRPr lang="zh-CN" altLang="en-US"/>
          </a:p>
        </p:txBody>
      </p:sp>
      <p:pic>
        <p:nvPicPr>
          <p:cNvPr id="5" name="图片 4">
            <a:extLst>
              <a:ext uri="{FF2B5EF4-FFF2-40B4-BE49-F238E27FC236}">
                <a16:creationId xmlns:a16="http://schemas.microsoft.com/office/drawing/2014/main" id="{C930F6DC-9EA9-453A-873B-C7655ECC6B30}"/>
              </a:ext>
            </a:extLst>
          </p:cNvPr>
          <p:cNvPicPr>
            <a:picLocks noChangeAspect="1"/>
          </p:cNvPicPr>
          <p:nvPr/>
        </p:nvPicPr>
        <p:blipFill>
          <a:blip r:embed="rId2"/>
          <a:stretch>
            <a:fillRect/>
          </a:stretch>
        </p:blipFill>
        <p:spPr>
          <a:xfrm>
            <a:off x="947738" y="755977"/>
            <a:ext cx="7354666" cy="2304000"/>
          </a:xfrm>
          <a:prstGeom prst="rect">
            <a:avLst/>
          </a:prstGeom>
        </p:spPr>
      </p:pic>
      <p:sp>
        <p:nvSpPr>
          <p:cNvPr id="6" name="文本框 5">
            <a:extLst>
              <a:ext uri="{FF2B5EF4-FFF2-40B4-BE49-F238E27FC236}">
                <a16:creationId xmlns:a16="http://schemas.microsoft.com/office/drawing/2014/main" id="{3D4EFF43-BF91-47B9-B538-204272551930}"/>
              </a:ext>
            </a:extLst>
          </p:cNvPr>
          <p:cNvSpPr txBox="1"/>
          <p:nvPr/>
        </p:nvSpPr>
        <p:spPr>
          <a:xfrm>
            <a:off x="947737" y="3858925"/>
            <a:ext cx="7591964" cy="1528624"/>
          </a:xfrm>
          <a:prstGeom prst="rect">
            <a:avLst/>
          </a:prstGeom>
          <a:noFill/>
        </p:spPr>
        <p:txBody>
          <a:bodyPr wrap="square">
            <a:spAutoFit/>
          </a:bodyPr>
          <a:lstStyle/>
          <a:p>
            <a:pPr marR="0" lvl="0" algn="l" defTabSz="914400" rtl="0" eaLnBrk="1" fontAlgn="auto" latinLnBrk="0" hangingPunct="1">
              <a:lnSpc>
                <a:spcPct val="100000"/>
              </a:lnSpc>
              <a:spcBef>
                <a:spcPts val="400"/>
              </a:spcBef>
              <a:spcAft>
                <a:spcPts val="400"/>
              </a:spcAft>
              <a:buClr>
                <a:srgbClr val="0C0C0C"/>
              </a:buClr>
              <a:buSzTx/>
              <a:tabLst/>
              <a:defRPr/>
            </a:pPr>
            <a:r>
              <a:rPr lang="zh-CN" altLang="en-US" sz="1600">
                <a:solidFill>
                  <a:srgbClr val="0C0C0C"/>
                </a:solidFill>
                <a:latin typeface="Lato-Light"/>
                <a:ea typeface="楷体" panose="02010609060101010101" pitchFamily="49" charset="-122"/>
                <a:cs typeface="Arial" panose="020B0604020202020204" pitchFamily="34" charset="0"/>
              </a:rPr>
              <a:t>读通道和写通道之间没有保序规则。</a:t>
            </a:r>
            <a:endParaRPr lang="en-US" altLang="zh-CN" sz="1600">
              <a:solidFill>
                <a:srgbClr val="0C0C0C"/>
              </a:solidFill>
              <a:latin typeface="Lato-Light"/>
              <a:ea typeface="楷体" panose="02010609060101010101" pitchFamily="49" charset="-122"/>
              <a:cs typeface="Arial" panose="020B0604020202020204" pitchFamily="34" charset="0"/>
            </a:endParaRP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This means that they can complete in any order.  </a:t>
            </a:r>
          </a:p>
          <a:p>
            <a:pPr marR="0" lvl="0" algn="l" defTabSz="914400" rtl="0" eaLnBrk="1" fontAlgn="auto" latinLnBrk="0" hangingPunct="1">
              <a:lnSpc>
                <a:spcPct val="100000"/>
              </a:lnSpc>
              <a:spcBef>
                <a:spcPts val="400"/>
              </a:spcBef>
              <a:spcAft>
                <a:spcPts val="400"/>
              </a:spcAft>
              <a:buClr>
                <a:srgbClr val="0C0C0C"/>
              </a:buClr>
              <a:buSzTx/>
              <a:tabLst/>
              <a:defRPr/>
            </a:pPr>
            <a:r>
              <a:rPr lang="en-US" altLang="zh-CN" sz="1600">
                <a:solidFill>
                  <a:srgbClr val="0C0C0C"/>
                </a:solidFill>
                <a:latin typeface="Lato-Light"/>
                <a:ea typeface="楷体" panose="02010609060101010101" pitchFamily="49" charset="-122"/>
                <a:cs typeface="Arial" panose="020B0604020202020204" pitchFamily="34" charset="0"/>
              </a:rPr>
              <a:t>So, if a master requires ordering for a specific sequence of reads and writes, the master must ensure that the transaction order is respected by explicitly waiting for transactions to complete before issuing new ones.</a:t>
            </a:r>
          </a:p>
        </p:txBody>
      </p:sp>
    </p:spTree>
    <p:extLst>
      <p:ext uri="{BB962C8B-B14F-4D97-AF65-F5344CB8AC3E}">
        <p14:creationId xmlns:p14="http://schemas.microsoft.com/office/powerpoint/2010/main" val="1747783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6C57D-A3F0-428C-A428-82484B6D6137}"/>
              </a:ext>
            </a:extLst>
          </p:cNvPr>
          <p:cNvSpPr>
            <a:spLocks noGrp="1"/>
          </p:cNvSpPr>
          <p:nvPr>
            <p:ph type="title"/>
          </p:nvPr>
        </p:nvSpPr>
        <p:spPr/>
        <p:txBody>
          <a:bodyPr/>
          <a:lstStyle/>
          <a:p>
            <a:r>
              <a:rPr lang="en-US" altLang="zh-CN"/>
              <a:t>AXI4-Lite</a:t>
            </a:r>
            <a:endParaRPr lang="zh-CN" altLang="en-US"/>
          </a:p>
        </p:txBody>
      </p:sp>
    </p:spTree>
    <p:extLst>
      <p:ext uri="{BB962C8B-B14F-4D97-AF65-F5344CB8AC3E}">
        <p14:creationId xmlns:p14="http://schemas.microsoft.com/office/powerpoint/2010/main" val="2548624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45FFA-2BF0-4802-98A9-D89C2C399317}"/>
              </a:ext>
            </a:extLst>
          </p:cNvPr>
          <p:cNvSpPr>
            <a:spLocks noGrp="1"/>
          </p:cNvSpPr>
          <p:nvPr>
            <p:ph type="title"/>
          </p:nvPr>
        </p:nvSpPr>
        <p:spPr/>
        <p:txBody>
          <a:bodyPr/>
          <a:lstStyle/>
          <a:p>
            <a:r>
              <a:rPr lang="en-US" altLang="zh-CN"/>
              <a:t>AXI4-Stream</a:t>
            </a:r>
            <a:endParaRPr lang="zh-CN" altLang="en-US"/>
          </a:p>
        </p:txBody>
      </p:sp>
    </p:spTree>
    <p:extLst>
      <p:ext uri="{BB962C8B-B14F-4D97-AF65-F5344CB8AC3E}">
        <p14:creationId xmlns:p14="http://schemas.microsoft.com/office/powerpoint/2010/main" val="693131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CE0B4-29FA-4EAB-8B31-62ABA73E190F}"/>
              </a:ext>
            </a:extLst>
          </p:cNvPr>
          <p:cNvSpPr>
            <a:spLocks noGrp="1"/>
          </p:cNvSpPr>
          <p:nvPr>
            <p:ph type="title"/>
          </p:nvPr>
        </p:nvSpPr>
        <p:spPr/>
        <p:txBody>
          <a:bodyPr/>
          <a:lstStyle/>
          <a:p>
            <a:r>
              <a:rPr lang="en-US" altLang="zh-CN"/>
              <a:t>Read and write interface attributes</a:t>
            </a:r>
            <a:endParaRPr lang="zh-CN" altLang="en-US"/>
          </a:p>
        </p:txBody>
      </p:sp>
      <p:sp>
        <p:nvSpPr>
          <p:cNvPr id="7" name="文本框 6">
            <a:extLst>
              <a:ext uri="{FF2B5EF4-FFF2-40B4-BE49-F238E27FC236}">
                <a16:creationId xmlns:a16="http://schemas.microsoft.com/office/drawing/2014/main" id="{DC3BA8DB-F50E-4B8B-A9FC-E399E499C3E1}"/>
              </a:ext>
            </a:extLst>
          </p:cNvPr>
          <p:cNvSpPr txBox="1"/>
          <p:nvPr/>
        </p:nvSpPr>
        <p:spPr>
          <a:xfrm>
            <a:off x="947739" y="931501"/>
            <a:ext cx="9142466" cy="5345053"/>
          </a:xfrm>
          <a:prstGeom prst="rect">
            <a:avLst/>
          </a:prstGeom>
          <a:noFill/>
        </p:spPr>
        <p:txBody>
          <a:bodyPr wrap="square">
            <a:spAutoFit/>
          </a:bodyPr>
          <a:lstStyle/>
          <a:p>
            <a:pPr>
              <a:spcBef>
                <a:spcPts val="400"/>
              </a:spcBef>
              <a:spcAft>
                <a:spcPts val="400"/>
              </a:spcAft>
            </a:pPr>
            <a:r>
              <a:rPr lang="en-US" altLang="zh-CN">
                <a:latin typeface="Lato-Light"/>
              </a:rPr>
              <a:t>The write interface attributes include the following:</a:t>
            </a:r>
          </a:p>
          <a:p>
            <a:pPr marL="285750" indent="-285750">
              <a:spcBef>
                <a:spcPts val="400"/>
              </a:spcBef>
              <a:spcAft>
                <a:spcPts val="400"/>
              </a:spcAft>
              <a:buFont typeface="Wingdings" panose="05000000000000000000" pitchFamily="2" charset="2"/>
              <a:buChar char="l"/>
            </a:pPr>
            <a:r>
              <a:rPr lang="en-US" altLang="zh-CN">
                <a:latin typeface="Lato-Light"/>
              </a:rPr>
              <a:t>Write issuing capability: Represents the maximum number of active write transactions the manager interface can generate</a:t>
            </a:r>
          </a:p>
          <a:p>
            <a:pPr marL="285750" indent="-285750">
              <a:spcBef>
                <a:spcPts val="400"/>
              </a:spcBef>
              <a:spcAft>
                <a:spcPts val="400"/>
              </a:spcAft>
              <a:buFont typeface="Wingdings" panose="05000000000000000000" pitchFamily="2" charset="2"/>
              <a:buChar char="l"/>
            </a:pPr>
            <a:r>
              <a:rPr lang="en-US" altLang="zh-CN">
                <a:latin typeface="Lato-Light"/>
              </a:rPr>
              <a:t>Write acceptance capability : Represents the maximum number of active write transactions the subordinate interface can accept</a:t>
            </a:r>
          </a:p>
          <a:p>
            <a:pPr marL="285750" indent="-285750">
              <a:spcBef>
                <a:spcPts val="400"/>
              </a:spcBef>
              <a:spcAft>
                <a:spcPts val="400"/>
              </a:spcAft>
              <a:buFont typeface="Wingdings" panose="05000000000000000000" pitchFamily="2" charset="2"/>
              <a:buChar char="l"/>
            </a:pPr>
            <a:r>
              <a:rPr lang="en-US" altLang="zh-CN">
                <a:solidFill>
                  <a:schemeClr val="bg1">
                    <a:lumMod val="50000"/>
                  </a:schemeClr>
                </a:solidFill>
                <a:latin typeface="Lato-Light"/>
              </a:rPr>
              <a:t>Write interleave capability (AXI3 only): The number of active write transactions for which the manager interface is capable of transmitting data.</a:t>
            </a:r>
          </a:p>
          <a:p>
            <a:pPr marL="285750" indent="-285750">
              <a:spcBef>
                <a:spcPts val="400"/>
              </a:spcBef>
              <a:spcAft>
                <a:spcPts val="400"/>
              </a:spcAft>
              <a:buFont typeface="Wingdings" panose="05000000000000000000" pitchFamily="2" charset="2"/>
              <a:buChar char="l"/>
            </a:pPr>
            <a:r>
              <a:rPr lang="en-US" altLang="zh-CN">
                <a:solidFill>
                  <a:schemeClr val="bg1">
                    <a:lumMod val="50000"/>
                  </a:schemeClr>
                </a:solidFill>
                <a:latin typeface="Lato-Light"/>
              </a:rPr>
              <a:t>Write interleave depth attribute</a:t>
            </a:r>
            <a:r>
              <a:rPr lang="zh-CN" altLang="en-US">
                <a:solidFill>
                  <a:schemeClr val="bg1">
                    <a:lumMod val="50000"/>
                  </a:schemeClr>
                </a:solidFill>
                <a:latin typeface="Lato-Light"/>
              </a:rPr>
              <a:t>（</a:t>
            </a:r>
            <a:r>
              <a:rPr lang="en-US" altLang="zh-CN">
                <a:solidFill>
                  <a:schemeClr val="bg1">
                    <a:lumMod val="50000"/>
                  </a:schemeClr>
                </a:solidFill>
                <a:latin typeface="Lato-Light"/>
              </a:rPr>
              <a:t>AXI3 only</a:t>
            </a:r>
            <a:r>
              <a:rPr lang="zh-CN" altLang="en-US">
                <a:solidFill>
                  <a:schemeClr val="bg1">
                    <a:lumMod val="50000"/>
                  </a:schemeClr>
                </a:solidFill>
                <a:latin typeface="Lato-Light"/>
              </a:rPr>
              <a:t>）</a:t>
            </a:r>
            <a:r>
              <a:rPr lang="en-US" altLang="zh-CN">
                <a:solidFill>
                  <a:schemeClr val="bg1">
                    <a:lumMod val="50000"/>
                  </a:schemeClr>
                </a:solidFill>
                <a:latin typeface="Lato-Light"/>
              </a:rPr>
              <a:t>: Represents the number of active write transactions that the subordinate interface can receive data from</a:t>
            </a:r>
          </a:p>
          <a:p>
            <a:pPr>
              <a:spcBef>
                <a:spcPts val="400"/>
              </a:spcBef>
              <a:spcAft>
                <a:spcPts val="400"/>
              </a:spcAft>
            </a:pPr>
            <a:r>
              <a:rPr lang="en-US" altLang="zh-CN">
                <a:latin typeface="Lato-Light"/>
              </a:rPr>
              <a:t>The read interface attributes include the following:</a:t>
            </a:r>
          </a:p>
          <a:p>
            <a:pPr marL="285750" indent="-285750">
              <a:spcBef>
                <a:spcPts val="400"/>
              </a:spcBef>
              <a:spcAft>
                <a:spcPts val="400"/>
              </a:spcAft>
              <a:buFont typeface="Wingdings" panose="05000000000000000000" pitchFamily="2" charset="2"/>
              <a:buChar char="l"/>
            </a:pPr>
            <a:r>
              <a:rPr lang="en-US" altLang="zh-CN">
                <a:latin typeface="Lato-Light"/>
              </a:rPr>
              <a:t>Read issuing capability attribute: Represents the maximum number of active read transactions that a manager interface can generate</a:t>
            </a:r>
          </a:p>
          <a:p>
            <a:pPr marL="285750" indent="-285750">
              <a:spcBef>
                <a:spcPts val="400"/>
              </a:spcBef>
              <a:spcAft>
                <a:spcPts val="400"/>
              </a:spcAft>
              <a:buFont typeface="Wingdings" panose="05000000000000000000" pitchFamily="2" charset="2"/>
              <a:buChar char="l"/>
            </a:pPr>
            <a:r>
              <a:rPr lang="en-US" altLang="zh-CN">
                <a:latin typeface="Lato-Light"/>
              </a:rPr>
              <a:t>Read acceptance capability: The maximum number of active read transactions that a subordinate interface can accept</a:t>
            </a:r>
          </a:p>
          <a:p>
            <a:pPr marL="285750" indent="-285750">
              <a:spcBef>
                <a:spcPts val="400"/>
              </a:spcBef>
              <a:spcAft>
                <a:spcPts val="400"/>
              </a:spcAft>
              <a:buFont typeface="Wingdings" panose="05000000000000000000" pitchFamily="2" charset="2"/>
              <a:buChar char="l"/>
            </a:pPr>
            <a:r>
              <a:rPr lang="en-US" altLang="zh-CN">
                <a:latin typeface="Lato-Light"/>
              </a:rPr>
              <a:t>Read data reordering depth: The number of active read transactions for which a subordinate interface can transmit data, counted from the earliest transaction</a:t>
            </a:r>
            <a:endParaRPr lang="zh-CN" altLang="en-US">
              <a:latin typeface="Lato-Light"/>
            </a:endParaRPr>
          </a:p>
        </p:txBody>
      </p:sp>
    </p:spTree>
    <p:extLst>
      <p:ext uri="{BB962C8B-B14F-4D97-AF65-F5344CB8AC3E}">
        <p14:creationId xmlns:p14="http://schemas.microsoft.com/office/powerpoint/2010/main" val="242460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25051C98-1CF7-4E17-991D-33B40B487DBF}"/>
              </a:ext>
            </a:extLst>
          </p:cNvPr>
          <p:cNvSpPr>
            <a:spLocks noGrp="1"/>
          </p:cNvSpPr>
          <p:nvPr>
            <p:ph type="title"/>
          </p:nvPr>
        </p:nvSpPr>
        <p:spPr/>
        <p:txBody>
          <a:bodyPr/>
          <a:lstStyle/>
          <a:p>
            <a:r>
              <a:rPr lang="en-US" altLang="zh-CN" b="0"/>
              <a:t>Glossary</a:t>
            </a:r>
            <a:r>
              <a:rPr lang="zh-CN" altLang="en-US" b="0"/>
              <a:t>：</a:t>
            </a:r>
            <a:r>
              <a:rPr lang="zh-CN" altLang="en-US" sz="3200" b="0">
                <a:solidFill>
                  <a:srgbClr val="323E47"/>
                </a:solidFill>
                <a:latin typeface="Lato-Light"/>
              </a:rPr>
              <a:t>参见</a:t>
            </a:r>
            <a:r>
              <a:rPr lang="en-US" altLang="zh-CN" sz="3200" b="0">
                <a:solidFill>
                  <a:srgbClr val="323E47"/>
                </a:solidFill>
                <a:latin typeface="Lato-Light"/>
              </a:rPr>
              <a:t>IHI0022E</a:t>
            </a:r>
            <a:r>
              <a:rPr lang="zh-CN" altLang="en-US" sz="3200" b="0">
                <a:solidFill>
                  <a:srgbClr val="323E47"/>
                </a:solidFill>
                <a:latin typeface="Lato-Light"/>
              </a:rPr>
              <a:t>的附录</a:t>
            </a:r>
            <a:endParaRPr lang="zh-CN" altLang="en-US" b="0"/>
          </a:p>
        </p:txBody>
      </p:sp>
      <p:pic>
        <p:nvPicPr>
          <p:cNvPr id="3" name="图片 2">
            <a:extLst>
              <a:ext uri="{FF2B5EF4-FFF2-40B4-BE49-F238E27FC236}">
                <a16:creationId xmlns:a16="http://schemas.microsoft.com/office/drawing/2014/main" id="{9233F2EB-4887-46C5-8D72-601894179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604" y="699208"/>
            <a:ext cx="7792239" cy="6158792"/>
          </a:xfrm>
          <a:prstGeom prst="rect">
            <a:avLst/>
          </a:prstGeom>
        </p:spPr>
      </p:pic>
    </p:spTree>
    <p:extLst>
      <p:ext uri="{BB962C8B-B14F-4D97-AF65-F5344CB8AC3E}">
        <p14:creationId xmlns:p14="http://schemas.microsoft.com/office/powerpoint/2010/main" val="677233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25051C98-1CF7-4E17-991D-33B40B487DBF}"/>
              </a:ext>
            </a:extLst>
          </p:cNvPr>
          <p:cNvSpPr>
            <a:spLocks noGrp="1"/>
          </p:cNvSpPr>
          <p:nvPr>
            <p:ph type="title"/>
          </p:nvPr>
        </p:nvSpPr>
        <p:spPr/>
        <p:txBody>
          <a:bodyPr/>
          <a:lstStyle/>
          <a:p>
            <a:r>
              <a:rPr lang="en-US" altLang="zh-CN" b="0"/>
              <a:t>Glossary</a:t>
            </a:r>
            <a:endParaRPr lang="zh-CN" altLang="en-US" b="0"/>
          </a:p>
        </p:txBody>
      </p:sp>
      <p:pic>
        <p:nvPicPr>
          <p:cNvPr id="4" name="图片 3">
            <a:extLst>
              <a:ext uri="{FF2B5EF4-FFF2-40B4-BE49-F238E27FC236}">
                <a16:creationId xmlns:a16="http://schemas.microsoft.com/office/drawing/2014/main" id="{F6105363-D9E1-4F5E-80B1-C24D5F9ED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362" y="712526"/>
            <a:ext cx="7566034" cy="6145473"/>
          </a:xfrm>
          <a:prstGeom prst="rect">
            <a:avLst/>
          </a:prstGeom>
        </p:spPr>
      </p:pic>
    </p:spTree>
    <p:extLst>
      <p:ext uri="{BB962C8B-B14F-4D97-AF65-F5344CB8AC3E}">
        <p14:creationId xmlns:p14="http://schemas.microsoft.com/office/powerpoint/2010/main" val="151706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796FF-A0AE-40F6-97E6-D5D13ACF8E5A}"/>
              </a:ext>
            </a:extLst>
          </p:cNvPr>
          <p:cNvSpPr>
            <a:spLocks noGrp="1"/>
          </p:cNvSpPr>
          <p:nvPr>
            <p:ph type="title"/>
          </p:nvPr>
        </p:nvSpPr>
        <p:spPr/>
        <p:txBody>
          <a:bodyPr/>
          <a:lstStyle/>
          <a:p>
            <a:r>
              <a:rPr lang="en-US" altLang="zh-CN"/>
              <a:t>Harder Topics</a:t>
            </a:r>
            <a:endParaRPr lang="zh-CN" altLang="en-US"/>
          </a:p>
        </p:txBody>
      </p:sp>
      <p:sp>
        <p:nvSpPr>
          <p:cNvPr id="3" name="文本占位符 2">
            <a:extLst>
              <a:ext uri="{FF2B5EF4-FFF2-40B4-BE49-F238E27FC236}">
                <a16:creationId xmlns:a16="http://schemas.microsoft.com/office/drawing/2014/main" id="{B8B273C2-9A60-47C9-AD82-79859269AE0C}"/>
              </a:ext>
            </a:extLst>
          </p:cNvPr>
          <p:cNvSpPr>
            <a:spLocks noGrp="1"/>
          </p:cNvSpPr>
          <p:nvPr>
            <p:ph type="body" sz="quarter" idx="11"/>
          </p:nvPr>
        </p:nvSpPr>
        <p:spPr>
          <a:xfrm>
            <a:off x="997528" y="1425176"/>
            <a:ext cx="4059502" cy="2948042"/>
          </a:xfrm>
        </p:spPr>
        <p:txBody>
          <a:bodyPr/>
          <a:lstStyle/>
          <a:p>
            <a:pPr>
              <a:buFont typeface="Wingdings" panose="05000000000000000000" pitchFamily="2" charset="2"/>
              <a:buChar char="l"/>
            </a:pPr>
            <a:r>
              <a:rPr lang="en-US" altLang="zh-CN" sz="2000" b="0">
                <a:latin typeface="Lato-Light"/>
              </a:rPr>
              <a:t>Atomic accesses</a:t>
            </a:r>
          </a:p>
          <a:p>
            <a:pPr>
              <a:buFont typeface="Wingdings" panose="05000000000000000000" pitchFamily="2" charset="2"/>
              <a:buChar char="l"/>
            </a:pPr>
            <a:r>
              <a:rPr lang="en-US" altLang="zh-CN" sz="2000" b="0">
                <a:latin typeface="Lato-Light"/>
              </a:rPr>
              <a:t>Memory types</a:t>
            </a:r>
          </a:p>
          <a:p>
            <a:pPr>
              <a:buFont typeface="Wingdings" panose="05000000000000000000" pitchFamily="2" charset="2"/>
              <a:buChar char="l"/>
            </a:pPr>
            <a:r>
              <a:rPr lang="en-US" altLang="zh-CN" sz="2000" b="0">
                <a:latin typeface="Lato-Light"/>
              </a:rPr>
              <a:t>Access permissions</a:t>
            </a:r>
          </a:p>
          <a:p>
            <a:pPr>
              <a:buFont typeface="Wingdings" panose="05000000000000000000" pitchFamily="2" charset="2"/>
              <a:buChar char="l"/>
            </a:pPr>
            <a:r>
              <a:rPr lang="en-US" altLang="zh-CN" sz="2000" b="0">
                <a:latin typeface="Lato-Light"/>
              </a:rPr>
              <a:t>Ordering model</a:t>
            </a:r>
          </a:p>
          <a:p>
            <a:pPr>
              <a:buFont typeface="Wingdings" panose="05000000000000000000" pitchFamily="2" charset="2"/>
              <a:buChar char="l"/>
            </a:pPr>
            <a:r>
              <a:rPr lang="en-US" altLang="zh-CN" sz="2000" b="0">
                <a:latin typeface="Lato-Light"/>
              </a:rPr>
              <a:t>Low-power interface</a:t>
            </a:r>
            <a:endParaRPr lang="zh-CN" altLang="en-US" sz="2000" b="0">
              <a:latin typeface="Lato-Light"/>
            </a:endParaRPr>
          </a:p>
        </p:txBody>
      </p:sp>
    </p:spTree>
    <p:extLst>
      <p:ext uri="{BB962C8B-B14F-4D97-AF65-F5344CB8AC3E}">
        <p14:creationId xmlns:p14="http://schemas.microsoft.com/office/powerpoint/2010/main" val="30201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25051C98-1CF7-4E17-991D-33B40B487DBF}"/>
              </a:ext>
            </a:extLst>
          </p:cNvPr>
          <p:cNvSpPr>
            <a:spLocks noGrp="1"/>
          </p:cNvSpPr>
          <p:nvPr>
            <p:ph type="title"/>
          </p:nvPr>
        </p:nvSpPr>
        <p:spPr/>
        <p:txBody>
          <a:bodyPr/>
          <a:lstStyle/>
          <a:p>
            <a:r>
              <a:rPr lang="zh-CN" altLang="en-US" b="0"/>
              <a:t>参考材料</a:t>
            </a:r>
          </a:p>
        </p:txBody>
      </p:sp>
      <p:sp>
        <p:nvSpPr>
          <p:cNvPr id="4" name="文本框 3">
            <a:extLst>
              <a:ext uri="{FF2B5EF4-FFF2-40B4-BE49-F238E27FC236}">
                <a16:creationId xmlns:a16="http://schemas.microsoft.com/office/drawing/2014/main" id="{6002ECD3-9C09-4F29-BBC5-B8C4CBD95B48}"/>
              </a:ext>
            </a:extLst>
          </p:cNvPr>
          <p:cNvSpPr txBox="1"/>
          <p:nvPr/>
        </p:nvSpPr>
        <p:spPr>
          <a:xfrm>
            <a:off x="1082841" y="922239"/>
            <a:ext cx="9699127" cy="4339650"/>
          </a:xfrm>
          <a:prstGeom prst="rect">
            <a:avLst/>
          </a:prstGeom>
          <a:noFill/>
        </p:spPr>
        <p:txBody>
          <a:bodyPr wrap="square">
            <a:spAutoFit/>
          </a:bodyPr>
          <a:lstStyle/>
          <a:p>
            <a:r>
              <a:rPr lang="zh-CN" altLang="en-US"/>
              <a:t>文档：</a:t>
            </a:r>
            <a:endParaRPr lang="en-US" altLang="zh-CN"/>
          </a:p>
          <a:p>
            <a:pPr marL="285750" indent="-285750">
              <a:spcBef>
                <a:spcPts val="400"/>
              </a:spcBef>
              <a:spcAft>
                <a:spcPts val="400"/>
              </a:spcAft>
              <a:buFont typeface="Wingdings" panose="05000000000000000000" pitchFamily="2" charset="2"/>
              <a:buChar char=""/>
            </a:pPr>
            <a:r>
              <a:rPr lang="en-US" altLang="zh-CN" sz="1600"/>
              <a:t>Learn the architecture - An introduction to AMBA AXI</a:t>
            </a:r>
            <a:r>
              <a:rPr lang="zh-CN" altLang="en-US" sz="1600"/>
              <a:t>（</a:t>
            </a:r>
            <a:r>
              <a:rPr lang="en-US" altLang="zh-CN" sz="1600"/>
              <a:t>Version 3.0</a:t>
            </a:r>
            <a:r>
              <a:rPr lang="zh-CN" altLang="en-US" sz="1600"/>
              <a:t>）</a:t>
            </a:r>
            <a:endParaRPr lang="en-US" altLang="zh-CN" sz="1600"/>
          </a:p>
          <a:p>
            <a:pPr marL="285750" indent="-285750">
              <a:spcBef>
                <a:spcPts val="400"/>
              </a:spcBef>
              <a:spcAft>
                <a:spcPts val="400"/>
              </a:spcAft>
              <a:buFont typeface="Wingdings" panose="05000000000000000000" pitchFamily="2" charset="2"/>
              <a:buChar char=""/>
            </a:pPr>
            <a:r>
              <a:rPr lang="it-IT" altLang="zh-CN" sz="1600"/>
              <a:t>AMBA AXI and ACE Protocol Spec</a:t>
            </a:r>
            <a:r>
              <a:rPr lang="zh-CN" altLang="en-US" sz="1600"/>
              <a:t>（</a:t>
            </a:r>
            <a:r>
              <a:rPr lang="it-IT" altLang="zh-CN" sz="1600"/>
              <a:t> IHI0022E</a:t>
            </a:r>
            <a:r>
              <a:rPr lang="zh-CN" altLang="en-US" sz="1600"/>
              <a:t>）</a:t>
            </a:r>
            <a:endParaRPr lang="en-US" altLang="zh-CN" sz="1600"/>
          </a:p>
          <a:p>
            <a:pPr marL="285750" indent="-285750">
              <a:spcBef>
                <a:spcPts val="400"/>
              </a:spcBef>
              <a:spcAft>
                <a:spcPts val="400"/>
              </a:spcAft>
              <a:buFont typeface="Wingdings" panose="05000000000000000000" pitchFamily="2" charset="2"/>
              <a:buChar char=""/>
            </a:pPr>
            <a:r>
              <a:rPr lang="en-US" altLang="zh-CN" sz="1600"/>
              <a:t>AMBA_AXI4_Stream_Protocol_Spec</a:t>
            </a:r>
            <a:r>
              <a:rPr lang="zh-CN" altLang="en-US" sz="1600"/>
              <a:t>（</a:t>
            </a:r>
            <a:r>
              <a:rPr lang="en-US" altLang="zh-CN" sz="1600"/>
              <a:t> IHI0051A</a:t>
            </a:r>
            <a:r>
              <a:rPr lang="zh-CN" altLang="en-US" sz="1600"/>
              <a:t>）</a:t>
            </a:r>
            <a:endParaRPr lang="en-US" altLang="zh-CN" sz="1600"/>
          </a:p>
          <a:p>
            <a:pPr marL="285750" indent="-285750">
              <a:spcBef>
                <a:spcPts val="400"/>
              </a:spcBef>
              <a:spcAft>
                <a:spcPts val="400"/>
              </a:spcAft>
              <a:buFont typeface="Wingdings" panose="05000000000000000000" pitchFamily="2" charset="2"/>
              <a:buChar char=""/>
            </a:pPr>
            <a:r>
              <a:rPr lang="en-US" altLang="zh-CN" sz="1600"/>
              <a:t>Vivado-AXI-Reference-Guide</a:t>
            </a:r>
            <a:r>
              <a:rPr lang="zh-CN" altLang="en-US" sz="1600"/>
              <a:t>（</a:t>
            </a:r>
            <a:r>
              <a:rPr lang="en-US" altLang="zh-CN" sz="1600"/>
              <a:t>ug1037</a:t>
            </a:r>
            <a:r>
              <a:rPr lang="zh-CN" altLang="en-US" sz="1600"/>
              <a:t>）</a:t>
            </a:r>
            <a:endParaRPr lang="en-US" altLang="zh-CN" sz="1600"/>
          </a:p>
          <a:p>
            <a:endParaRPr lang="en-US" altLang="zh-CN"/>
          </a:p>
          <a:p>
            <a:r>
              <a:rPr lang="zh-CN" altLang="en-US"/>
              <a:t>博客：</a:t>
            </a:r>
            <a:endParaRPr lang="en-US" altLang="zh-CN"/>
          </a:p>
          <a:p>
            <a:pPr marL="285750" indent="-285750">
              <a:spcBef>
                <a:spcPts val="400"/>
              </a:spcBef>
              <a:spcAft>
                <a:spcPts val="400"/>
              </a:spcAft>
              <a:buFont typeface="Wingdings" panose="05000000000000000000" pitchFamily="2" charset="2"/>
              <a:buChar char="q"/>
            </a:pPr>
            <a:r>
              <a:rPr lang="zh-CN" altLang="en-US" sz="1600">
                <a:hlinkClick r:id="rId2"/>
              </a:rPr>
              <a:t>深入 </a:t>
            </a:r>
            <a:r>
              <a:rPr lang="en-US" altLang="zh-CN" sz="1600">
                <a:hlinkClick r:id="rId2"/>
              </a:rPr>
              <a:t>AXI4 </a:t>
            </a:r>
            <a:r>
              <a:rPr lang="zh-CN" altLang="en-US" sz="1600">
                <a:hlinkClick r:id="rId2"/>
              </a:rPr>
              <a:t>总线（</a:t>
            </a:r>
            <a:r>
              <a:rPr lang="en-US" altLang="zh-CN" sz="1600">
                <a:hlinkClick r:id="rId2"/>
              </a:rPr>
              <a:t>O</a:t>
            </a:r>
            <a:r>
              <a:rPr lang="zh-CN" altLang="en-US" sz="1600">
                <a:hlinkClick r:id="rId2"/>
              </a:rPr>
              <a:t>）专栏目录与资料集合</a:t>
            </a:r>
            <a:endParaRPr lang="en-US" altLang="zh-CN" sz="1600"/>
          </a:p>
          <a:p>
            <a:pPr marL="285750" indent="-285750">
              <a:spcBef>
                <a:spcPts val="400"/>
              </a:spcBef>
              <a:spcAft>
                <a:spcPts val="400"/>
              </a:spcAft>
              <a:buFont typeface="Wingdings" panose="05000000000000000000" pitchFamily="2" charset="2"/>
              <a:buChar char="q"/>
            </a:pPr>
            <a:r>
              <a:rPr lang="en-US" altLang="zh-CN" sz="1600">
                <a:hlinkClick r:id="rId3"/>
              </a:rPr>
              <a:t>System-on-Chip bus: AXI4 simplified and explained</a:t>
            </a:r>
            <a:endParaRPr lang="en-US" altLang="zh-CN" sz="1600"/>
          </a:p>
          <a:p>
            <a:pPr marL="285750" indent="-285750">
              <a:spcBef>
                <a:spcPts val="400"/>
              </a:spcBef>
              <a:spcAft>
                <a:spcPts val="400"/>
              </a:spcAft>
              <a:buFont typeface="Wingdings" panose="05000000000000000000" pitchFamily="2" charset="2"/>
              <a:buChar char="q"/>
            </a:pPr>
            <a:r>
              <a:rPr lang="en-US" altLang="zh-CN" sz="1600">
                <a:hlinkClick r:id="rId4"/>
              </a:rPr>
              <a:t>Learning AXI: Where to start?</a:t>
            </a:r>
            <a:endParaRPr lang="en-US" altLang="zh-CN" sz="1600"/>
          </a:p>
          <a:p>
            <a:pPr marL="285750" indent="-285750">
              <a:spcBef>
                <a:spcPts val="400"/>
              </a:spcBef>
              <a:spcAft>
                <a:spcPts val="400"/>
              </a:spcAft>
              <a:buFont typeface="Wingdings" panose="05000000000000000000" pitchFamily="2" charset="2"/>
              <a:buChar char="q"/>
            </a:pPr>
            <a:r>
              <a:rPr lang="en-US" altLang="zh-CN" sz="1600">
                <a:hlinkClick r:id="rId5"/>
              </a:rPr>
              <a:t>The hard part of building a bursting AXI Master</a:t>
            </a:r>
            <a:endParaRPr lang="en-US" altLang="zh-CN" sz="1600"/>
          </a:p>
          <a:p>
            <a:pPr marL="285750" indent="-285750">
              <a:spcBef>
                <a:spcPts val="400"/>
              </a:spcBef>
              <a:spcAft>
                <a:spcPts val="400"/>
              </a:spcAft>
              <a:buFont typeface="Wingdings" panose="05000000000000000000" pitchFamily="2" charset="2"/>
              <a:buChar char="q"/>
            </a:pPr>
            <a:r>
              <a:rPr lang="en-US" altLang="zh-CN" sz="1600">
                <a:hlinkClick r:id="rId6"/>
              </a:rPr>
              <a:t>AXI Interconnects Tutorial: Multiple AXI Masters and Slaves in Digital Logic</a:t>
            </a:r>
            <a:endParaRPr lang="en-US" altLang="zh-CN" sz="1600">
              <a:hlinkClick r:id="rId7"/>
            </a:endParaRPr>
          </a:p>
          <a:p>
            <a:endParaRPr lang="zh-CN" altLang="en-US"/>
          </a:p>
        </p:txBody>
      </p:sp>
    </p:spTree>
    <p:extLst>
      <p:ext uri="{BB962C8B-B14F-4D97-AF65-F5344CB8AC3E}">
        <p14:creationId xmlns:p14="http://schemas.microsoft.com/office/powerpoint/2010/main" val="3824091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3B463-0C38-4AE5-BD82-0F801CF307DB}"/>
              </a:ext>
            </a:extLst>
          </p:cNvPr>
          <p:cNvSpPr>
            <a:spLocks noGrp="1"/>
          </p:cNvSpPr>
          <p:nvPr>
            <p:ph type="title"/>
          </p:nvPr>
        </p:nvSpPr>
        <p:spPr/>
        <p:txBody>
          <a:bodyPr/>
          <a:lstStyle/>
          <a:p>
            <a:r>
              <a:rPr lang="zh-CN" altLang="en-US"/>
              <a:t>进阶学习 </a:t>
            </a:r>
            <a:r>
              <a:rPr lang="en-US" altLang="zh-CN"/>
              <a:t>AMBA 5 CHI</a:t>
            </a:r>
            <a:endParaRPr lang="zh-CN" altLang="en-US"/>
          </a:p>
        </p:txBody>
      </p:sp>
      <p:sp>
        <p:nvSpPr>
          <p:cNvPr id="4" name="文本框 3">
            <a:extLst>
              <a:ext uri="{FF2B5EF4-FFF2-40B4-BE49-F238E27FC236}">
                <a16:creationId xmlns:a16="http://schemas.microsoft.com/office/drawing/2014/main" id="{7CEC1F46-8CEE-4072-AAB6-FB011E429C36}"/>
              </a:ext>
            </a:extLst>
          </p:cNvPr>
          <p:cNvSpPr txBox="1"/>
          <p:nvPr/>
        </p:nvSpPr>
        <p:spPr>
          <a:xfrm>
            <a:off x="1082841" y="922239"/>
            <a:ext cx="7496615" cy="3046988"/>
          </a:xfrm>
          <a:prstGeom prst="rect">
            <a:avLst/>
          </a:prstGeom>
          <a:noFill/>
        </p:spPr>
        <p:txBody>
          <a:bodyPr wrap="square">
            <a:spAutoFit/>
          </a:bodyPr>
          <a:lstStyle/>
          <a:p>
            <a:r>
              <a:rPr lang="zh-CN" altLang="en-US"/>
              <a:t>文档：</a:t>
            </a:r>
            <a:endParaRPr lang="en-US" altLang="zh-CN"/>
          </a:p>
          <a:p>
            <a:pPr marL="285750" indent="-285750">
              <a:spcBef>
                <a:spcPts val="400"/>
              </a:spcBef>
              <a:spcAft>
                <a:spcPts val="400"/>
              </a:spcAft>
              <a:buFont typeface="Wingdings" panose="05000000000000000000" pitchFamily="2" charset="2"/>
              <a:buChar char=""/>
            </a:pPr>
            <a:r>
              <a:rPr lang="en-US" altLang="zh-CN" sz="1800"/>
              <a:t>Learn the architecture - An introduction to AMBA CHI</a:t>
            </a:r>
            <a:r>
              <a:rPr lang="zh-CN" altLang="en-US" sz="1800"/>
              <a:t>（</a:t>
            </a:r>
            <a:r>
              <a:rPr lang="en-US" altLang="zh-CN" sz="1800"/>
              <a:t>Version 1.0</a:t>
            </a:r>
            <a:r>
              <a:rPr lang="zh-CN" altLang="en-US" sz="1800"/>
              <a:t>）</a:t>
            </a:r>
            <a:endParaRPr lang="en-US" altLang="zh-CN" sz="1800"/>
          </a:p>
          <a:p>
            <a:pPr marL="285750" indent="-285750">
              <a:spcBef>
                <a:spcPts val="400"/>
              </a:spcBef>
              <a:spcAft>
                <a:spcPts val="400"/>
              </a:spcAft>
              <a:buFont typeface="Wingdings" panose="05000000000000000000" pitchFamily="2" charset="2"/>
              <a:buChar char=""/>
            </a:pPr>
            <a:r>
              <a:rPr lang="it-IT" altLang="zh-CN" sz="1800"/>
              <a:t>AMBA CHI Architecture Spec</a:t>
            </a:r>
            <a:r>
              <a:rPr lang="zh-CN" altLang="en-US" sz="1800"/>
              <a:t>（</a:t>
            </a:r>
            <a:r>
              <a:rPr lang="it-IT" altLang="zh-CN" sz="1800"/>
              <a:t> IHI0050F</a:t>
            </a:r>
            <a:r>
              <a:rPr lang="zh-CN" altLang="en-US" sz="1800"/>
              <a:t>）</a:t>
            </a:r>
            <a:endParaRPr lang="en-US" altLang="zh-CN"/>
          </a:p>
          <a:p>
            <a:endParaRPr lang="en-US" altLang="zh-CN"/>
          </a:p>
          <a:p>
            <a:endParaRPr lang="en-US" altLang="zh-CN"/>
          </a:p>
          <a:p>
            <a:r>
              <a:rPr lang="zh-CN" altLang="en-US"/>
              <a:t>博客：</a:t>
            </a:r>
          </a:p>
          <a:p>
            <a:pPr marL="285750" indent="-285750">
              <a:spcBef>
                <a:spcPts val="400"/>
              </a:spcBef>
              <a:spcAft>
                <a:spcPts val="400"/>
              </a:spcAft>
              <a:buFont typeface="Wingdings" panose="05000000000000000000" pitchFamily="2" charset="2"/>
              <a:buChar char="q"/>
            </a:pPr>
            <a:r>
              <a:rPr lang="en-US" altLang="zh-CN" sz="1800">
                <a:hlinkClick r:id="rId2"/>
              </a:rPr>
              <a:t>AMBA CHI</a:t>
            </a:r>
            <a:r>
              <a:rPr lang="zh-CN" altLang="en-US" sz="1800">
                <a:hlinkClick r:id="rId2"/>
              </a:rPr>
              <a:t>协议导论</a:t>
            </a:r>
            <a:endParaRPr lang="en-US" altLang="zh-CN" sz="1800"/>
          </a:p>
          <a:p>
            <a:pPr marL="285750" indent="-285750">
              <a:spcBef>
                <a:spcPts val="400"/>
              </a:spcBef>
              <a:spcAft>
                <a:spcPts val="400"/>
              </a:spcAft>
              <a:buFont typeface="Wingdings" panose="05000000000000000000" pitchFamily="2" charset="2"/>
              <a:buChar char="q"/>
            </a:pPr>
            <a:r>
              <a:rPr lang="en-US" altLang="zh-CN" sz="1800">
                <a:hlinkClick r:id="rId3"/>
              </a:rPr>
              <a:t>AMBA CHI</a:t>
            </a:r>
            <a:r>
              <a:rPr lang="zh-CN" altLang="en-US" sz="1800">
                <a:hlinkClick r:id="rId3"/>
              </a:rPr>
              <a:t>知识分享专题</a:t>
            </a:r>
            <a:endParaRPr lang="en-US" altLang="zh-CN" sz="1800"/>
          </a:p>
          <a:p>
            <a:pPr marL="285750" indent="-285750">
              <a:spcBef>
                <a:spcPts val="400"/>
              </a:spcBef>
              <a:spcAft>
                <a:spcPts val="400"/>
              </a:spcAft>
              <a:buFont typeface="Wingdings" panose="05000000000000000000" pitchFamily="2" charset="2"/>
              <a:buChar char="q"/>
            </a:pPr>
            <a:r>
              <a:rPr lang="en-US" altLang="zh-CN" sz="1800">
                <a:hlinkClick r:id="rId4"/>
              </a:rPr>
              <a:t>ARM</a:t>
            </a:r>
            <a:r>
              <a:rPr lang="zh-CN" altLang="en-US" sz="1800">
                <a:hlinkClick r:id="rId4"/>
              </a:rPr>
              <a:t>系列 </a:t>
            </a:r>
            <a:r>
              <a:rPr lang="en-US" altLang="zh-CN" sz="1800">
                <a:hlinkClick r:id="rId4"/>
              </a:rPr>
              <a:t>-- ACE</a:t>
            </a:r>
            <a:r>
              <a:rPr lang="zh-CN" altLang="en-US" sz="1800">
                <a:hlinkClick r:id="rId4"/>
              </a:rPr>
              <a:t>（一）</a:t>
            </a:r>
            <a:endParaRPr lang="en-US" altLang="zh-CN" sz="1800">
              <a:hlinkClick r:id="rId5"/>
            </a:endParaRPr>
          </a:p>
        </p:txBody>
      </p:sp>
    </p:spTree>
    <p:extLst>
      <p:ext uri="{BB962C8B-B14F-4D97-AF65-F5344CB8AC3E}">
        <p14:creationId xmlns:p14="http://schemas.microsoft.com/office/powerpoint/2010/main" val="580289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9" name="组合 38"/>
          <p:cNvGrpSpPr/>
          <p:nvPr/>
        </p:nvGrpSpPr>
        <p:grpSpPr>
          <a:xfrm>
            <a:off x="9771993" y="260606"/>
            <a:ext cx="1703523" cy="1706783"/>
            <a:chOff x="4438650" y="1768475"/>
            <a:chExt cx="3317875" cy="3324225"/>
          </a:xfrm>
          <a:solidFill>
            <a:srgbClr val="002060"/>
          </a:solidFill>
        </p:grpSpPr>
        <p:sp>
          <p:nvSpPr>
            <p:cNvPr id="7" name="Freeform 5"/>
            <p:cNvSpPr>
              <a:spLocks noEditPoints="1"/>
            </p:cNvSpPr>
            <p:nvPr/>
          </p:nvSpPr>
          <p:spPr bwMode="auto">
            <a:xfrm>
              <a:off x="4713288" y="2043113"/>
              <a:ext cx="2768600" cy="2773363"/>
            </a:xfrm>
            <a:custGeom>
              <a:avLst/>
              <a:gdLst>
                <a:gd name="T0" fmla="*/ 509 w 1017"/>
                <a:gd name="T1" fmla="*/ 0 h 1017"/>
                <a:gd name="T2" fmla="*/ 1017 w 1017"/>
                <a:gd name="T3" fmla="*/ 508 h 1017"/>
                <a:gd name="T4" fmla="*/ 509 w 1017"/>
                <a:gd name="T5" fmla="*/ 1017 h 1017"/>
                <a:gd name="T6" fmla="*/ 0 w 1017"/>
                <a:gd name="T7" fmla="*/ 508 h 1017"/>
                <a:gd name="T8" fmla="*/ 509 w 1017"/>
                <a:gd name="T9" fmla="*/ 0 h 1017"/>
                <a:gd name="T10" fmla="*/ 509 w 1017"/>
                <a:gd name="T11" fmla="*/ 14 h 1017"/>
                <a:gd name="T12" fmla="*/ 14 w 1017"/>
                <a:gd name="T13" fmla="*/ 508 h 1017"/>
                <a:gd name="T14" fmla="*/ 509 w 1017"/>
                <a:gd name="T15" fmla="*/ 1003 h 1017"/>
                <a:gd name="T16" fmla="*/ 1003 w 1017"/>
                <a:gd name="T17" fmla="*/ 508 h 1017"/>
                <a:gd name="T18" fmla="*/ 509 w 1017"/>
                <a:gd name="T19" fmla="*/ 1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7" h="1017">
                  <a:moveTo>
                    <a:pt x="509" y="0"/>
                  </a:moveTo>
                  <a:cubicBezTo>
                    <a:pt x="789" y="0"/>
                    <a:pt x="1017" y="228"/>
                    <a:pt x="1017" y="508"/>
                  </a:cubicBezTo>
                  <a:cubicBezTo>
                    <a:pt x="1017" y="788"/>
                    <a:pt x="789" y="1017"/>
                    <a:pt x="509" y="1017"/>
                  </a:cubicBezTo>
                  <a:cubicBezTo>
                    <a:pt x="229" y="1017"/>
                    <a:pt x="0" y="788"/>
                    <a:pt x="0" y="508"/>
                  </a:cubicBezTo>
                  <a:cubicBezTo>
                    <a:pt x="0" y="228"/>
                    <a:pt x="229" y="0"/>
                    <a:pt x="509" y="0"/>
                  </a:cubicBezTo>
                  <a:close/>
                  <a:moveTo>
                    <a:pt x="509" y="14"/>
                  </a:moveTo>
                  <a:cubicBezTo>
                    <a:pt x="236" y="14"/>
                    <a:pt x="14" y="236"/>
                    <a:pt x="14" y="508"/>
                  </a:cubicBezTo>
                  <a:cubicBezTo>
                    <a:pt x="14" y="781"/>
                    <a:pt x="236" y="1003"/>
                    <a:pt x="509" y="1003"/>
                  </a:cubicBezTo>
                  <a:cubicBezTo>
                    <a:pt x="781" y="1003"/>
                    <a:pt x="1003" y="781"/>
                    <a:pt x="1003" y="508"/>
                  </a:cubicBezTo>
                  <a:cubicBezTo>
                    <a:pt x="1003" y="236"/>
                    <a:pt x="781" y="14"/>
                    <a:pt x="50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8" name="Freeform 6"/>
            <p:cNvSpPr>
              <a:spLocks noEditPoints="1"/>
            </p:cNvSpPr>
            <p:nvPr/>
          </p:nvSpPr>
          <p:spPr bwMode="auto">
            <a:xfrm>
              <a:off x="4438650" y="1768475"/>
              <a:ext cx="3317875" cy="3324225"/>
            </a:xfrm>
            <a:custGeom>
              <a:avLst/>
              <a:gdLst>
                <a:gd name="T0" fmla="*/ 413 w 1219"/>
                <a:gd name="T1" fmla="*/ 1106 h 1219"/>
                <a:gd name="T2" fmla="*/ 275 w 1219"/>
                <a:gd name="T3" fmla="*/ 1080 h 1219"/>
                <a:gd name="T4" fmla="*/ 139 w 1219"/>
                <a:gd name="T5" fmla="*/ 929 h 1219"/>
                <a:gd name="T6" fmla="*/ 127 w 1219"/>
                <a:gd name="T7" fmla="*/ 843 h 1219"/>
                <a:gd name="T8" fmla="*/ 0 w 1219"/>
                <a:gd name="T9" fmla="*/ 609 h 1219"/>
                <a:gd name="T10" fmla="*/ 51 w 1219"/>
                <a:gd name="T11" fmla="*/ 503 h 1219"/>
                <a:gd name="T12" fmla="*/ 113 w 1219"/>
                <a:gd name="T13" fmla="*/ 414 h 1219"/>
                <a:gd name="T14" fmla="*/ 119 w 1219"/>
                <a:gd name="T15" fmla="*/ 399 h 1219"/>
                <a:gd name="T16" fmla="*/ 262 w 1219"/>
                <a:gd name="T17" fmla="*/ 139 h 1219"/>
                <a:gd name="T18" fmla="*/ 359 w 1219"/>
                <a:gd name="T19" fmla="*/ 131 h 1219"/>
                <a:gd name="T20" fmla="*/ 610 w 1219"/>
                <a:gd name="T21" fmla="*/ 0 h 1219"/>
                <a:gd name="T22" fmla="*/ 716 w 1219"/>
                <a:gd name="T23" fmla="*/ 50 h 1219"/>
                <a:gd name="T24" fmla="*/ 721 w 1219"/>
                <a:gd name="T25" fmla="*/ 55 h 1219"/>
                <a:gd name="T26" fmla="*/ 944 w 1219"/>
                <a:gd name="T27" fmla="*/ 138 h 1219"/>
                <a:gd name="T28" fmla="*/ 1080 w 1219"/>
                <a:gd name="T29" fmla="*/ 275 h 1219"/>
                <a:gd name="T30" fmla="*/ 1097 w 1219"/>
                <a:gd name="T31" fmla="*/ 391 h 1219"/>
                <a:gd name="T32" fmla="*/ 1179 w 1219"/>
                <a:gd name="T33" fmla="*/ 513 h 1219"/>
                <a:gd name="T34" fmla="*/ 1179 w 1219"/>
                <a:gd name="T35" fmla="*/ 706 h 1219"/>
                <a:gd name="T36" fmla="*/ 1116 w 1219"/>
                <a:gd name="T37" fmla="*/ 786 h 1219"/>
                <a:gd name="T38" fmla="*/ 1041 w 1219"/>
                <a:gd name="T39" fmla="*/ 1040 h 1219"/>
                <a:gd name="T40" fmla="*/ 930 w 1219"/>
                <a:gd name="T41" fmla="*/ 1080 h 1219"/>
                <a:gd name="T42" fmla="*/ 921 w 1219"/>
                <a:gd name="T43" fmla="*/ 1080 h 1219"/>
                <a:gd name="T44" fmla="*/ 830 w 1219"/>
                <a:gd name="T45" fmla="*/ 1096 h 1219"/>
                <a:gd name="T46" fmla="*/ 808 w 1219"/>
                <a:gd name="T47" fmla="*/ 1105 h 1219"/>
                <a:gd name="T48" fmla="*/ 518 w 1219"/>
                <a:gd name="T49" fmla="*/ 1183 h 1219"/>
                <a:gd name="T50" fmla="*/ 816 w 1219"/>
                <a:gd name="T51" fmla="*/ 131 h 1219"/>
                <a:gd name="T52" fmla="*/ 718 w 1219"/>
                <a:gd name="T53" fmla="*/ 70 h 1219"/>
                <a:gd name="T54" fmla="*/ 520 w 1219"/>
                <a:gd name="T55" fmla="*/ 51 h 1219"/>
                <a:gd name="T56" fmla="*/ 406 w 1219"/>
                <a:gd name="T57" fmla="*/ 130 h 1219"/>
                <a:gd name="T58" fmla="*/ 263 w 1219"/>
                <a:gd name="T59" fmla="*/ 152 h 1219"/>
                <a:gd name="T60" fmla="*/ 152 w 1219"/>
                <a:gd name="T61" fmla="*/ 293 h 1219"/>
                <a:gd name="T62" fmla="*/ 123 w 1219"/>
                <a:gd name="T63" fmla="*/ 424 h 1219"/>
                <a:gd name="T64" fmla="*/ 68 w 1219"/>
                <a:gd name="T65" fmla="*/ 503 h 1219"/>
                <a:gd name="T66" fmla="*/ 14 w 1219"/>
                <a:gd name="T67" fmla="*/ 609 h 1219"/>
                <a:gd name="T68" fmla="*/ 62 w 1219"/>
                <a:gd name="T69" fmla="*/ 709 h 1219"/>
                <a:gd name="T70" fmla="*/ 152 w 1219"/>
                <a:gd name="T71" fmla="*/ 914 h 1219"/>
                <a:gd name="T72" fmla="*/ 151 w 1219"/>
                <a:gd name="T73" fmla="*/ 941 h 1219"/>
                <a:gd name="T74" fmla="*/ 293 w 1219"/>
                <a:gd name="T75" fmla="*/ 1067 h 1219"/>
                <a:gd name="T76" fmla="*/ 424 w 1219"/>
                <a:gd name="T77" fmla="*/ 1096 h 1219"/>
                <a:gd name="T78" fmla="*/ 700 w 1219"/>
                <a:gd name="T79" fmla="*/ 1167 h 1219"/>
                <a:gd name="T80" fmla="*/ 815 w 1219"/>
                <a:gd name="T81" fmla="*/ 1088 h 1219"/>
                <a:gd name="T82" fmla="*/ 915 w 1219"/>
                <a:gd name="T83" fmla="*/ 1067 h 1219"/>
                <a:gd name="T84" fmla="*/ 919 w 1219"/>
                <a:gd name="T85" fmla="*/ 1067 h 1219"/>
                <a:gd name="T86" fmla="*/ 1068 w 1219"/>
                <a:gd name="T87" fmla="*/ 926 h 1219"/>
                <a:gd name="T88" fmla="*/ 1149 w 1219"/>
                <a:gd name="T89" fmla="*/ 718 h 1219"/>
                <a:gd name="T90" fmla="*/ 1168 w 1219"/>
                <a:gd name="T91" fmla="*/ 699 h 1219"/>
                <a:gd name="T92" fmla="*/ 1157 w 1219"/>
                <a:gd name="T93" fmla="*/ 509 h 1219"/>
                <a:gd name="T94" fmla="*/ 1089 w 1219"/>
                <a:gd name="T95" fmla="*/ 405 h 1219"/>
                <a:gd name="T96" fmla="*/ 941 w 1219"/>
                <a:gd name="T97" fmla="*/ 151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19" h="1219">
                  <a:moveTo>
                    <a:pt x="482" y="1149"/>
                  </a:moveTo>
                  <a:cubicBezTo>
                    <a:pt x="462" y="1132"/>
                    <a:pt x="439" y="1117"/>
                    <a:pt x="414" y="1106"/>
                  </a:cubicBezTo>
                  <a:cubicBezTo>
                    <a:pt x="414" y="1106"/>
                    <a:pt x="414" y="1106"/>
                    <a:pt x="414" y="1106"/>
                  </a:cubicBezTo>
                  <a:cubicBezTo>
                    <a:pt x="414" y="1106"/>
                    <a:pt x="413" y="1106"/>
                    <a:pt x="413" y="1106"/>
                  </a:cubicBezTo>
                  <a:cubicBezTo>
                    <a:pt x="413" y="1106"/>
                    <a:pt x="413" y="1106"/>
                    <a:pt x="413" y="1106"/>
                  </a:cubicBezTo>
                  <a:cubicBezTo>
                    <a:pt x="408" y="1104"/>
                    <a:pt x="404" y="1102"/>
                    <a:pt x="399" y="1100"/>
                  </a:cubicBezTo>
                  <a:cubicBezTo>
                    <a:pt x="360" y="1085"/>
                    <a:pt x="317" y="1078"/>
                    <a:pt x="275" y="1080"/>
                  </a:cubicBezTo>
                  <a:cubicBezTo>
                    <a:pt x="275" y="1080"/>
                    <a:pt x="275" y="1080"/>
                    <a:pt x="275" y="1080"/>
                  </a:cubicBezTo>
                  <a:cubicBezTo>
                    <a:pt x="238" y="1080"/>
                    <a:pt x="204" y="1065"/>
                    <a:pt x="179" y="1040"/>
                  </a:cubicBezTo>
                  <a:cubicBezTo>
                    <a:pt x="154" y="1016"/>
                    <a:pt x="139" y="982"/>
                    <a:pt x="139" y="944"/>
                  </a:cubicBezTo>
                  <a:cubicBezTo>
                    <a:pt x="139" y="944"/>
                    <a:pt x="139" y="944"/>
                    <a:pt x="139" y="944"/>
                  </a:cubicBezTo>
                  <a:cubicBezTo>
                    <a:pt x="139" y="939"/>
                    <a:pt x="139" y="934"/>
                    <a:pt x="139" y="929"/>
                  </a:cubicBezTo>
                  <a:cubicBezTo>
                    <a:pt x="139" y="929"/>
                    <a:pt x="139" y="929"/>
                    <a:pt x="139" y="929"/>
                  </a:cubicBezTo>
                  <a:cubicBezTo>
                    <a:pt x="139" y="928"/>
                    <a:pt x="139" y="927"/>
                    <a:pt x="139" y="925"/>
                  </a:cubicBezTo>
                  <a:cubicBezTo>
                    <a:pt x="139" y="925"/>
                    <a:pt x="139" y="924"/>
                    <a:pt x="139" y="924"/>
                  </a:cubicBezTo>
                  <a:cubicBezTo>
                    <a:pt x="139" y="897"/>
                    <a:pt x="135" y="869"/>
                    <a:pt x="127" y="843"/>
                  </a:cubicBezTo>
                  <a:cubicBezTo>
                    <a:pt x="123" y="831"/>
                    <a:pt x="119" y="819"/>
                    <a:pt x="114" y="807"/>
                  </a:cubicBezTo>
                  <a:cubicBezTo>
                    <a:pt x="97" y="768"/>
                    <a:pt x="71" y="734"/>
                    <a:pt x="40" y="706"/>
                  </a:cubicBezTo>
                  <a:cubicBezTo>
                    <a:pt x="40" y="706"/>
                    <a:pt x="40" y="706"/>
                    <a:pt x="40" y="706"/>
                  </a:cubicBezTo>
                  <a:cubicBezTo>
                    <a:pt x="14" y="679"/>
                    <a:pt x="0" y="644"/>
                    <a:pt x="0" y="609"/>
                  </a:cubicBezTo>
                  <a:cubicBezTo>
                    <a:pt x="0" y="575"/>
                    <a:pt x="14" y="540"/>
                    <a:pt x="40" y="513"/>
                  </a:cubicBezTo>
                  <a:cubicBezTo>
                    <a:pt x="40" y="513"/>
                    <a:pt x="40" y="513"/>
                    <a:pt x="40" y="513"/>
                  </a:cubicBezTo>
                  <a:cubicBezTo>
                    <a:pt x="44" y="510"/>
                    <a:pt x="47" y="506"/>
                    <a:pt x="51" y="503"/>
                  </a:cubicBezTo>
                  <a:cubicBezTo>
                    <a:pt x="51" y="503"/>
                    <a:pt x="51" y="503"/>
                    <a:pt x="51" y="503"/>
                  </a:cubicBezTo>
                  <a:cubicBezTo>
                    <a:pt x="52" y="502"/>
                    <a:pt x="53" y="501"/>
                    <a:pt x="54" y="500"/>
                  </a:cubicBezTo>
                  <a:cubicBezTo>
                    <a:pt x="54" y="500"/>
                    <a:pt x="54" y="500"/>
                    <a:pt x="54" y="500"/>
                  </a:cubicBezTo>
                  <a:cubicBezTo>
                    <a:pt x="54" y="500"/>
                    <a:pt x="54" y="500"/>
                    <a:pt x="54" y="499"/>
                  </a:cubicBezTo>
                  <a:cubicBezTo>
                    <a:pt x="79" y="475"/>
                    <a:pt x="98" y="446"/>
                    <a:pt x="113" y="414"/>
                  </a:cubicBezTo>
                  <a:cubicBezTo>
                    <a:pt x="113" y="414"/>
                    <a:pt x="113" y="413"/>
                    <a:pt x="113" y="413"/>
                  </a:cubicBezTo>
                  <a:cubicBezTo>
                    <a:pt x="113" y="413"/>
                    <a:pt x="113" y="413"/>
                    <a:pt x="113" y="413"/>
                  </a:cubicBezTo>
                  <a:cubicBezTo>
                    <a:pt x="113" y="413"/>
                    <a:pt x="113" y="413"/>
                    <a:pt x="113" y="413"/>
                  </a:cubicBezTo>
                  <a:cubicBezTo>
                    <a:pt x="115" y="408"/>
                    <a:pt x="117" y="403"/>
                    <a:pt x="119" y="399"/>
                  </a:cubicBezTo>
                  <a:cubicBezTo>
                    <a:pt x="134" y="359"/>
                    <a:pt x="141" y="317"/>
                    <a:pt x="139" y="275"/>
                  </a:cubicBezTo>
                  <a:cubicBezTo>
                    <a:pt x="139" y="275"/>
                    <a:pt x="139" y="275"/>
                    <a:pt x="139" y="275"/>
                  </a:cubicBezTo>
                  <a:cubicBezTo>
                    <a:pt x="139" y="237"/>
                    <a:pt x="154" y="203"/>
                    <a:pt x="179" y="179"/>
                  </a:cubicBezTo>
                  <a:cubicBezTo>
                    <a:pt x="200" y="157"/>
                    <a:pt x="229" y="142"/>
                    <a:pt x="262" y="139"/>
                  </a:cubicBezTo>
                  <a:cubicBezTo>
                    <a:pt x="271" y="138"/>
                    <a:pt x="280" y="139"/>
                    <a:pt x="290" y="139"/>
                  </a:cubicBezTo>
                  <a:cubicBezTo>
                    <a:pt x="290" y="139"/>
                    <a:pt x="290" y="139"/>
                    <a:pt x="290" y="139"/>
                  </a:cubicBezTo>
                  <a:cubicBezTo>
                    <a:pt x="294" y="139"/>
                    <a:pt x="298" y="139"/>
                    <a:pt x="302" y="139"/>
                  </a:cubicBezTo>
                  <a:cubicBezTo>
                    <a:pt x="321" y="138"/>
                    <a:pt x="340" y="135"/>
                    <a:pt x="359" y="131"/>
                  </a:cubicBezTo>
                  <a:cubicBezTo>
                    <a:pt x="377" y="127"/>
                    <a:pt x="395" y="121"/>
                    <a:pt x="412" y="114"/>
                  </a:cubicBezTo>
                  <a:cubicBezTo>
                    <a:pt x="450" y="96"/>
                    <a:pt x="485" y="71"/>
                    <a:pt x="513" y="40"/>
                  </a:cubicBezTo>
                  <a:cubicBezTo>
                    <a:pt x="513" y="40"/>
                    <a:pt x="513" y="40"/>
                    <a:pt x="513" y="40"/>
                  </a:cubicBezTo>
                  <a:cubicBezTo>
                    <a:pt x="540" y="13"/>
                    <a:pt x="575" y="0"/>
                    <a:pt x="610" y="0"/>
                  </a:cubicBezTo>
                  <a:cubicBezTo>
                    <a:pt x="644" y="0"/>
                    <a:pt x="679" y="13"/>
                    <a:pt x="706" y="40"/>
                  </a:cubicBezTo>
                  <a:cubicBezTo>
                    <a:pt x="706" y="40"/>
                    <a:pt x="706" y="40"/>
                    <a:pt x="706" y="40"/>
                  </a:cubicBezTo>
                  <a:cubicBezTo>
                    <a:pt x="709" y="44"/>
                    <a:pt x="713" y="47"/>
                    <a:pt x="716" y="51"/>
                  </a:cubicBezTo>
                  <a:cubicBezTo>
                    <a:pt x="716" y="50"/>
                    <a:pt x="716" y="50"/>
                    <a:pt x="716" y="50"/>
                  </a:cubicBezTo>
                  <a:cubicBezTo>
                    <a:pt x="717" y="51"/>
                    <a:pt x="718" y="52"/>
                    <a:pt x="719" y="53"/>
                  </a:cubicBezTo>
                  <a:cubicBezTo>
                    <a:pt x="719" y="54"/>
                    <a:pt x="719" y="54"/>
                    <a:pt x="720" y="54"/>
                  </a:cubicBezTo>
                  <a:cubicBezTo>
                    <a:pt x="720" y="54"/>
                    <a:pt x="720" y="54"/>
                    <a:pt x="720" y="54"/>
                  </a:cubicBezTo>
                  <a:cubicBezTo>
                    <a:pt x="720" y="54"/>
                    <a:pt x="720" y="55"/>
                    <a:pt x="721" y="55"/>
                  </a:cubicBezTo>
                  <a:cubicBezTo>
                    <a:pt x="721" y="55"/>
                    <a:pt x="721" y="56"/>
                    <a:pt x="721" y="56"/>
                  </a:cubicBezTo>
                  <a:cubicBezTo>
                    <a:pt x="742" y="76"/>
                    <a:pt x="766" y="93"/>
                    <a:pt x="793" y="106"/>
                  </a:cubicBezTo>
                  <a:cubicBezTo>
                    <a:pt x="802" y="111"/>
                    <a:pt x="811" y="115"/>
                    <a:pt x="820" y="119"/>
                  </a:cubicBezTo>
                  <a:cubicBezTo>
                    <a:pt x="860" y="134"/>
                    <a:pt x="902" y="141"/>
                    <a:pt x="944" y="138"/>
                  </a:cubicBezTo>
                  <a:cubicBezTo>
                    <a:pt x="944" y="138"/>
                    <a:pt x="944" y="138"/>
                    <a:pt x="944" y="138"/>
                  </a:cubicBezTo>
                  <a:cubicBezTo>
                    <a:pt x="982" y="138"/>
                    <a:pt x="1016" y="154"/>
                    <a:pt x="1040" y="178"/>
                  </a:cubicBezTo>
                  <a:cubicBezTo>
                    <a:pt x="1065" y="203"/>
                    <a:pt x="1080" y="237"/>
                    <a:pt x="1080" y="275"/>
                  </a:cubicBezTo>
                  <a:cubicBezTo>
                    <a:pt x="1080" y="275"/>
                    <a:pt x="1080" y="275"/>
                    <a:pt x="1080" y="275"/>
                  </a:cubicBezTo>
                  <a:cubicBezTo>
                    <a:pt x="1080" y="288"/>
                    <a:pt x="1080" y="301"/>
                    <a:pt x="1081" y="315"/>
                  </a:cubicBezTo>
                  <a:cubicBezTo>
                    <a:pt x="1083" y="340"/>
                    <a:pt x="1088" y="365"/>
                    <a:pt x="1096" y="389"/>
                  </a:cubicBezTo>
                  <a:cubicBezTo>
                    <a:pt x="1097" y="389"/>
                    <a:pt x="1097" y="390"/>
                    <a:pt x="1097" y="390"/>
                  </a:cubicBezTo>
                  <a:cubicBezTo>
                    <a:pt x="1097" y="390"/>
                    <a:pt x="1097" y="391"/>
                    <a:pt x="1097" y="391"/>
                  </a:cubicBezTo>
                  <a:cubicBezTo>
                    <a:pt x="1097" y="391"/>
                    <a:pt x="1098" y="392"/>
                    <a:pt x="1098" y="392"/>
                  </a:cubicBezTo>
                  <a:cubicBezTo>
                    <a:pt x="1098" y="392"/>
                    <a:pt x="1098" y="392"/>
                    <a:pt x="1098" y="392"/>
                  </a:cubicBezTo>
                  <a:cubicBezTo>
                    <a:pt x="1100" y="399"/>
                    <a:pt x="1103" y="405"/>
                    <a:pt x="1105" y="411"/>
                  </a:cubicBezTo>
                  <a:cubicBezTo>
                    <a:pt x="1123" y="450"/>
                    <a:pt x="1148" y="485"/>
                    <a:pt x="1179" y="513"/>
                  </a:cubicBezTo>
                  <a:cubicBezTo>
                    <a:pt x="1179" y="513"/>
                    <a:pt x="1179" y="513"/>
                    <a:pt x="1179" y="513"/>
                  </a:cubicBezTo>
                  <a:cubicBezTo>
                    <a:pt x="1206" y="539"/>
                    <a:pt x="1219" y="574"/>
                    <a:pt x="1219" y="609"/>
                  </a:cubicBezTo>
                  <a:cubicBezTo>
                    <a:pt x="1219" y="644"/>
                    <a:pt x="1206" y="679"/>
                    <a:pt x="1179" y="706"/>
                  </a:cubicBezTo>
                  <a:cubicBezTo>
                    <a:pt x="1179" y="706"/>
                    <a:pt x="1179" y="706"/>
                    <a:pt x="1179" y="706"/>
                  </a:cubicBezTo>
                  <a:cubicBezTo>
                    <a:pt x="1175" y="709"/>
                    <a:pt x="1172" y="712"/>
                    <a:pt x="1168" y="716"/>
                  </a:cubicBezTo>
                  <a:cubicBezTo>
                    <a:pt x="1168" y="716"/>
                    <a:pt x="1168" y="716"/>
                    <a:pt x="1168" y="716"/>
                  </a:cubicBezTo>
                  <a:cubicBezTo>
                    <a:pt x="1168" y="717"/>
                    <a:pt x="1167" y="717"/>
                    <a:pt x="1166" y="718"/>
                  </a:cubicBezTo>
                  <a:cubicBezTo>
                    <a:pt x="1146" y="738"/>
                    <a:pt x="1129" y="761"/>
                    <a:pt x="1116" y="786"/>
                  </a:cubicBezTo>
                  <a:cubicBezTo>
                    <a:pt x="1110" y="797"/>
                    <a:pt x="1105" y="808"/>
                    <a:pt x="1100" y="820"/>
                  </a:cubicBezTo>
                  <a:cubicBezTo>
                    <a:pt x="1085" y="859"/>
                    <a:pt x="1078" y="902"/>
                    <a:pt x="1081" y="944"/>
                  </a:cubicBezTo>
                  <a:cubicBezTo>
                    <a:pt x="1081" y="944"/>
                    <a:pt x="1081" y="944"/>
                    <a:pt x="1081" y="944"/>
                  </a:cubicBezTo>
                  <a:cubicBezTo>
                    <a:pt x="1081" y="981"/>
                    <a:pt x="1065" y="1015"/>
                    <a:pt x="1041" y="1040"/>
                  </a:cubicBezTo>
                  <a:cubicBezTo>
                    <a:pt x="1016" y="1065"/>
                    <a:pt x="982" y="1080"/>
                    <a:pt x="944" y="1080"/>
                  </a:cubicBezTo>
                  <a:cubicBezTo>
                    <a:pt x="944" y="1080"/>
                    <a:pt x="944" y="1080"/>
                    <a:pt x="944" y="1080"/>
                  </a:cubicBezTo>
                  <a:cubicBezTo>
                    <a:pt x="939" y="1080"/>
                    <a:pt x="934" y="1080"/>
                    <a:pt x="930" y="1080"/>
                  </a:cubicBezTo>
                  <a:cubicBezTo>
                    <a:pt x="930" y="1080"/>
                    <a:pt x="930" y="1080"/>
                    <a:pt x="930" y="1080"/>
                  </a:cubicBezTo>
                  <a:cubicBezTo>
                    <a:pt x="928" y="1080"/>
                    <a:pt x="925" y="1080"/>
                    <a:pt x="923" y="1080"/>
                  </a:cubicBezTo>
                  <a:cubicBezTo>
                    <a:pt x="923" y="1080"/>
                    <a:pt x="923" y="1080"/>
                    <a:pt x="922" y="1080"/>
                  </a:cubicBezTo>
                  <a:cubicBezTo>
                    <a:pt x="922" y="1080"/>
                    <a:pt x="922" y="1080"/>
                    <a:pt x="922" y="1080"/>
                  </a:cubicBezTo>
                  <a:cubicBezTo>
                    <a:pt x="922" y="1080"/>
                    <a:pt x="921" y="1080"/>
                    <a:pt x="921" y="1080"/>
                  </a:cubicBezTo>
                  <a:cubicBezTo>
                    <a:pt x="921" y="1080"/>
                    <a:pt x="921" y="1080"/>
                    <a:pt x="921" y="1080"/>
                  </a:cubicBezTo>
                  <a:cubicBezTo>
                    <a:pt x="920" y="1080"/>
                    <a:pt x="920" y="1080"/>
                    <a:pt x="919" y="1080"/>
                  </a:cubicBezTo>
                  <a:cubicBezTo>
                    <a:pt x="919" y="1080"/>
                    <a:pt x="919" y="1080"/>
                    <a:pt x="919" y="1080"/>
                  </a:cubicBezTo>
                  <a:cubicBezTo>
                    <a:pt x="889" y="1081"/>
                    <a:pt x="859" y="1086"/>
                    <a:pt x="830" y="1096"/>
                  </a:cubicBezTo>
                  <a:cubicBezTo>
                    <a:pt x="830" y="1096"/>
                    <a:pt x="830" y="1096"/>
                    <a:pt x="830" y="1096"/>
                  </a:cubicBezTo>
                  <a:cubicBezTo>
                    <a:pt x="829" y="1096"/>
                    <a:pt x="829" y="1097"/>
                    <a:pt x="829" y="1097"/>
                  </a:cubicBezTo>
                  <a:cubicBezTo>
                    <a:pt x="829" y="1097"/>
                    <a:pt x="829" y="1097"/>
                    <a:pt x="829" y="1097"/>
                  </a:cubicBezTo>
                  <a:cubicBezTo>
                    <a:pt x="822" y="1099"/>
                    <a:pt x="815" y="1102"/>
                    <a:pt x="808" y="1105"/>
                  </a:cubicBezTo>
                  <a:cubicBezTo>
                    <a:pt x="769" y="1122"/>
                    <a:pt x="734" y="1148"/>
                    <a:pt x="706" y="1179"/>
                  </a:cubicBezTo>
                  <a:cubicBezTo>
                    <a:pt x="706" y="1179"/>
                    <a:pt x="706" y="1179"/>
                    <a:pt x="706" y="1179"/>
                  </a:cubicBezTo>
                  <a:cubicBezTo>
                    <a:pt x="680" y="1205"/>
                    <a:pt x="645" y="1219"/>
                    <a:pt x="610" y="1219"/>
                  </a:cubicBezTo>
                  <a:cubicBezTo>
                    <a:pt x="577" y="1219"/>
                    <a:pt x="544" y="1207"/>
                    <a:pt x="518" y="1183"/>
                  </a:cubicBezTo>
                  <a:cubicBezTo>
                    <a:pt x="506" y="1172"/>
                    <a:pt x="495" y="1160"/>
                    <a:pt x="482" y="1149"/>
                  </a:cubicBezTo>
                  <a:close/>
                  <a:moveTo>
                    <a:pt x="926" y="151"/>
                  </a:moveTo>
                  <a:cubicBezTo>
                    <a:pt x="926" y="151"/>
                    <a:pt x="926" y="151"/>
                    <a:pt x="926" y="151"/>
                  </a:cubicBezTo>
                  <a:cubicBezTo>
                    <a:pt x="887" y="152"/>
                    <a:pt x="850" y="145"/>
                    <a:pt x="816" y="131"/>
                  </a:cubicBezTo>
                  <a:cubicBezTo>
                    <a:pt x="806" y="127"/>
                    <a:pt x="795" y="123"/>
                    <a:pt x="785" y="117"/>
                  </a:cubicBezTo>
                  <a:cubicBezTo>
                    <a:pt x="761" y="105"/>
                    <a:pt x="739" y="90"/>
                    <a:pt x="719" y="71"/>
                  </a:cubicBezTo>
                  <a:cubicBezTo>
                    <a:pt x="719" y="71"/>
                    <a:pt x="719" y="70"/>
                    <a:pt x="718" y="70"/>
                  </a:cubicBezTo>
                  <a:cubicBezTo>
                    <a:pt x="718" y="70"/>
                    <a:pt x="718" y="70"/>
                    <a:pt x="718" y="70"/>
                  </a:cubicBezTo>
                  <a:cubicBezTo>
                    <a:pt x="712" y="64"/>
                    <a:pt x="705" y="58"/>
                    <a:pt x="699" y="51"/>
                  </a:cubicBezTo>
                  <a:cubicBezTo>
                    <a:pt x="675" y="26"/>
                    <a:pt x="642" y="14"/>
                    <a:pt x="610" y="14"/>
                  </a:cubicBezTo>
                  <a:cubicBezTo>
                    <a:pt x="577" y="14"/>
                    <a:pt x="544" y="26"/>
                    <a:pt x="520" y="51"/>
                  </a:cubicBezTo>
                  <a:cubicBezTo>
                    <a:pt x="520" y="51"/>
                    <a:pt x="520" y="51"/>
                    <a:pt x="520" y="51"/>
                  </a:cubicBezTo>
                  <a:cubicBezTo>
                    <a:pt x="517" y="55"/>
                    <a:pt x="513" y="58"/>
                    <a:pt x="510" y="62"/>
                  </a:cubicBezTo>
                  <a:cubicBezTo>
                    <a:pt x="510" y="62"/>
                    <a:pt x="510" y="62"/>
                    <a:pt x="510" y="62"/>
                  </a:cubicBezTo>
                  <a:cubicBezTo>
                    <a:pt x="479" y="92"/>
                    <a:pt x="444" y="115"/>
                    <a:pt x="406" y="130"/>
                  </a:cubicBezTo>
                  <a:cubicBezTo>
                    <a:pt x="406" y="130"/>
                    <a:pt x="406" y="130"/>
                    <a:pt x="406" y="130"/>
                  </a:cubicBezTo>
                  <a:cubicBezTo>
                    <a:pt x="406" y="130"/>
                    <a:pt x="406" y="130"/>
                    <a:pt x="405" y="130"/>
                  </a:cubicBezTo>
                  <a:cubicBezTo>
                    <a:pt x="391" y="136"/>
                    <a:pt x="375" y="141"/>
                    <a:pt x="360" y="145"/>
                  </a:cubicBezTo>
                  <a:cubicBezTo>
                    <a:pt x="341" y="149"/>
                    <a:pt x="321" y="151"/>
                    <a:pt x="302" y="151"/>
                  </a:cubicBezTo>
                  <a:cubicBezTo>
                    <a:pt x="289" y="152"/>
                    <a:pt x="276" y="150"/>
                    <a:pt x="263" y="152"/>
                  </a:cubicBezTo>
                  <a:cubicBezTo>
                    <a:pt x="234" y="155"/>
                    <a:pt x="208" y="169"/>
                    <a:pt x="189" y="188"/>
                  </a:cubicBezTo>
                  <a:cubicBezTo>
                    <a:pt x="166" y="211"/>
                    <a:pt x="151" y="243"/>
                    <a:pt x="151" y="278"/>
                  </a:cubicBezTo>
                  <a:cubicBezTo>
                    <a:pt x="152" y="283"/>
                    <a:pt x="152" y="288"/>
                    <a:pt x="152" y="293"/>
                  </a:cubicBezTo>
                  <a:cubicBezTo>
                    <a:pt x="152" y="293"/>
                    <a:pt x="152" y="293"/>
                    <a:pt x="152" y="293"/>
                  </a:cubicBezTo>
                  <a:cubicBezTo>
                    <a:pt x="152" y="337"/>
                    <a:pt x="143" y="379"/>
                    <a:pt x="126" y="417"/>
                  </a:cubicBezTo>
                  <a:cubicBezTo>
                    <a:pt x="125" y="419"/>
                    <a:pt x="124" y="421"/>
                    <a:pt x="123" y="423"/>
                  </a:cubicBezTo>
                  <a:cubicBezTo>
                    <a:pt x="123" y="423"/>
                    <a:pt x="123" y="423"/>
                    <a:pt x="123" y="423"/>
                  </a:cubicBezTo>
                  <a:cubicBezTo>
                    <a:pt x="123" y="424"/>
                    <a:pt x="123" y="424"/>
                    <a:pt x="123" y="424"/>
                  </a:cubicBezTo>
                  <a:cubicBezTo>
                    <a:pt x="109" y="452"/>
                    <a:pt x="92" y="478"/>
                    <a:pt x="70" y="502"/>
                  </a:cubicBezTo>
                  <a:cubicBezTo>
                    <a:pt x="70" y="502"/>
                    <a:pt x="69" y="502"/>
                    <a:pt x="69" y="502"/>
                  </a:cubicBezTo>
                  <a:cubicBezTo>
                    <a:pt x="69" y="502"/>
                    <a:pt x="69" y="502"/>
                    <a:pt x="69" y="502"/>
                  </a:cubicBezTo>
                  <a:cubicBezTo>
                    <a:pt x="69" y="503"/>
                    <a:pt x="68" y="503"/>
                    <a:pt x="68" y="503"/>
                  </a:cubicBezTo>
                  <a:cubicBezTo>
                    <a:pt x="68" y="504"/>
                    <a:pt x="68" y="504"/>
                    <a:pt x="68" y="504"/>
                  </a:cubicBezTo>
                  <a:cubicBezTo>
                    <a:pt x="68" y="504"/>
                    <a:pt x="67" y="504"/>
                    <a:pt x="67" y="504"/>
                  </a:cubicBezTo>
                  <a:cubicBezTo>
                    <a:pt x="62" y="510"/>
                    <a:pt x="57" y="515"/>
                    <a:pt x="51" y="520"/>
                  </a:cubicBezTo>
                  <a:cubicBezTo>
                    <a:pt x="27" y="544"/>
                    <a:pt x="14" y="577"/>
                    <a:pt x="14" y="609"/>
                  </a:cubicBezTo>
                  <a:cubicBezTo>
                    <a:pt x="14" y="642"/>
                    <a:pt x="27" y="675"/>
                    <a:pt x="52" y="699"/>
                  </a:cubicBezTo>
                  <a:cubicBezTo>
                    <a:pt x="51" y="699"/>
                    <a:pt x="51" y="699"/>
                    <a:pt x="51" y="699"/>
                  </a:cubicBezTo>
                  <a:cubicBezTo>
                    <a:pt x="55" y="702"/>
                    <a:pt x="59" y="706"/>
                    <a:pt x="62" y="709"/>
                  </a:cubicBezTo>
                  <a:cubicBezTo>
                    <a:pt x="62" y="709"/>
                    <a:pt x="62" y="709"/>
                    <a:pt x="62" y="709"/>
                  </a:cubicBezTo>
                  <a:cubicBezTo>
                    <a:pt x="93" y="740"/>
                    <a:pt x="116" y="775"/>
                    <a:pt x="131" y="813"/>
                  </a:cubicBezTo>
                  <a:cubicBezTo>
                    <a:pt x="131" y="813"/>
                    <a:pt x="131" y="813"/>
                    <a:pt x="131" y="813"/>
                  </a:cubicBezTo>
                  <a:cubicBezTo>
                    <a:pt x="131" y="813"/>
                    <a:pt x="131" y="814"/>
                    <a:pt x="131" y="814"/>
                  </a:cubicBezTo>
                  <a:cubicBezTo>
                    <a:pt x="143" y="845"/>
                    <a:pt x="150" y="879"/>
                    <a:pt x="152" y="914"/>
                  </a:cubicBezTo>
                  <a:cubicBezTo>
                    <a:pt x="152" y="915"/>
                    <a:pt x="152" y="915"/>
                    <a:pt x="152" y="915"/>
                  </a:cubicBezTo>
                  <a:cubicBezTo>
                    <a:pt x="152" y="916"/>
                    <a:pt x="152" y="916"/>
                    <a:pt x="152" y="916"/>
                  </a:cubicBezTo>
                  <a:cubicBezTo>
                    <a:pt x="152" y="916"/>
                    <a:pt x="152" y="916"/>
                    <a:pt x="152" y="917"/>
                  </a:cubicBezTo>
                  <a:cubicBezTo>
                    <a:pt x="152" y="925"/>
                    <a:pt x="152" y="933"/>
                    <a:pt x="151" y="941"/>
                  </a:cubicBezTo>
                  <a:cubicBezTo>
                    <a:pt x="151" y="976"/>
                    <a:pt x="166" y="1007"/>
                    <a:pt x="189" y="1030"/>
                  </a:cubicBezTo>
                  <a:cubicBezTo>
                    <a:pt x="212" y="1053"/>
                    <a:pt x="243" y="1068"/>
                    <a:pt x="278" y="1068"/>
                  </a:cubicBezTo>
                  <a:cubicBezTo>
                    <a:pt x="283" y="1067"/>
                    <a:pt x="288" y="1067"/>
                    <a:pt x="293" y="1067"/>
                  </a:cubicBezTo>
                  <a:cubicBezTo>
                    <a:pt x="293" y="1067"/>
                    <a:pt x="293" y="1067"/>
                    <a:pt x="293" y="1067"/>
                  </a:cubicBezTo>
                  <a:cubicBezTo>
                    <a:pt x="337" y="1067"/>
                    <a:pt x="379" y="1076"/>
                    <a:pt x="417" y="1093"/>
                  </a:cubicBezTo>
                  <a:cubicBezTo>
                    <a:pt x="419" y="1094"/>
                    <a:pt x="421" y="1095"/>
                    <a:pt x="423" y="1096"/>
                  </a:cubicBezTo>
                  <a:cubicBezTo>
                    <a:pt x="424" y="1096"/>
                    <a:pt x="424" y="1096"/>
                    <a:pt x="424" y="1096"/>
                  </a:cubicBezTo>
                  <a:cubicBezTo>
                    <a:pt x="424" y="1096"/>
                    <a:pt x="424" y="1096"/>
                    <a:pt x="424" y="1096"/>
                  </a:cubicBezTo>
                  <a:cubicBezTo>
                    <a:pt x="447" y="1107"/>
                    <a:pt x="468" y="1120"/>
                    <a:pt x="488" y="1137"/>
                  </a:cubicBezTo>
                  <a:cubicBezTo>
                    <a:pt x="499" y="1146"/>
                    <a:pt x="510" y="1157"/>
                    <a:pt x="520" y="1168"/>
                  </a:cubicBezTo>
                  <a:cubicBezTo>
                    <a:pt x="545" y="1192"/>
                    <a:pt x="577" y="1205"/>
                    <a:pt x="610" y="1205"/>
                  </a:cubicBezTo>
                  <a:cubicBezTo>
                    <a:pt x="642" y="1205"/>
                    <a:pt x="675" y="1192"/>
                    <a:pt x="700" y="1167"/>
                  </a:cubicBezTo>
                  <a:cubicBezTo>
                    <a:pt x="700" y="1168"/>
                    <a:pt x="700" y="1168"/>
                    <a:pt x="700" y="1168"/>
                  </a:cubicBezTo>
                  <a:cubicBezTo>
                    <a:pt x="703" y="1164"/>
                    <a:pt x="706" y="1160"/>
                    <a:pt x="710" y="1157"/>
                  </a:cubicBezTo>
                  <a:cubicBezTo>
                    <a:pt x="710" y="1157"/>
                    <a:pt x="710" y="1157"/>
                    <a:pt x="710" y="1157"/>
                  </a:cubicBezTo>
                  <a:cubicBezTo>
                    <a:pt x="741" y="1126"/>
                    <a:pt x="777" y="1102"/>
                    <a:pt x="815" y="1088"/>
                  </a:cubicBezTo>
                  <a:cubicBezTo>
                    <a:pt x="816" y="1087"/>
                    <a:pt x="816" y="1087"/>
                    <a:pt x="816" y="1087"/>
                  </a:cubicBezTo>
                  <a:cubicBezTo>
                    <a:pt x="816" y="1087"/>
                    <a:pt x="817" y="1087"/>
                    <a:pt x="817" y="1087"/>
                  </a:cubicBezTo>
                  <a:cubicBezTo>
                    <a:pt x="817" y="1087"/>
                    <a:pt x="817" y="1087"/>
                    <a:pt x="817" y="1087"/>
                  </a:cubicBezTo>
                  <a:cubicBezTo>
                    <a:pt x="848" y="1075"/>
                    <a:pt x="881" y="1068"/>
                    <a:pt x="915" y="1067"/>
                  </a:cubicBezTo>
                  <a:cubicBezTo>
                    <a:pt x="915" y="1067"/>
                    <a:pt x="916" y="1067"/>
                    <a:pt x="916" y="1067"/>
                  </a:cubicBezTo>
                  <a:cubicBezTo>
                    <a:pt x="916" y="1067"/>
                    <a:pt x="917" y="1067"/>
                    <a:pt x="917" y="1067"/>
                  </a:cubicBezTo>
                  <a:cubicBezTo>
                    <a:pt x="917" y="1067"/>
                    <a:pt x="918" y="1067"/>
                    <a:pt x="918" y="1067"/>
                  </a:cubicBezTo>
                  <a:cubicBezTo>
                    <a:pt x="918" y="1067"/>
                    <a:pt x="919" y="1067"/>
                    <a:pt x="919" y="1067"/>
                  </a:cubicBezTo>
                  <a:cubicBezTo>
                    <a:pt x="926" y="1067"/>
                    <a:pt x="934" y="1067"/>
                    <a:pt x="941" y="1068"/>
                  </a:cubicBezTo>
                  <a:cubicBezTo>
                    <a:pt x="976" y="1068"/>
                    <a:pt x="1008" y="1053"/>
                    <a:pt x="1031" y="1030"/>
                  </a:cubicBezTo>
                  <a:cubicBezTo>
                    <a:pt x="1054" y="1007"/>
                    <a:pt x="1068" y="975"/>
                    <a:pt x="1068" y="941"/>
                  </a:cubicBezTo>
                  <a:cubicBezTo>
                    <a:pt x="1068" y="936"/>
                    <a:pt x="1068" y="931"/>
                    <a:pt x="1068" y="926"/>
                  </a:cubicBezTo>
                  <a:cubicBezTo>
                    <a:pt x="1067" y="926"/>
                    <a:pt x="1067" y="926"/>
                    <a:pt x="1067" y="926"/>
                  </a:cubicBezTo>
                  <a:cubicBezTo>
                    <a:pt x="1067" y="882"/>
                    <a:pt x="1077" y="840"/>
                    <a:pt x="1093" y="802"/>
                  </a:cubicBezTo>
                  <a:cubicBezTo>
                    <a:pt x="1097" y="793"/>
                    <a:pt x="1102" y="784"/>
                    <a:pt x="1107" y="775"/>
                  </a:cubicBezTo>
                  <a:cubicBezTo>
                    <a:pt x="1119" y="754"/>
                    <a:pt x="1133" y="735"/>
                    <a:pt x="1149" y="718"/>
                  </a:cubicBezTo>
                  <a:cubicBezTo>
                    <a:pt x="1149" y="717"/>
                    <a:pt x="1149" y="717"/>
                    <a:pt x="1150" y="717"/>
                  </a:cubicBezTo>
                  <a:cubicBezTo>
                    <a:pt x="1150" y="717"/>
                    <a:pt x="1150" y="717"/>
                    <a:pt x="1150" y="717"/>
                  </a:cubicBezTo>
                  <a:cubicBezTo>
                    <a:pt x="1150" y="717"/>
                    <a:pt x="1150" y="717"/>
                    <a:pt x="1150" y="716"/>
                  </a:cubicBezTo>
                  <a:cubicBezTo>
                    <a:pt x="1156" y="710"/>
                    <a:pt x="1162" y="705"/>
                    <a:pt x="1168" y="699"/>
                  </a:cubicBezTo>
                  <a:cubicBezTo>
                    <a:pt x="1193" y="674"/>
                    <a:pt x="1205" y="642"/>
                    <a:pt x="1205" y="609"/>
                  </a:cubicBezTo>
                  <a:cubicBezTo>
                    <a:pt x="1205" y="577"/>
                    <a:pt x="1193" y="544"/>
                    <a:pt x="1168" y="519"/>
                  </a:cubicBezTo>
                  <a:cubicBezTo>
                    <a:pt x="1168" y="519"/>
                    <a:pt x="1168" y="519"/>
                    <a:pt x="1168" y="519"/>
                  </a:cubicBezTo>
                  <a:cubicBezTo>
                    <a:pt x="1164" y="516"/>
                    <a:pt x="1161" y="513"/>
                    <a:pt x="1157" y="509"/>
                  </a:cubicBezTo>
                  <a:cubicBezTo>
                    <a:pt x="1157" y="509"/>
                    <a:pt x="1157" y="509"/>
                    <a:pt x="1157" y="509"/>
                  </a:cubicBezTo>
                  <a:cubicBezTo>
                    <a:pt x="1127" y="479"/>
                    <a:pt x="1104" y="444"/>
                    <a:pt x="1089" y="406"/>
                  </a:cubicBezTo>
                  <a:cubicBezTo>
                    <a:pt x="1089" y="406"/>
                    <a:pt x="1089" y="405"/>
                    <a:pt x="1089" y="405"/>
                  </a:cubicBezTo>
                  <a:cubicBezTo>
                    <a:pt x="1089" y="405"/>
                    <a:pt x="1089" y="405"/>
                    <a:pt x="1089" y="405"/>
                  </a:cubicBezTo>
                  <a:cubicBezTo>
                    <a:pt x="1078" y="378"/>
                    <a:pt x="1071" y="349"/>
                    <a:pt x="1068" y="319"/>
                  </a:cubicBezTo>
                  <a:cubicBezTo>
                    <a:pt x="1067" y="305"/>
                    <a:pt x="1067" y="292"/>
                    <a:pt x="1068" y="278"/>
                  </a:cubicBezTo>
                  <a:cubicBezTo>
                    <a:pt x="1068" y="243"/>
                    <a:pt x="1054" y="211"/>
                    <a:pt x="1031" y="188"/>
                  </a:cubicBezTo>
                  <a:cubicBezTo>
                    <a:pt x="1008" y="165"/>
                    <a:pt x="976" y="151"/>
                    <a:pt x="941" y="151"/>
                  </a:cubicBezTo>
                  <a:cubicBezTo>
                    <a:pt x="936" y="151"/>
                    <a:pt x="931" y="151"/>
                    <a:pt x="926"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9" name="Oval 7"/>
            <p:cNvSpPr>
              <a:spLocks noChangeArrowheads="1"/>
            </p:cNvSpPr>
            <p:nvPr/>
          </p:nvSpPr>
          <p:spPr bwMode="auto">
            <a:xfrm>
              <a:off x="5559425" y="2573338"/>
              <a:ext cx="209550" cy="209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0" name="Freeform 8"/>
            <p:cNvSpPr>
              <a:spLocks noEditPoints="1"/>
            </p:cNvSpPr>
            <p:nvPr/>
          </p:nvSpPr>
          <p:spPr bwMode="auto">
            <a:xfrm>
              <a:off x="5326063" y="2333625"/>
              <a:ext cx="263525" cy="288925"/>
            </a:xfrm>
            <a:custGeom>
              <a:avLst/>
              <a:gdLst>
                <a:gd name="T0" fmla="*/ 44 w 97"/>
                <a:gd name="T1" fmla="*/ 91 h 106"/>
                <a:gd name="T2" fmla="*/ 49 w 97"/>
                <a:gd name="T3" fmla="*/ 74 h 106"/>
                <a:gd name="T4" fmla="*/ 43 w 97"/>
                <a:gd name="T5" fmla="*/ 85 h 106"/>
                <a:gd name="T6" fmla="*/ 48 w 97"/>
                <a:gd name="T7" fmla="*/ 78 h 106"/>
                <a:gd name="T8" fmla="*/ 77 w 97"/>
                <a:gd name="T9" fmla="*/ 55 h 106"/>
                <a:gd name="T10" fmla="*/ 31 w 97"/>
                <a:gd name="T11" fmla="*/ 80 h 106"/>
                <a:gd name="T12" fmla="*/ 35 w 97"/>
                <a:gd name="T13" fmla="*/ 65 h 106"/>
                <a:gd name="T14" fmla="*/ 35 w 97"/>
                <a:gd name="T15" fmla="*/ 65 h 106"/>
                <a:gd name="T16" fmla="*/ 28 w 97"/>
                <a:gd name="T17" fmla="*/ 44 h 106"/>
                <a:gd name="T18" fmla="*/ 28 w 97"/>
                <a:gd name="T19" fmla="*/ 45 h 106"/>
                <a:gd name="T20" fmla="*/ 28 w 97"/>
                <a:gd name="T21" fmla="*/ 50 h 106"/>
                <a:gd name="T22" fmla="*/ 31 w 97"/>
                <a:gd name="T23" fmla="*/ 38 h 106"/>
                <a:gd name="T24" fmla="*/ 36 w 97"/>
                <a:gd name="T25" fmla="*/ 3 h 106"/>
                <a:gd name="T26" fmla="*/ 26 w 97"/>
                <a:gd name="T27" fmla="*/ 20 h 106"/>
                <a:gd name="T28" fmla="*/ 20 w 97"/>
                <a:gd name="T29" fmla="*/ 30 h 106"/>
                <a:gd name="T30" fmla="*/ 19 w 97"/>
                <a:gd name="T31" fmla="*/ 49 h 106"/>
                <a:gd name="T32" fmla="*/ 27 w 97"/>
                <a:gd name="T33" fmla="*/ 38 h 106"/>
                <a:gd name="T34" fmla="*/ 34 w 97"/>
                <a:gd name="T35" fmla="*/ 29 h 106"/>
                <a:gd name="T36" fmla="*/ 38 w 97"/>
                <a:gd name="T37" fmla="*/ 45 h 106"/>
                <a:gd name="T38" fmla="*/ 30 w 97"/>
                <a:gd name="T39" fmla="*/ 62 h 106"/>
                <a:gd name="T40" fmla="*/ 43 w 97"/>
                <a:gd name="T41" fmla="*/ 59 h 106"/>
                <a:gd name="T42" fmla="*/ 39 w 97"/>
                <a:gd name="T43" fmla="*/ 73 h 106"/>
                <a:gd name="T44" fmla="*/ 35 w 97"/>
                <a:gd name="T45" fmla="*/ 85 h 106"/>
                <a:gd name="T46" fmla="*/ 39 w 97"/>
                <a:gd name="T47" fmla="*/ 83 h 106"/>
                <a:gd name="T48" fmla="*/ 45 w 97"/>
                <a:gd name="T49" fmla="*/ 73 h 106"/>
                <a:gd name="T50" fmla="*/ 59 w 97"/>
                <a:gd name="T51" fmla="*/ 72 h 106"/>
                <a:gd name="T52" fmla="*/ 56 w 97"/>
                <a:gd name="T53" fmla="*/ 85 h 106"/>
                <a:gd name="T54" fmla="*/ 55 w 97"/>
                <a:gd name="T55" fmla="*/ 97 h 106"/>
                <a:gd name="T56" fmla="*/ 66 w 97"/>
                <a:gd name="T57" fmla="*/ 97 h 106"/>
                <a:gd name="T58" fmla="*/ 76 w 97"/>
                <a:gd name="T59" fmla="*/ 90 h 106"/>
                <a:gd name="T60" fmla="*/ 86 w 97"/>
                <a:gd name="T61" fmla="*/ 79 h 106"/>
                <a:gd name="T62" fmla="*/ 81 w 97"/>
                <a:gd name="T63" fmla="*/ 65 h 106"/>
                <a:gd name="T64" fmla="*/ 73 w 97"/>
                <a:gd name="T65" fmla="*/ 53 h 106"/>
                <a:gd name="T66" fmla="*/ 79 w 97"/>
                <a:gd name="T67" fmla="*/ 58 h 106"/>
                <a:gd name="T68" fmla="*/ 84 w 97"/>
                <a:gd name="T69" fmla="*/ 64 h 106"/>
                <a:gd name="T70" fmla="*/ 91 w 97"/>
                <a:gd name="T71" fmla="*/ 71 h 106"/>
                <a:gd name="T72" fmla="*/ 96 w 97"/>
                <a:gd name="T73" fmla="*/ 80 h 106"/>
                <a:gd name="T74" fmla="*/ 84 w 97"/>
                <a:gd name="T75" fmla="*/ 91 h 106"/>
                <a:gd name="T76" fmla="*/ 73 w 97"/>
                <a:gd name="T77" fmla="*/ 98 h 106"/>
                <a:gd name="T78" fmla="*/ 57 w 97"/>
                <a:gd name="T79" fmla="*/ 106 h 106"/>
                <a:gd name="T80" fmla="*/ 46 w 97"/>
                <a:gd name="T81" fmla="*/ 97 h 106"/>
                <a:gd name="T82" fmla="*/ 39 w 97"/>
                <a:gd name="T83" fmla="*/ 97 h 106"/>
                <a:gd name="T84" fmla="*/ 30 w 97"/>
                <a:gd name="T85" fmla="*/ 97 h 106"/>
                <a:gd name="T86" fmla="*/ 31 w 97"/>
                <a:gd name="T87" fmla="*/ 84 h 106"/>
                <a:gd name="T88" fmla="*/ 26 w 97"/>
                <a:gd name="T89" fmla="*/ 73 h 106"/>
                <a:gd name="T90" fmla="*/ 19 w 97"/>
                <a:gd name="T91" fmla="*/ 76 h 106"/>
                <a:gd name="T92" fmla="*/ 7 w 97"/>
                <a:gd name="T93" fmla="*/ 87 h 106"/>
                <a:gd name="T94" fmla="*/ 6 w 97"/>
                <a:gd name="T95" fmla="*/ 77 h 106"/>
                <a:gd name="T96" fmla="*/ 17 w 97"/>
                <a:gd name="T97" fmla="*/ 57 h 106"/>
                <a:gd name="T98" fmla="*/ 10 w 97"/>
                <a:gd name="T99" fmla="*/ 46 h 106"/>
                <a:gd name="T100" fmla="*/ 9 w 97"/>
                <a:gd name="T101" fmla="*/ 33 h 106"/>
                <a:gd name="T102" fmla="*/ 0 w 97"/>
                <a:gd name="T103" fmla="*/ 33 h 106"/>
                <a:gd name="T104" fmla="*/ 14 w 97"/>
                <a:gd name="T10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106">
                  <a:moveTo>
                    <a:pt x="44" y="91"/>
                  </a:moveTo>
                  <a:cubicBezTo>
                    <a:pt x="44" y="93"/>
                    <a:pt x="44" y="93"/>
                    <a:pt x="45" y="94"/>
                  </a:cubicBezTo>
                  <a:cubicBezTo>
                    <a:pt x="45" y="94"/>
                    <a:pt x="46" y="94"/>
                    <a:pt x="46" y="94"/>
                  </a:cubicBezTo>
                  <a:cubicBezTo>
                    <a:pt x="46" y="93"/>
                    <a:pt x="46" y="93"/>
                    <a:pt x="47" y="93"/>
                  </a:cubicBezTo>
                  <a:cubicBezTo>
                    <a:pt x="47" y="92"/>
                    <a:pt x="46" y="91"/>
                    <a:pt x="45" y="91"/>
                  </a:cubicBezTo>
                  <a:cubicBezTo>
                    <a:pt x="45" y="91"/>
                    <a:pt x="44" y="91"/>
                    <a:pt x="44" y="91"/>
                  </a:cubicBezTo>
                  <a:close/>
                  <a:moveTo>
                    <a:pt x="79" y="56"/>
                  </a:moveTo>
                  <a:cubicBezTo>
                    <a:pt x="79" y="56"/>
                    <a:pt x="79" y="56"/>
                    <a:pt x="80" y="56"/>
                  </a:cubicBezTo>
                  <a:cubicBezTo>
                    <a:pt x="80" y="55"/>
                    <a:pt x="81" y="56"/>
                    <a:pt x="81" y="57"/>
                  </a:cubicBezTo>
                  <a:cubicBezTo>
                    <a:pt x="80" y="57"/>
                    <a:pt x="80" y="57"/>
                    <a:pt x="79" y="57"/>
                  </a:cubicBezTo>
                  <a:cubicBezTo>
                    <a:pt x="79" y="57"/>
                    <a:pt x="79" y="56"/>
                    <a:pt x="79" y="56"/>
                  </a:cubicBezTo>
                  <a:close/>
                  <a:moveTo>
                    <a:pt x="49" y="74"/>
                  </a:moveTo>
                  <a:cubicBezTo>
                    <a:pt x="48" y="74"/>
                    <a:pt x="48" y="75"/>
                    <a:pt x="47" y="76"/>
                  </a:cubicBezTo>
                  <a:cubicBezTo>
                    <a:pt x="47" y="77"/>
                    <a:pt x="47" y="78"/>
                    <a:pt x="47" y="78"/>
                  </a:cubicBezTo>
                  <a:cubicBezTo>
                    <a:pt x="47" y="79"/>
                    <a:pt x="46" y="80"/>
                    <a:pt x="46" y="81"/>
                  </a:cubicBezTo>
                  <a:cubicBezTo>
                    <a:pt x="46" y="82"/>
                    <a:pt x="45" y="82"/>
                    <a:pt x="45" y="83"/>
                  </a:cubicBezTo>
                  <a:cubicBezTo>
                    <a:pt x="44" y="84"/>
                    <a:pt x="44" y="84"/>
                    <a:pt x="44" y="84"/>
                  </a:cubicBezTo>
                  <a:cubicBezTo>
                    <a:pt x="44" y="85"/>
                    <a:pt x="43" y="85"/>
                    <a:pt x="43" y="85"/>
                  </a:cubicBezTo>
                  <a:cubicBezTo>
                    <a:pt x="43" y="86"/>
                    <a:pt x="43" y="86"/>
                    <a:pt x="42" y="86"/>
                  </a:cubicBezTo>
                  <a:cubicBezTo>
                    <a:pt x="42" y="87"/>
                    <a:pt x="41" y="87"/>
                    <a:pt x="42" y="88"/>
                  </a:cubicBezTo>
                  <a:cubicBezTo>
                    <a:pt x="43" y="88"/>
                    <a:pt x="44" y="87"/>
                    <a:pt x="44" y="87"/>
                  </a:cubicBezTo>
                  <a:cubicBezTo>
                    <a:pt x="45" y="87"/>
                    <a:pt x="47" y="87"/>
                    <a:pt x="47" y="86"/>
                  </a:cubicBezTo>
                  <a:cubicBezTo>
                    <a:pt x="48" y="86"/>
                    <a:pt x="49" y="81"/>
                    <a:pt x="49" y="80"/>
                  </a:cubicBezTo>
                  <a:cubicBezTo>
                    <a:pt x="49" y="80"/>
                    <a:pt x="48" y="79"/>
                    <a:pt x="48" y="78"/>
                  </a:cubicBezTo>
                  <a:cubicBezTo>
                    <a:pt x="48" y="77"/>
                    <a:pt x="49" y="77"/>
                    <a:pt x="49" y="76"/>
                  </a:cubicBezTo>
                  <a:cubicBezTo>
                    <a:pt x="49" y="76"/>
                    <a:pt x="49" y="75"/>
                    <a:pt x="50" y="75"/>
                  </a:cubicBezTo>
                  <a:cubicBezTo>
                    <a:pt x="50" y="75"/>
                    <a:pt x="50" y="73"/>
                    <a:pt x="49" y="73"/>
                  </a:cubicBezTo>
                  <a:cubicBezTo>
                    <a:pt x="49" y="73"/>
                    <a:pt x="49" y="73"/>
                    <a:pt x="49" y="74"/>
                  </a:cubicBezTo>
                  <a:close/>
                  <a:moveTo>
                    <a:pt x="76" y="54"/>
                  </a:moveTo>
                  <a:cubicBezTo>
                    <a:pt x="77" y="54"/>
                    <a:pt x="77" y="54"/>
                    <a:pt x="77" y="55"/>
                  </a:cubicBezTo>
                  <a:cubicBezTo>
                    <a:pt x="77" y="55"/>
                    <a:pt x="77" y="55"/>
                    <a:pt x="77" y="55"/>
                  </a:cubicBezTo>
                  <a:cubicBezTo>
                    <a:pt x="76" y="55"/>
                    <a:pt x="76" y="54"/>
                    <a:pt x="76" y="54"/>
                  </a:cubicBezTo>
                  <a:cubicBezTo>
                    <a:pt x="76" y="54"/>
                    <a:pt x="76" y="54"/>
                    <a:pt x="76" y="54"/>
                  </a:cubicBezTo>
                  <a:close/>
                  <a:moveTo>
                    <a:pt x="28" y="77"/>
                  </a:moveTo>
                  <a:cubicBezTo>
                    <a:pt x="28" y="78"/>
                    <a:pt x="27" y="80"/>
                    <a:pt x="27" y="81"/>
                  </a:cubicBezTo>
                  <a:cubicBezTo>
                    <a:pt x="27" y="82"/>
                    <a:pt x="30" y="81"/>
                    <a:pt x="31" y="80"/>
                  </a:cubicBezTo>
                  <a:cubicBezTo>
                    <a:pt x="31" y="80"/>
                    <a:pt x="32" y="79"/>
                    <a:pt x="32" y="79"/>
                  </a:cubicBezTo>
                  <a:cubicBezTo>
                    <a:pt x="32" y="79"/>
                    <a:pt x="32" y="78"/>
                    <a:pt x="32" y="78"/>
                  </a:cubicBezTo>
                  <a:cubicBezTo>
                    <a:pt x="32" y="78"/>
                    <a:pt x="31" y="78"/>
                    <a:pt x="31" y="78"/>
                  </a:cubicBezTo>
                  <a:cubicBezTo>
                    <a:pt x="30" y="78"/>
                    <a:pt x="29" y="77"/>
                    <a:pt x="29" y="77"/>
                  </a:cubicBezTo>
                  <a:cubicBezTo>
                    <a:pt x="28" y="77"/>
                    <a:pt x="28" y="77"/>
                    <a:pt x="28" y="77"/>
                  </a:cubicBezTo>
                  <a:close/>
                  <a:moveTo>
                    <a:pt x="35" y="65"/>
                  </a:moveTo>
                  <a:cubicBezTo>
                    <a:pt x="34" y="66"/>
                    <a:pt x="33" y="69"/>
                    <a:pt x="34" y="70"/>
                  </a:cubicBezTo>
                  <a:cubicBezTo>
                    <a:pt x="34" y="71"/>
                    <a:pt x="35" y="71"/>
                    <a:pt x="35" y="71"/>
                  </a:cubicBezTo>
                  <a:cubicBezTo>
                    <a:pt x="35" y="71"/>
                    <a:pt x="36" y="70"/>
                    <a:pt x="36" y="70"/>
                  </a:cubicBezTo>
                  <a:cubicBezTo>
                    <a:pt x="36" y="69"/>
                    <a:pt x="36" y="68"/>
                    <a:pt x="36" y="68"/>
                  </a:cubicBezTo>
                  <a:cubicBezTo>
                    <a:pt x="37" y="67"/>
                    <a:pt x="38" y="66"/>
                    <a:pt x="37" y="65"/>
                  </a:cubicBezTo>
                  <a:cubicBezTo>
                    <a:pt x="37" y="63"/>
                    <a:pt x="35" y="64"/>
                    <a:pt x="35" y="65"/>
                  </a:cubicBezTo>
                  <a:close/>
                  <a:moveTo>
                    <a:pt x="31" y="38"/>
                  </a:moveTo>
                  <a:cubicBezTo>
                    <a:pt x="30" y="40"/>
                    <a:pt x="30" y="40"/>
                    <a:pt x="28" y="41"/>
                  </a:cubicBezTo>
                  <a:cubicBezTo>
                    <a:pt x="28" y="41"/>
                    <a:pt x="28" y="42"/>
                    <a:pt x="28" y="42"/>
                  </a:cubicBezTo>
                  <a:cubicBezTo>
                    <a:pt x="28" y="42"/>
                    <a:pt x="28" y="42"/>
                    <a:pt x="28" y="42"/>
                  </a:cubicBezTo>
                  <a:cubicBezTo>
                    <a:pt x="29" y="42"/>
                    <a:pt x="30" y="41"/>
                    <a:pt x="30" y="42"/>
                  </a:cubicBezTo>
                  <a:cubicBezTo>
                    <a:pt x="31" y="43"/>
                    <a:pt x="29" y="44"/>
                    <a:pt x="28" y="44"/>
                  </a:cubicBezTo>
                  <a:cubicBezTo>
                    <a:pt x="28" y="44"/>
                    <a:pt x="27" y="44"/>
                    <a:pt x="28" y="44"/>
                  </a:cubicBezTo>
                  <a:cubicBezTo>
                    <a:pt x="28" y="43"/>
                    <a:pt x="28" y="43"/>
                    <a:pt x="28" y="43"/>
                  </a:cubicBezTo>
                  <a:cubicBezTo>
                    <a:pt x="28" y="43"/>
                    <a:pt x="28" y="43"/>
                    <a:pt x="28" y="42"/>
                  </a:cubicBezTo>
                  <a:cubicBezTo>
                    <a:pt x="27" y="43"/>
                    <a:pt x="26" y="43"/>
                    <a:pt x="27" y="44"/>
                  </a:cubicBezTo>
                  <a:cubicBezTo>
                    <a:pt x="27" y="44"/>
                    <a:pt x="27" y="44"/>
                    <a:pt x="27" y="45"/>
                  </a:cubicBezTo>
                  <a:cubicBezTo>
                    <a:pt x="27" y="45"/>
                    <a:pt x="28" y="45"/>
                    <a:pt x="28" y="45"/>
                  </a:cubicBezTo>
                  <a:cubicBezTo>
                    <a:pt x="27" y="45"/>
                    <a:pt x="27" y="46"/>
                    <a:pt x="27" y="46"/>
                  </a:cubicBezTo>
                  <a:cubicBezTo>
                    <a:pt x="27" y="46"/>
                    <a:pt x="26" y="47"/>
                    <a:pt x="26" y="47"/>
                  </a:cubicBezTo>
                  <a:cubicBezTo>
                    <a:pt x="26" y="48"/>
                    <a:pt x="26" y="48"/>
                    <a:pt x="26" y="49"/>
                  </a:cubicBezTo>
                  <a:cubicBezTo>
                    <a:pt x="25" y="50"/>
                    <a:pt x="25" y="52"/>
                    <a:pt x="24" y="52"/>
                  </a:cubicBezTo>
                  <a:cubicBezTo>
                    <a:pt x="24" y="53"/>
                    <a:pt x="27" y="52"/>
                    <a:pt x="27" y="52"/>
                  </a:cubicBezTo>
                  <a:cubicBezTo>
                    <a:pt x="27" y="51"/>
                    <a:pt x="27" y="51"/>
                    <a:pt x="28" y="50"/>
                  </a:cubicBezTo>
                  <a:cubicBezTo>
                    <a:pt x="30" y="51"/>
                    <a:pt x="30" y="47"/>
                    <a:pt x="30" y="45"/>
                  </a:cubicBezTo>
                  <a:cubicBezTo>
                    <a:pt x="31" y="44"/>
                    <a:pt x="32" y="43"/>
                    <a:pt x="32" y="42"/>
                  </a:cubicBezTo>
                  <a:cubicBezTo>
                    <a:pt x="32" y="41"/>
                    <a:pt x="31" y="41"/>
                    <a:pt x="31" y="40"/>
                  </a:cubicBezTo>
                  <a:cubicBezTo>
                    <a:pt x="31" y="40"/>
                    <a:pt x="31" y="39"/>
                    <a:pt x="31" y="39"/>
                  </a:cubicBezTo>
                  <a:cubicBezTo>
                    <a:pt x="31" y="39"/>
                    <a:pt x="31" y="38"/>
                    <a:pt x="31" y="38"/>
                  </a:cubicBezTo>
                  <a:cubicBezTo>
                    <a:pt x="31" y="38"/>
                    <a:pt x="31" y="38"/>
                    <a:pt x="31" y="38"/>
                  </a:cubicBezTo>
                  <a:cubicBezTo>
                    <a:pt x="31" y="38"/>
                    <a:pt x="31" y="38"/>
                    <a:pt x="31" y="38"/>
                  </a:cubicBezTo>
                  <a:cubicBezTo>
                    <a:pt x="31" y="38"/>
                    <a:pt x="31" y="38"/>
                    <a:pt x="31" y="38"/>
                  </a:cubicBezTo>
                  <a:close/>
                  <a:moveTo>
                    <a:pt x="26" y="2"/>
                  </a:moveTo>
                  <a:cubicBezTo>
                    <a:pt x="27" y="1"/>
                    <a:pt x="28" y="1"/>
                    <a:pt x="29" y="0"/>
                  </a:cubicBezTo>
                  <a:cubicBezTo>
                    <a:pt x="30" y="0"/>
                    <a:pt x="34" y="0"/>
                    <a:pt x="34" y="1"/>
                  </a:cubicBezTo>
                  <a:cubicBezTo>
                    <a:pt x="35" y="1"/>
                    <a:pt x="36" y="2"/>
                    <a:pt x="36" y="3"/>
                  </a:cubicBezTo>
                  <a:cubicBezTo>
                    <a:pt x="36" y="4"/>
                    <a:pt x="35" y="4"/>
                    <a:pt x="35" y="4"/>
                  </a:cubicBezTo>
                  <a:cubicBezTo>
                    <a:pt x="34" y="7"/>
                    <a:pt x="32" y="8"/>
                    <a:pt x="31" y="11"/>
                  </a:cubicBezTo>
                  <a:cubicBezTo>
                    <a:pt x="31" y="11"/>
                    <a:pt x="30" y="12"/>
                    <a:pt x="30" y="13"/>
                  </a:cubicBezTo>
                  <a:cubicBezTo>
                    <a:pt x="29" y="14"/>
                    <a:pt x="29" y="14"/>
                    <a:pt x="29" y="14"/>
                  </a:cubicBezTo>
                  <a:cubicBezTo>
                    <a:pt x="28" y="15"/>
                    <a:pt x="28" y="16"/>
                    <a:pt x="28" y="17"/>
                  </a:cubicBezTo>
                  <a:cubicBezTo>
                    <a:pt x="27" y="18"/>
                    <a:pt x="26" y="19"/>
                    <a:pt x="26" y="20"/>
                  </a:cubicBezTo>
                  <a:cubicBezTo>
                    <a:pt x="25" y="21"/>
                    <a:pt x="25" y="22"/>
                    <a:pt x="24" y="23"/>
                  </a:cubicBezTo>
                  <a:cubicBezTo>
                    <a:pt x="23" y="24"/>
                    <a:pt x="23" y="24"/>
                    <a:pt x="23" y="25"/>
                  </a:cubicBezTo>
                  <a:cubicBezTo>
                    <a:pt x="22" y="26"/>
                    <a:pt x="20" y="28"/>
                    <a:pt x="20" y="30"/>
                  </a:cubicBezTo>
                  <a:cubicBezTo>
                    <a:pt x="21" y="30"/>
                    <a:pt x="21" y="30"/>
                    <a:pt x="20" y="30"/>
                  </a:cubicBezTo>
                  <a:cubicBezTo>
                    <a:pt x="20" y="30"/>
                    <a:pt x="21" y="30"/>
                    <a:pt x="21" y="30"/>
                  </a:cubicBezTo>
                  <a:cubicBezTo>
                    <a:pt x="20" y="30"/>
                    <a:pt x="20" y="30"/>
                    <a:pt x="20" y="30"/>
                  </a:cubicBezTo>
                  <a:cubicBezTo>
                    <a:pt x="20" y="30"/>
                    <a:pt x="19" y="31"/>
                    <a:pt x="19" y="31"/>
                  </a:cubicBezTo>
                  <a:cubicBezTo>
                    <a:pt x="18" y="32"/>
                    <a:pt x="15" y="38"/>
                    <a:pt x="16" y="40"/>
                  </a:cubicBezTo>
                  <a:cubicBezTo>
                    <a:pt x="16" y="41"/>
                    <a:pt x="17" y="41"/>
                    <a:pt x="18" y="41"/>
                  </a:cubicBezTo>
                  <a:cubicBezTo>
                    <a:pt x="18" y="42"/>
                    <a:pt x="19" y="43"/>
                    <a:pt x="19" y="44"/>
                  </a:cubicBezTo>
                  <a:cubicBezTo>
                    <a:pt x="19" y="44"/>
                    <a:pt x="19" y="44"/>
                    <a:pt x="19" y="45"/>
                  </a:cubicBezTo>
                  <a:cubicBezTo>
                    <a:pt x="19" y="46"/>
                    <a:pt x="18" y="48"/>
                    <a:pt x="19" y="49"/>
                  </a:cubicBezTo>
                  <a:cubicBezTo>
                    <a:pt x="19" y="49"/>
                    <a:pt x="19" y="50"/>
                    <a:pt x="20" y="50"/>
                  </a:cubicBezTo>
                  <a:cubicBezTo>
                    <a:pt x="20" y="50"/>
                    <a:pt x="21" y="49"/>
                    <a:pt x="21" y="49"/>
                  </a:cubicBezTo>
                  <a:cubicBezTo>
                    <a:pt x="22" y="48"/>
                    <a:pt x="22" y="46"/>
                    <a:pt x="23" y="45"/>
                  </a:cubicBezTo>
                  <a:cubicBezTo>
                    <a:pt x="23" y="44"/>
                    <a:pt x="24" y="43"/>
                    <a:pt x="24" y="43"/>
                  </a:cubicBezTo>
                  <a:cubicBezTo>
                    <a:pt x="25" y="42"/>
                    <a:pt x="25" y="42"/>
                    <a:pt x="25" y="42"/>
                  </a:cubicBezTo>
                  <a:cubicBezTo>
                    <a:pt x="25" y="40"/>
                    <a:pt x="26" y="39"/>
                    <a:pt x="27" y="38"/>
                  </a:cubicBezTo>
                  <a:cubicBezTo>
                    <a:pt x="27" y="37"/>
                    <a:pt x="28" y="36"/>
                    <a:pt x="29" y="35"/>
                  </a:cubicBezTo>
                  <a:cubicBezTo>
                    <a:pt x="29" y="35"/>
                    <a:pt x="29" y="34"/>
                    <a:pt x="29" y="34"/>
                  </a:cubicBezTo>
                  <a:cubicBezTo>
                    <a:pt x="30" y="33"/>
                    <a:pt x="30" y="33"/>
                    <a:pt x="30" y="33"/>
                  </a:cubicBezTo>
                  <a:cubicBezTo>
                    <a:pt x="31" y="32"/>
                    <a:pt x="31" y="31"/>
                    <a:pt x="32" y="31"/>
                  </a:cubicBezTo>
                  <a:cubicBezTo>
                    <a:pt x="32" y="30"/>
                    <a:pt x="32" y="30"/>
                    <a:pt x="32" y="30"/>
                  </a:cubicBezTo>
                  <a:cubicBezTo>
                    <a:pt x="33" y="30"/>
                    <a:pt x="34" y="29"/>
                    <a:pt x="34" y="29"/>
                  </a:cubicBezTo>
                  <a:cubicBezTo>
                    <a:pt x="34" y="29"/>
                    <a:pt x="35" y="28"/>
                    <a:pt x="35" y="28"/>
                  </a:cubicBezTo>
                  <a:cubicBezTo>
                    <a:pt x="36" y="28"/>
                    <a:pt x="39" y="28"/>
                    <a:pt x="40" y="29"/>
                  </a:cubicBezTo>
                  <a:cubicBezTo>
                    <a:pt x="42" y="30"/>
                    <a:pt x="42" y="32"/>
                    <a:pt x="42" y="34"/>
                  </a:cubicBezTo>
                  <a:cubicBezTo>
                    <a:pt x="42" y="36"/>
                    <a:pt x="41" y="37"/>
                    <a:pt x="40" y="38"/>
                  </a:cubicBezTo>
                  <a:cubicBezTo>
                    <a:pt x="40" y="39"/>
                    <a:pt x="40" y="40"/>
                    <a:pt x="40" y="40"/>
                  </a:cubicBezTo>
                  <a:cubicBezTo>
                    <a:pt x="39" y="42"/>
                    <a:pt x="38" y="43"/>
                    <a:pt x="38" y="45"/>
                  </a:cubicBezTo>
                  <a:cubicBezTo>
                    <a:pt x="37" y="45"/>
                    <a:pt x="37" y="46"/>
                    <a:pt x="37" y="46"/>
                  </a:cubicBezTo>
                  <a:cubicBezTo>
                    <a:pt x="36" y="49"/>
                    <a:pt x="36" y="51"/>
                    <a:pt x="34" y="53"/>
                  </a:cubicBezTo>
                  <a:cubicBezTo>
                    <a:pt x="34" y="54"/>
                    <a:pt x="33" y="55"/>
                    <a:pt x="32" y="55"/>
                  </a:cubicBezTo>
                  <a:cubicBezTo>
                    <a:pt x="31" y="56"/>
                    <a:pt x="28" y="57"/>
                    <a:pt x="28" y="58"/>
                  </a:cubicBezTo>
                  <a:cubicBezTo>
                    <a:pt x="28" y="59"/>
                    <a:pt x="28" y="59"/>
                    <a:pt x="28" y="59"/>
                  </a:cubicBezTo>
                  <a:cubicBezTo>
                    <a:pt x="28" y="61"/>
                    <a:pt x="29" y="61"/>
                    <a:pt x="30" y="62"/>
                  </a:cubicBezTo>
                  <a:cubicBezTo>
                    <a:pt x="30" y="62"/>
                    <a:pt x="30" y="63"/>
                    <a:pt x="30" y="64"/>
                  </a:cubicBezTo>
                  <a:cubicBezTo>
                    <a:pt x="30" y="64"/>
                    <a:pt x="30" y="65"/>
                    <a:pt x="30" y="64"/>
                  </a:cubicBezTo>
                  <a:cubicBezTo>
                    <a:pt x="31" y="64"/>
                    <a:pt x="31" y="64"/>
                    <a:pt x="32" y="63"/>
                  </a:cubicBezTo>
                  <a:cubicBezTo>
                    <a:pt x="33" y="61"/>
                    <a:pt x="33" y="59"/>
                    <a:pt x="36" y="58"/>
                  </a:cubicBezTo>
                  <a:cubicBezTo>
                    <a:pt x="37" y="58"/>
                    <a:pt x="38" y="59"/>
                    <a:pt x="39" y="59"/>
                  </a:cubicBezTo>
                  <a:cubicBezTo>
                    <a:pt x="40" y="59"/>
                    <a:pt x="41" y="58"/>
                    <a:pt x="43" y="59"/>
                  </a:cubicBezTo>
                  <a:cubicBezTo>
                    <a:pt x="43" y="59"/>
                    <a:pt x="43" y="61"/>
                    <a:pt x="43" y="61"/>
                  </a:cubicBezTo>
                  <a:cubicBezTo>
                    <a:pt x="43" y="63"/>
                    <a:pt x="42" y="64"/>
                    <a:pt x="42" y="66"/>
                  </a:cubicBezTo>
                  <a:cubicBezTo>
                    <a:pt x="41" y="67"/>
                    <a:pt x="41" y="68"/>
                    <a:pt x="41" y="69"/>
                  </a:cubicBezTo>
                  <a:cubicBezTo>
                    <a:pt x="40" y="70"/>
                    <a:pt x="40" y="70"/>
                    <a:pt x="40" y="71"/>
                  </a:cubicBezTo>
                  <a:cubicBezTo>
                    <a:pt x="40" y="71"/>
                    <a:pt x="40" y="71"/>
                    <a:pt x="40" y="72"/>
                  </a:cubicBezTo>
                  <a:cubicBezTo>
                    <a:pt x="40" y="72"/>
                    <a:pt x="39" y="73"/>
                    <a:pt x="39" y="73"/>
                  </a:cubicBezTo>
                  <a:cubicBezTo>
                    <a:pt x="39" y="73"/>
                    <a:pt x="39" y="73"/>
                    <a:pt x="39" y="73"/>
                  </a:cubicBezTo>
                  <a:cubicBezTo>
                    <a:pt x="40" y="75"/>
                    <a:pt x="38" y="76"/>
                    <a:pt x="37" y="78"/>
                  </a:cubicBezTo>
                  <a:cubicBezTo>
                    <a:pt x="37" y="78"/>
                    <a:pt x="37" y="79"/>
                    <a:pt x="37" y="80"/>
                  </a:cubicBezTo>
                  <a:cubicBezTo>
                    <a:pt x="37" y="81"/>
                    <a:pt x="36" y="82"/>
                    <a:pt x="36" y="82"/>
                  </a:cubicBezTo>
                  <a:cubicBezTo>
                    <a:pt x="36" y="83"/>
                    <a:pt x="36" y="83"/>
                    <a:pt x="36" y="83"/>
                  </a:cubicBezTo>
                  <a:cubicBezTo>
                    <a:pt x="35" y="84"/>
                    <a:pt x="35" y="85"/>
                    <a:pt x="35" y="85"/>
                  </a:cubicBezTo>
                  <a:cubicBezTo>
                    <a:pt x="35" y="86"/>
                    <a:pt x="34" y="86"/>
                    <a:pt x="34" y="87"/>
                  </a:cubicBezTo>
                  <a:cubicBezTo>
                    <a:pt x="34" y="88"/>
                    <a:pt x="34" y="88"/>
                    <a:pt x="34" y="88"/>
                  </a:cubicBezTo>
                  <a:cubicBezTo>
                    <a:pt x="34" y="89"/>
                    <a:pt x="34" y="90"/>
                    <a:pt x="34" y="91"/>
                  </a:cubicBezTo>
                  <a:cubicBezTo>
                    <a:pt x="34" y="91"/>
                    <a:pt x="34" y="91"/>
                    <a:pt x="34" y="91"/>
                  </a:cubicBezTo>
                  <a:cubicBezTo>
                    <a:pt x="35" y="91"/>
                    <a:pt x="37" y="87"/>
                    <a:pt x="37" y="87"/>
                  </a:cubicBezTo>
                  <a:cubicBezTo>
                    <a:pt x="37" y="86"/>
                    <a:pt x="38" y="85"/>
                    <a:pt x="39" y="83"/>
                  </a:cubicBezTo>
                  <a:cubicBezTo>
                    <a:pt x="39" y="83"/>
                    <a:pt x="39" y="82"/>
                    <a:pt x="40" y="82"/>
                  </a:cubicBezTo>
                  <a:cubicBezTo>
                    <a:pt x="40" y="81"/>
                    <a:pt x="41" y="81"/>
                    <a:pt x="41" y="80"/>
                  </a:cubicBezTo>
                  <a:cubicBezTo>
                    <a:pt x="42" y="80"/>
                    <a:pt x="42" y="79"/>
                    <a:pt x="42" y="78"/>
                  </a:cubicBezTo>
                  <a:cubicBezTo>
                    <a:pt x="43" y="77"/>
                    <a:pt x="43" y="77"/>
                    <a:pt x="44" y="76"/>
                  </a:cubicBezTo>
                  <a:cubicBezTo>
                    <a:pt x="44" y="75"/>
                    <a:pt x="45" y="75"/>
                    <a:pt x="45" y="75"/>
                  </a:cubicBezTo>
                  <a:cubicBezTo>
                    <a:pt x="45" y="74"/>
                    <a:pt x="45" y="74"/>
                    <a:pt x="45" y="73"/>
                  </a:cubicBezTo>
                  <a:cubicBezTo>
                    <a:pt x="46" y="73"/>
                    <a:pt x="46" y="72"/>
                    <a:pt x="46" y="72"/>
                  </a:cubicBezTo>
                  <a:cubicBezTo>
                    <a:pt x="47" y="71"/>
                    <a:pt x="48" y="69"/>
                    <a:pt x="49" y="69"/>
                  </a:cubicBezTo>
                  <a:cubicBezTo>
                    <a:pt x="49" y="67"/>
                    <a:pt x="51" y="66"/>
                    <a:pt x="53" y="66"/>
                  </a:cubicBezTo>
                  <a:cubicBezTo>
                    <a:pt x="53" y="66"/>
                    <a:pt x="54" y="66"/>
                    <a:pt x="54" y="66"/>
                  </a:cubicBezTo>
                  <a:cubicBezTo>
                    <a:pt x="56" y="66"/>
                    <a:pt x="59" y="67"/>
                    <a:pt x="59" y="69"/>
                  </a:cubicBezTo>
                  <a:cubicBezTo>
                    <a:pt x="60" y="70"/>
                    <a:pt x="59" y="71"/>
                    <a:pt x="59" y="72"/>
                  </a:cubicBezTo>
                  <a:cubicBezTo>
                    <a:pt x="59" y="73"/>
                    <a:pt x="59" y="74"/>
                    <a:pt x="59" y="75"/>
                  </a:cubicBezTo>
                  <a:cubicBezTo>
                    <a:pt x="58" y="76"/>
                    <a:pt x="58" y="76"/>
                    <a:pt x="58" y="77"/>
                  </a:cubicBezTo>
                  <a:cubicBezTo>
                    <a:pt x="57" y="78"/>
                    <a:pt x="57" y="79"/>
                    <a:pt x="57" y="80"/>
                  </a:cubicBezTo>
                  <a:cubicBezTo>
                    <a:pt x="58" y="80"/>
                    <a:pt x="58" y="81"/>
                    <a:pt x="58" y="82"/>
                  </a:cubicBezTo>
                  <a:cubicBezTo>
                    <a:pt x="57" y="83"/>
                    <a:pt x="57" y="83"/>
                    <a:pt x="57" y="83"/>
                  </a:cubicBezTo>
                  <a:cubicBezTo>
                    <a:pt x="57" y="84"/>
                    <a:pt x="56" y="84"/>
                    <a:pt x="56" y="85"/>
                  </a:cubicBezTo>
                  <a:cubicBezTo>
                    <a:pt x="56" y="85"/>
                    <a:pt x="56" y="86"/>
                    <a:pt x="55" y="86"/>
                  </a:cubicBezTo>
                  <a:cubicBezTo>
                    <a:pt x="55" y="87"/>
                    <a:pt x="56" y="87"/>
                    <a:pt x="56" y="88"/>
                  </a:cubicBezTo>
                  <a:cubicBezTo>
                    <a:pt x="55" y="88"/>
                    <a:pt x="55" y="89"/>
                    <a:pt x="55" y="90"/>
                  </a:cubicBezTo>
                  <a:cubicBezTo>
                    <a:pt x="55" y="90"/>
                    <a:pt x="55" y="90"/>
                    <a:pt x="55" y="91"/>
                  </a:cubicBezTo>
                  <a:cubicBezTo>
                    <a:pt x="54" y="91"/>
                    <a:pt x="54" y="92"/>
                    <a:pt x="54" y="93"/>
                  </a:cubicBezTo>
                  <a:cubicBezTo>
                    <a:pt x="54" y="94"/>
                    <a:pt x="55" y="96"/>
                    <a:pt x="55" y="97"/>
                  </a:cubicBezTo>
                  <a:cubicBezTo>
                    <a:pt x="56" y="97"/>
                    <a:pt x="57" y="99"/>
                    <a:pt x="57" y="99"/>
                  </a:cubicBezTo>
                  <a:cubicBezTo>
                    <a:pt x="58" y="100"/>
                    <a:pt x="59" y="99"/>
                    <a:pt x="60" y="99"/>
                  </a:cubicBezTo>
                  <a:cubicBezTo>
                    <a:pt x="61" y="99"/>
                    <a:pt x="61" y="99"/>
                    <a:pt x="61" y="99"/>
                  </a:cubicBezTo>
                  <a:cubicBezTo>
                    <a:pt x="62" y="99"/>
                    <a:pt x="62" y="98"/>
                    <a:pt x="62" y="98"/>
                  </a:cubicBezTo>
                  <a:cubicBezTo>
                    <a:pt x="63" y="98"/>
                    <a:pt x="63" y="98"/>
                    <a:pt x="64" y="98"/>
                  </a:cubicBezTo>
                  <a:cubicBezTo>
                    <a:pt x="65" y="98"/>
                    <a:pt x="65" y="97"/>
                    <a:pt x="66" y="97"/>
                  </a:cubicBezTo>
                  <a:cubicBezTo>
                    <a:pt x="66" y="96"/>
                    <a:pt x="67" y="96"/>
                    <a:pt x="68" y="96"/>
                  </a:cubicBezTo>
                  <a:cubicBezTo>
                    <a:pt x="68" y="95"/>
                    <a:pt x="68" y="95"/>
                    <a:pt x="68" y="95"/>
                  </a:cubicBezTo>
                  <a:cubicBezTo>
                    <a:pt x="69" y="94"/>
                    <a:pt x="69" y="94"/>
                    <a:pt x="70" y="94"/>
                  </a:cubicBezTo>
                  <a:cubicBezTo>
                    <a:pt x="71" y="94"/>
                    <a:pt x="71" y="93"/>
                    <a:pt x="72" y="93"/>
                  </a:cubicBezTo>
                  <a:cubicBezTo>
                    <a:pt x="72" y="92"/>
                    <a:pt x="73" y="92"/>
                    <a:pt x="73" y="92"/>
                  </a:cubicBezTo>
                  <a:cubicBezTo>
                    <a:pt x="74" y="91"/>
                    <a:pt x="75" y="91"/>
                    <a:pt x="76" y="90"/>
                  </a:cubicBezTo>
                  <a:cubicBezTo>
                    <a:pt x="76" y="89"/>
                    <a:pt x="78" y="88"/>
                    <a:pt x="79" y="87"/>
                  </a:cubicBezTo>
                  <a:cubicBezTo>
                    <a:pt x="79" y="87"/>
                    <a:pt x="80" y="86"/>
                    <a:pt x="81" y="86"/>
                  </a:cubicBezTo>
                  <a:cubicBezTo>
                    <a:pt x="81" y="86"/>
                    <a:pt x="81" y="85"/>
                    <a:pt x="82" y="85"/>
                  </a:cubicBezTo>
                  <a:cubicBezTo>
                    <a:pt x="82" y="84"/>
                    <a:pt x="83" y="83"/>
                    <a:pt x="84" y="82"/>
                  </a:cubicBezTo>
                  <a:cubicBezTo>
                    <a:pt x="85" y="82"/>
                    <a:pt x="85" y="81"/>
                    <a:pt x="85" y="81"/>
                  </a:cubicBezTo>
                  <a:cubicBezTo>
                    <a:pt x="86" y="80"/>
                    <a:pt x="86" y="79"/>
                    <a:pt x="86" y="79"/>
                  </a:cubicBezTo>
                  <a:cubicBezTo>
                    <a:pt x="86" y="78"/>
                    <a:pt x="85" y="78"/>
                    <a:pt x="85" y="77"/>
                  </a:cubicBezTo>
                  <a:cubicBezTo>
                    <a:pt x="85" y="77"/>
                    <a:pt x="85" y="76"/>
                    <a:pt x="85" y="75"/>
                  </a:cubicBezTo>
                  <a:cubicBezTo>
                    <a:pt x="85" y="75"/>
                    <a:pt x="85" y="74"/>
                    <a:pt x="85" y="74"/>
                  </a:cubicBezTo>
                  <a:cubicBezTo>
                    <a:pt x="85" y="73"/>
                    <a:pt x="84" y="73"/>
                    <a:pt x="84" y="72"/>
                  </a:cubicBezTo>
                  <a:cubicBezTo>
                    <a:pt x="84" y="71"/>
                    <a:pt x="83" y="70"/>
                    <a:pt x="83" y="69"/>
                  </a:cubicBezTo>
                  <a:cubicBezTo>
                    <a:pt x="82" y="68"/>
                    <a:pt x="82" y="67"/>
                    <a:pt x="81" y="65"/>
                  </a:cubicBezTo>
                  <a:cubicBezTo>
                    <a:pt x="81" y="65"/>
                    <a:pt x="81" y="65"/>
                    <a:pt x="80" y="64"/>
                  </a:cubicBezTo>
                  <a:cubicBezTo>
                    <a:pt x="80" y="63"/>
                    <a:pt x="80" y="63"/>
                    <a:pt x="80" y="62"/>
                  </a:cubicBezTo>
                  <a:cubicBezTo>
                    <a:pt x="79" y="62"/>
                    <a:pt x="79" y="61"/>
                    <a:pt x="78" y="61"/>
                  </a:cubicBezTo>
                  <a:cubicBezTo>
                    <a:pt x="78" y="60"/>
                    <a:pt x="77" y="59"/>
                    <a:pt x="77" y="58"/>
                  </a:cubicBezTo>
                  <a:cubicBezTo>
                    <a:pt x="76" y="58"/>
                    <a:pt x="75" y="57"/>
                    <a:pt x="74" y="56"/>
                  </a:cubicBezTo>
                  <a:cubicBezTo>
                    <a:pt x="74" y="56"/>
                    <a:pt x="72" y="53"/>
                    <a:pt x="73" y="53"/>
                  </a:cubicBezTo>
                  <a:cubicBezTo>
                    <a:pt x="73" y="52"/>
                    <a:pt x="73" y="52"/>
                    <a:pt x="74" y="52"/>
                  </a:cubicBezTo>
                  <a:cubicBezTo>
                    <a:pt x="74" y="52"/>
                    <a:pt x="74" y="53"/>
                    <a:pt x="74" y="53"/>
                  </a:cubicBezTo>
                  <a:cubicBezTo>
                    <a:pt x="75" y="54"/>
                    <a:pt x="76" y="55"/>
                    <a:pt x="76" y="56"/>
                  </a:cubicBezTo>
                  <a:cubicBezTo>
                    <a:pt x="77" y="56"/>
                    <a:pt x="77" y="56"/>
                    <a:pt x="78" y="56"/>
                  </a:cubicBezTo>
                  <a:cubicBezTo>
                    <a:pt x="78" y="57"/>
                    <a:pt x="78" y="58"/>
                    <a:pt x="79" y="58"/>
                  </a:cubicBezTo>
                  <a:cubicBezTo>
                    <a:pt x="79" y="58"/>
                    <a:pt x="79" y="58"/>
                    <a:pt x="79" y="58"/>
                  </a:cubicBezTo>
                  <a:cubicBezTo>
                    <a:pt x="80" y="58"/>
                    <a:pt x="80" y="58"/>
                    <a:pt x="80" y="58"/>
                  </a:cubicBezTo>
                  <a:cubicBezTo>
                    <a:pt x="82" y="58"/>
                    <a:pt x="83" y="59"/>
                    <a:pt x="84" y="61"/>
                  </a:cubicBezTo>
                  <a:cubicBezTo>
                    <a:pt x="84" y="61"/>
                    <a:pt x="84" y="61"/>
                    <a:pt x="84" y="61"/>
                  </a:cubicBezTo>
                  <a:cubicBezTo>
                    <a:pt x="84" y="61"/>
                    <a:pt x="84" y="61"/>
                    <a:pt x="84" y="61"/>
                  </a:cubicBezTo>
                  <a:cubicBezTo>
                    <a:pt x="83" y="61"/>
                    <a:pt x="82" y="61"/>
                    <a:pt x="82" y="61"/>
                  </a:cubicBezTo>
                  <a:cubicBezTo>
                    <a:pt x="82" y="62"/>
                    <a:pt x="83" y="64"/>
                    <a:pt x="84" y="64"/>
                  </a:cubicBezTo>
                  <a:cubicBezTo>
                    <a:pt x="84" y="63"/>
                    <a:pt x="84" y="62"/>
                    <a:pt x="85" y="62"/>
                  </a:cubicBezTo>
                  <a:cubicBezTo>
                    <a:pt x="86" y="62"/>
                    <a:pt x="86" y="64"/>
                    <a:pt x="86" y="65"/>
                  </a:cubicBezTo>
                  <a:cubicBezTo>
                    <a:pt x="87" y="65"/>
                    <a:pt x="87" y="65"/>
                    <a:pt x="88" y="66"/>
                  </a:cubicBezTo>
                  <a:cubicBezTo>
                    <a:pt x="88" y="67"/>
                    <a:pt x="89" y="68"/>
                    <a:pt x="89" y="69"/>
                  </a:cubicBezTo>
                  <a:cubicBezTo>
                    <a:pt x="90" y="69"/>
                    <a:pt x="90" y="69"/>
                    <a:pt x="90" y="70"/>
                  </a:cubicBezTo>
                  <a:cubicBezTo>
                    <a:pt x="91" y="70"/>
                    <a:pt x="91" y="71"/>
                    <a:pt x="91" y="71"/>
                  </a:cubicBezTo>
                  <a:cubicBezTo>
                    <a:pt x="92" y="72"/>
                    <a:pt x="92" y="72"/>
                    <a:pt x="93" y="72"/>
                  </a:cubicBezTo>
                  <a:cubicBezTo>
                    <a:pt x="93" y="73"/>
                    <a:pt x="93" y="73"/>
                    <a:pt x="93" y="74"/>
                  </a:cubicBezTo>
                  <a:cubicBezTo>
                    <a:pt x="94" y="74"/>
                    <a:pt x="95" y="75"/>
                    <a:pt x="94" y="75"/>
                  </a:cubicBezTo>
                  <a:cubicBezTo>
                    <a:pt x="95" y="75"/>
                    <a:pt x="95" y="76"/>
                    <a:pt x="95" y="76"/>
                  </a:cubicBezTo>
                  <a:cubicBezTo>
                    <a:pt x="96" y="77"/>
                    <a:pt x="96" y="77"/>
                    <a:pt x="96" y="77"/>
                  </a:cubicBezTo>
                  <a:cubicBezTo>
                    <a:pt x="97" y="78"/>
                    <a:pt x="96" y="79"/>
                    <a:pt x="96" y="80"/>
                  </a:cubicBezTo>
                  <a:cubicBezTo>
                    <a:pt x="95" y="82"/>
                    <a:pt x="94" y="82"/>
                    <a:pt x="93" y="83"/>
                  </a:cubicBezTo>
                  <a:cubicBezTo>
                    <a:pt x="92" y="84"/>
                    <a:pt x="92" y="85"/>
                    <a:pt x="91" y="85"/>
                  </a:cubicBezTo>
                  <a:cubicBezTo>
                    <a:pt x="90" y="86"/>
                    <a:pt x="89" y="86"/>
                    <a:pt x="89" y="87"/>
                  </a:cubicBezTo>
                  <a:cubicBezTo>
                    <a:pt x="89" y="87"/>
                    <a:pt x="88" y="87"/>
                    <a:pt x="88" y="88"/>
                  </a:cubicBezTo>
                  <a:cubicBezTo>
                    <a:pt x="87" y="88"/>
                    <a:pt x="86" y="89"/>
                    <a:pt x="85" y="89"/>
                  </a:cubicBezTo>
                  <a:cubicBezTo>
                    <a:pt x="85" y="90"/>
                    <a:pt x="84" y="90"/>
                    <a:pt x="84" y="91"/>
                  </a:cubicBezTo>
                  <a:cubicBezTo>
                    <a:pt x="83" y="91"/>
                    <a:pt x="83" y="91"/>
                    <a:pt x="82" y="91"/>
                  </a:cubicBezTo>
                  <a:cubicBezTo>
                    <a:pt x="81" y="92"/>
                    <a:pt x="81" y="93"/>
                    <a:pt x="80" y="94"/>
                  </a:cubicBezTo>
                  <a:cubicBezTo>
                    <a:pt x="79" y="94"/>
                    <a:pt x="78" y="95"/>
                    <a:pt x="78" y="95"/>
                  </a:cubicBezTo>
                  <a:cubicBezTo>
                    <a:pt x="77" y="96"/>
                    <a:pt x="77" y="96"/>
                    <a:pt x="77" y="96"/>
                  </a:cubicBezTo>
                  <a:cubicBezTo>
                    <a:pt x="76" y="96"/>
                    <a:pt x="76" y="97"/>
                    <a:pt x="75" y="97"/>
                  </a:cubicBezTo>
                  <a:cubicBezTo>
                    <a:pt x="74" y="98"/>
                    <a:pt x="74" y="98"/>
                    <a:pt x="73" y="98"/>
                  </a:cubicBezTo>
                  <a:cubicBezTo>
                    <a:pt x="71" y="99"/>
                    <a:pt x="70" y="100"/>
                    <a:pt x="68" y="101"/>
                  </a:cubicBezTo>
                  <a:cubicBezTo>
                    <a:pt x="68" y="101"/>
                    <a:pt x="67" y="102"/>
                    <a:pt x="67" y="102"/>
                  </a:cubicBezTo>
                  <a:cubicBezTo>
                    <a:pt x="66" y="102"/>
                    <a:pt x="66" y="103"/>
                    <a:pt x="65" y="103"/>
                  </a:cubicBezTo>
                  <a:cubicBezTo>
                    <a:pt x="64" y="103"/>
                    <a:pt x="63" y="103"/>
                    <a:pt x="62" y="104"/>
                  </a:cubicBezTo>
                  <a:cubicBezTo>
                    <a:pt x="61" y="104"/>
                    <a:pt x="61" y="105"/>
                    <a:pt x="60" y="105"/>
                  </a:cubicBezTo>
                  <a:cubicBezTo>
                    <a:pt x="59" y="105"/>
                    <a:pt x="57" y="106"/>
                    <a:pt x="57" y="106"/>
                  </a:cubicBezTo>
                  <a:cubicBezTo>
                    <a:pt x="56" y="105"/>
                    <a:pt x="54" y="105"/>
                    <a:pt x="54" y="104"/>
                  </a:cubicBezTo>
                  <a:cubicBezTo>
                    <a:pt x="53" y="104"/>
                    <a:pt x="53" y="103"/>
                    <a:pt x="52" y="102"/>
                  </a:cubicBezTo>
                  <a:cubicBezTo>
                    <a:pt x="52" y="102"/>
                    <a:pt x="51" y="101"/>
                    <a:pt x="51" y="101"/>
                  </a:cubicBezTo>
                  <a:cubicBezTo>
                    <a:pt x="51" y="101"/>
                    <a:pt x="50" y="99"/>
                    <a:pt x="50" y="99"/>
                  </a:cubicBezTo>
                  <a:cubicBezTo>
                    <a:pt x="49" y="98"/>
                    <a:pt x="49" y="97"/>
                    <a:pt x="48" y="97"/>
                  </a:cubicBezTo>
                  <a:cubicBezTo>
                    <a:pt x="47" y="97"/>
                    <a:pt x="47" y="97"/>
                    <a:pt x="46" y="97"/>
                  </a:cubicBezTo>
                  <a:cubicBezTo>
                    <a:pt x="46" y="97"/>
                    <a:pt x="45" y="97"/>
                    <a:pt x="45" y="98"/>
                  </a:cubicBezTo>
                  <a:cubicBezTo>
                    <a:pt x="44" y="98"/>
                    <a:pt x="43" y="98"/>
                    <a:pt x="42" y="98"/>
                  </a:cubicBezTo>
                  <a:cubicBezTo>
                    <a:pt x="40" y="98"/>
                    <a:pt x="41" y="94"/>
                    <a:pt x="40" y="92"/>
                  </a:cubicBezTo>
                  <a:cubicBezTo>
                    <a:pt x="40" y="92"/>
                    <a:pt x="40" y="92"/>
                    <a:pt x="40" y="92"/>
                  </a:cubicBezTo>
                  <a:cubicBezTo>
                    <a:pt x="39" y="92"/>
                    <a:pt x="39" y="95"/>
                    <a:pt x="39" y="96"/>
                  </a:cubicBezTo>
                  <a:cubicBezTo>
                    <a:pt x="39" y="96"/>
                    <a:pt x="39" y="96"/>
                    <a:pt x="39" y="97"/>
                  </a:cubicBezTo>
                  <a:cubicBezTo>
                    <a:pt x="39" y="97"/>
                    <a:pt x="38" y="98"/>
                    <a:pt x="38" y="99"/>
                  </a:cubicBezTo>
                  <a:cubicBezTo>
                    <a:pt x="38" y="101"/>
                    <a:pt x="39" y="105"/>
                    <a:pt x="35" y="106"/>
                  </a:cubicBezTo>
                  <a:cubicBezTo>
                    <a:pt x="35" y="106"/>
                    <a:pt x="34" y="106"/>
                    <a:pt x="33" y="106"/>
                  </a:cubicBezTo>
                  <a:cubicBezTo>
                    <a:pt x="32" y="105"/>
                    <a:pt x="32" y="105"/>
                    <a:pt x="32" y="104"/>
                  </a:cubicBezTo>
                  <a:cubicBezTo>
                    <a:pt x="31" y="103"/>
                    <a:pt x="30" y="103"/>
                    <a:pt x="30" y="102"/>
                  </a:cubicBezTo>
                  <a:cubicBezTo>
                    <a:pt x="30" y="100"/>
                    <a:pt x="30" y="99"/>
                    <a:pt x="30" y="97"/>
                  </a:cubicBezTo>
                  <a:cubicBezTo>
                    <a:pt x="30" y="97"/>
                    <a:pt x="30" y="97"/>
                    <a:pt x="30" y="96"/>
                  </a:cubicBezTo>
                  <a:cubicBezTo>
                    <a:pt x="30" y="96"/>
                    <a:pt x="30" y="96"/>
                    <a:pt x="30" y="95"/>
                  </a:cubicBezTo>
                  <a:cubicBezTo>
                    <a:pt x="30" y="95"/>
                    <a:pt x="30" y="94"/>
                    <a:pt x="30" y="93"/>
                  </a:cubicBezTo>
                  <a:cubicBezTo>
                    <a:pt x="30" y="93"/>
                    <a:pt x="30" y="92"/>
                    <a:pt x="31" y="91"/>
                  </a:cubicBezTo>
                  <a:cubicBezTo>
                    <a:pt x="31" y="90"/>
                    <a:pt x="31" y="88"/>
                    <a:pt x="30" y="87"/>
                  </a:cubicBezTo>
                  <a:cubicBezTo>
                    <a:pt x="30" y="86"/>
                    <a:pt x="31" y="85"/>
                    <a:pt x="31" y="84"/>
                  </a:cubicBezTo>
                  <a:cubicBezTo>
                    <a:pt x="30" y="83"/>
                    <a:pt x="24" y="88"/>
                    <a:pt x="22" y="84"/>
                  </a:cubicBezTo>
                  <a:cubicBezTo>
                    <a:pt x="22" y="84"/>
                    <a:pt x="22" y="83"/>
                    <a:pt x="22" y="83"/>
                  </a:cubicBezTo>
                  <a:cubicBezTo>
                    <a:pt x="22" y="82"/>
                    <a:pt x="22" y="81"/>
                    <a:pt x="23" y="80"/>
                  </a:cubicBezTo>
                  <a:cubicBezTo>
                    <a:pt x="23" y="79"/>
                    <a:pt x="23" y="78"/>
                    <a:pt x="24" y="77"/>
                  </a:cubicBezTo>
                  <a:cubicBezTo>
                    <a:pt x="24" y="76"/>
                    <a:pt x="24" y="76"/>
                    <a:pt x="25" y="76"/>
                  </a:cubicBezTo>
                  <a:cubicBezTo>
                    <a:pt x="25" y="75"/>
                    <a:pt x="26" y="74"/>
                    <a:pt x="26" y="73"/>
                  </a:cubicBezTo>
                  <a:cubicBezTo>
                    <a:pt x="27" y="72"/>
                    <a:pt x="26" y="72"/>
                    <a:pt x="26" y="71"/>
                  </a:cubicBezTo>
                  <a:cubicBezTo>
                    <a:pt x="26" y="70"/>
                    <a:pt x="26" y="67"/>
                    <a:pt x="24" y="66"/>
                  </a:cubicBezTo>
                  <a:cubicBezTo>
                    <a:pt x="23" y="66"/>
                    <a:pt x="23" y="66"/>
                    <a:pt x="22" y="66"/>
                  </a:cubicBezTo>
                  <a:cubicBezTo>
                    <a:pt x="21" y="67"/>
                    <a:pt x="21" y="70"/>
                    <a:pt x="21" y="71"/>
                  </a:cubicBezTo>
                  <a:cubicBezTo>
                    <a:pt x="20" y="72"/>
                    <a:pt x="20" y="72"/>
                    <a:pt x="20" y="73"/>
                  </a:cubicBezTo>
                  <a:cubicBezTo>
                    <a:pt x="20" y="74"/>
                    <a:pt x="19" y="75"/>
                    <a:pt x="19" y="76"/>
                  </a:cubicBezTo>
                  <a:cubicBezTo>
                    <a:pt x="19" y="77"/>
                    <a:pt x="19" y="78"/>
                    <a:pt x="18" y="78"/>
                  </a:cubicBezTo>
                  <a:cubicBezTo>
                    <a:pt x="18" y="79"/>
                    <a:pt x="18" y="80"/>
                    <a:pt x="17" y="81"/>
                  </a:cubicBezTo>
                  <a:cubicBezTo>
                    <a:pt x="17" y="82"/>
                    <a:pt x="15" y="83"/>
                    <a:pt x="15" y="84"/>
                  </a:cubicBezTo>
                  <a:cubicBezTo>
                    <a:pt x="14" y="84"/>
                    <a:pt x="13" y="85"/>
                    <a:pt x="13" y="85"/>
                  </a:cubicBezTo>
                  <a:cubicBezTo>
                    <a:pt x="11" y="85"/>
                    <a:pt x="10" y="86"/>
                    <a:pt x="9" y="87"/>
                  </a:cubicBezTo>
                  <a:cubicBezTo>
                    <a:pt x="8" y="87"/>
                    <a:pt x="8" y="87"/>
                    <a:pt x="7" y="87"/>
                  </a:cubicBezTo>
                  <a:cubicBezTo>
                    <a:pt x="6" y="87"/>
                    <a:pt x="5" y="87"/>
                    <a:pt x="4" y="87"/>
                  </a:cubicBezTo>
                  <a:cubicBezTo>
                    <a:pt x="3" y="88"/>
                    <a:pt x="2" y="88"/>
                    <a:pt x="1" y="86"/>
                  </a:cubicBezTo>
                  <a:cubicBezTo>
                    <a:pt x="1" y="86"/>
                    <a:pt x="1" y="86"/>
                    <a:pt x="1" y="86"/>
                  </a:cubicBezTo>
                  <a:cubicBezTo>
                    <a:pt x="0" y="84"/>
                    <a:pt x="4" y="80"/>
                    <a:pt x="5" y="79"/>
                  </a:cubicBezTo>
                  <a:cubicBezTo>
                    <a:pt x="5" y="79"/>
                    <a:pt x="6" y="79"/>
                    <a:pt x="6" y="79"/>
                  </a:cubicBezTo>
                  <a:cubicBezTo>
                    <a:pt x="6" y="78"/>
                    <a:pt x="6" y="78"/>
                    <a:pt x="6" y="77"/>
                  </a:cubicBezTo>
                  <a:cubicBezTo>
                    <a:pt x="7" y="77"/>
                    <a:pt x="7" y="77"/>
                    <a:pt x="7" y="76"/>
                  </a:cubicBezTo>
                  <a:cubicBezTo>
                    <a:pt x="9" y="74"/>
                    <a:pt x="10" y="72"/>
                    <a:pt x="12" y="70"/>
                  </a:cubicBezTo>
                  <a:cubicBezTo>
                    <a:pt x="12" y="69"/>
                    <a:pt x="13" y="67"/>
                    <a:pt x="13" y="66"/>
                  </a:cubicBezTo>
                  <a:cubicBezTo>
                    <a:pt x="13" y="65"/>
                    <a:pt x="14" y="65"/>
                    <a:pt x="14" y="64"/>
                  </a:cubicBezTo>
                  <a:cubicBezTo>
                    <a:pt x="15" y="63"/>
                    <a:pt x="15" y="62"/>
                    <a:pt x="15" y="60"/>
                  </a:cubicBezTo>
                  <a:cubicBezTo>
                    <a:pt x="16" y="59"/>
                    <a:pt x="16" y="58"/>
                    <a:pt x="17" y="57"/>
                  </a:cubicBezTo>
                  <a:cubicBezTo>
                    <a:pt x="17" y="57"/>
                    <a:pt x="17" y="57"/>
                    <a:pt x="17" y="56"/>
                  </a:cubicBezTo>
                  <a:cubicBezTo>
                    <a:pt x="17" y="55"/>
                    <a:pt x="16" y="55"/>
                    <a:pt x="15" y="54"/>
                  </a:cubicBezTo>
                  <a:cubicBezTo>
                    <a:pt x="15" y="54"/>
                    <a:pt x="15" y="53"/>
                    <a:pt x="14" y="53"/>
                  </a:cubicBezTo>
                  <a:cubicBezTo>
                    <a:pt x="14" y="51"/>
                    <a:pt x="13" y="50"/>
                    <a:pt x="12" y="49"/>
                  </a:cubicBezTo>
                  <a:cubicBezTo>
                    <a:pt x="12" y="48"/>
                    <a:pt x="11" y="48"/>
                    <a:pt x="10" y="47"/>
                  </a:cubicBezTo>
                  <a:cubicBezTo>
                    <a:pt x="10" y="47"/>
                    <a:pt x="10" y="46"/>
                    <a:pt x="10" y="46"/>
                  </a:cubicBezTo>
                  <a:cubicBezTo>
                    <a:pt x="10" y="45"/>
                    <a:pt x="12" y="42"/>
                    <a:pt x="13" y="41"/>
                  </a:cubicBezTo>
                  <a:cubicBezTo>
                    <a:pt x="13" y="40"/>
                    <a:pt x="14" y="40"/>
                    <a:pt x="14" y="39"/>
                  </a:cubicBezTo>
                  <a:cubicBezTo>
                    <a:pt x="14" y="38"/>
                    <a:pt x="14" y="38"/>
                    <a:pt x="15" y="37"/>
                  </a:cubicBezTo>
                  <a:cubicBezTo>
                    <a:pt x="15" y="36"/>
                    <a:pt x="16" y="34"/>
                    <a:pt x="15" y="33"/>
                  </a:cubicBezTo>
                  <a:cubicBezTo>
                    <a:pt x="14" y="32"/>
                    <a:pt x="12" y="32"/>
                    <a:pt x="12" y="32"/>
                  </a:cubicBezTo>
                  <a:cubicBezTo>
                    <a:pt x="11" y="32"/>
                    <a:pt x="10" y="33"/>
                    <a:pt x="9" y="33"/>
                  </a:cubicBezTo>
                  <a:cubicBezTo>
                    <a:pt x="8" y="33"/>
                    <a:pt x="8" y="33"/>
                    <a:pt x="7" y="33"/>
                  </a:cubicBezTo>
                  <a:cubicBezTo>
                    <a:pt x="6" y="33"/>
                    <a:pt x="6" y="34"/>
                    <a:pt x="5" y="34"/>
                  </a:cubicBezTo>
                  <a:cubicBezTo>
                    <a:pt x="5" y="34"/>
                    <a:pt x="5" y="34"/>
                    <a:pt x="4" y="34"/>
                  </a:cubicBezTo>
                  <a:cubicBezTo>
                    <a:pt x="3" y="35"/>
                    <a:pt x="2" y="36"/>
                    <a:pt x="1" y="35"/>
                  </a:cubicBezTo>
                  <a:cubicBezTo>
                    <a:pt x="0" y="35"/>
                    <a:pt x="0" y="35"/>
                    <a:pt x="0" y="34"/>
                  </a:cubicBezTo>
                  <a:cubicBezTo>
                    <a:pt x="0" y="34"/>
                    <a:pt x="0" y="33"/>
                    <a:pt x="0" y="33"/>
                  </a:cubicBezTo>
                  <a:cubicBezTo>
                    <a:pt x="2" y="30"/>
                    <a:pt x="4" y="27"/>
                    <a:pt x="7" y="25"/>
                  </a:cubicBezTo>
                  <a:cubicBezTo>
                    <a:pt x="8" y="24"/>
                    <a:pt x="8" y="23"/>
                    <a:pt x="9" y="22"/>
                  </a:cubicBezTo>
                  <a:cubicBezTo>
                    <a:pt x="10" y="22"/>
                    <a:pt x="10" y="21"/>
                    <a:pt x="10" y="21"/>
                  </a:cubicBezTo>
                  <a:cubicBezTo>
                    <a:pt x="10" y="21"/>
                    <a:pt x="11" y="20"/>
                    <a:pt x="11" y="19"/>
                  </a:cubicBezTo>
                  <a:cubicBezTo>
                    <a:pt x="12" y="19"/>
                    <a:pt x="12" y="19"/>
                    <a:pt x="12" y="18"/>
                  </a:cubicBezTo>
                  <a:cubicBezTo>
                    <a:pt x="13" y="18"/>
                    <a:pt x="13" y="17"/>
                    <a:pt x="14" y="16"/>
                  </a:cubicBezTo>
                  <a:cubicBezTo>
                    <a:pt x="14" y="16"/>
                    <a:pt x="15" y="15"/>
                    <a:pt x="15" y="15"/>
                  </a:cubicBezTo>
                  <a:cubicBezTo>
                    <a:pt x="16" y="13"/>
                    <a:pt x="17" y="12"/>
                    <a:pt x="18" y="11"/>
                  </a:cubicBezTo>
                  <a:cubicBezTo>
                    <a:pt x="19" y="10"/>
                    <a:pt x="19" y="9"/>
                    <a:pt x="20" y="9"/>
                  </a:cubicBezTo>
                  <a:cubicBezTo>
                    <a:pt x="22" y="7"/>
                    <a:pt x="23" y="4"/>
                    <a:pt x="25" y="3"/>
                  </a:cubicBezTo>
                  <a:cubicBezTo>
                    <a:pt x="25" y="3"/>
                    <a:pt x="26" y="3"/>
                    <a:pt x="26"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1" name="Freeform 9"/>
            <p:cNvSpPr>
              <a:spLocks noEditPoints="1"/>
            </p:cNvSpPr>
            <p:nvPr/>
          </p:nvSpPr>
          <p:spPr bwMode="auto">
            <a:xfrm>
              <a:off x="5067300" y="2651125"/>
              <a:ext cx="201613" cy="306388"/>
            </a:xfrm>
            <a:custGeom>
              <a:avLst/>
              <a:gdLst>
                <a:gd name="T0" fmla="*/ 47 w 74"/>
                <a:gd name="T1" fmla="*/ 56 h 112"/>
                <a:gd name="T2" fmla="*/ 46 w 74"/>
                <a:gd name="T3" fmla="*/ 69 h 112"/>
                <a:gd name="T4" fmla="*/ 58 w 74"/>
                <a:gd name="T5" fmla="*/ 69 h 112"/>
                <a:gd name="T6" fmla="*/ 24 w 74"/>
                <a:gd name="T7" fmla="*/ 33 h 112"/>
                <a:gd name="T8" fmla="*/ 29 w 74"/>
                <a:gd name="T9" fmla="*/ 10 h 112"/>
                <a:gd name="T10" fmla="*/ 28 w 74"/>
                <a:gd name="T11" fmla="*/ 24 h 112"/>
                <a:gd name="T12" fmla="*/ 34 w 74"/>
                <a:gd name="T13" fmla="*/ 34 h 112"/>
                <a:gd name="T14" fmla="*/ 35 w 74"/>
                <a:gd name="T15" fmla="*/ 30 h 112"/>
                <a:gd name="T16" fmla="*/ 37 w 74"/>
                <a:gd name="T17" fmla="*/ 15 h 112"/>
                <a:gd name="T18" fmla="*/ 8 w 74"/>
                <a:gd name="T19" fmla="*/ 11 h 112"/>
                <a:gd name="T20" fmla="*/ 16 w 74"/>
                <a:gd name="T21" fmla="*/ 30 h 112"/>
                <a:gd name="T22" fmla="*/ 18 w 74"/>
                <a:gd name="T23" fmla="*/ 25 h 112"/>
                <a:gd name="T24" fmla="*/ 10 w 74"/>
                <a:gd name="T25" fmla="*/ 8 h 112"/>
                <a:gd name="T26" fmla="*/ 10 w 74"/>
                <a:gd name="T27" fmla="*/ 0 h 112"/>
                <a:gd name="T28" fmla="*/ 18 w 74"/>
                <a:gd name="T29" fmla="*/ 9 h 112"/>
                <a:gd name="T30" fmla="*/ 22 w 74"/>
                <a:gd name="T31" fmla="*/ 15 h 112"/>
                <a:gd name="T32" fmla="*/ 26 w 74"/>
                <a:gd name="T33" fmla="*/ 8 h 112"/>
                <a:gd name="T34" fmla="*/ 39 w 74"/>
                <a:gd name="T35" fmla="*/ 3 h 112"/>
                <a:gd name="T36" fmla="*/ 44 w 74"/>
                <a:gd name="T37" fmla="*/ 20 h 112"/>
                <a:gd name="T38" fmla="*/ 42 w 74"/>
                <a:gd name="T39" fmla="*/ 32 h 112"/>
                <a:gd name="T40" fmla="*/ 37 w 74"/>
                <a:gd name="T41" fmla="*/ 39 h 112"/>
                <a:gd name="T42" fmla="*/ 38 w 74"/>
                <a:gd name="T43" fmla="*/ 51 h 112"/>
                <a:gd name="T44" fmla="*/ 42 w 74"/>
                <a:gd name="T45" fmla="*/ 52 h 112"/>
                <a:gd name="T46" fmla="*/ 46 w 74"/>
                <a:gd name="T47" fmla="*/ 44 h 112"/>
                <a:gd name="T48" fmla="*/ 50 w 74"/>
                <a:gd name="T49" fmla="*/ 36 h 112"/>
                <a:gd name="T50" fmla="*/ 59 w 74"/>
                <a:gd name="T51" fmla="*/ 25 h 112"/>
                <a:gd name="T52" fmla="*/ 69 w 74"/>
                <a:gd name="T53" fmla="*/ 20 h 112"/>
                <a:gd name="T54" fmla="*/ 54 w 74"/>
                <a:gd name="T55" fmla="*/ 40 h 112"/>
                <a:gd name="T56" fmla="*/ 48 w 74"/>
                <a:gd name="T57" fmla="*/ 53 h 112"/>
                <a:gd name="T58" fmla="*/ 56 w 74"/>
                <a:gd name="T59" fmla="*/ 55 h 112"/>
                <a:gd name="T60" fmla="*/ 67 w 74"/>
                <a:gd name="T61" fmla="*/ 58 h 112"/>
                <a:gd name="T62" fmla="*/ 66 w 74"/>
                <a:gd name="T63" fmla="*/ 76 h 112"/>
                <a:gd name="T64" fmla="*/ 64 w 74"/>
                <a:gd name="T65" fmla="*/ 86 h 112"/>
                <a:gd name="T66" fmla="*/ 54 w 74"/>
                <a:gd name="T67" fmla="*/ 95 h 112"/>
                <a:gd name="T68" fmla="*/ 56 w 74"/>
                <a:gd name="T69" fmla="*/ 90 h 112"/>
                <a:gd name="T70" fmla="*/ 60 w 74"/>
                <a:gd name="T71" fmla="*/ 83 h 112"/>
                <a:gd name="T72" fmla="*/ 57 w 74"/>
                <a:gd name="T73" fmla="*/ 80 h 112"/>
                <a:gd name="T74" fmla="*/ 44 w 74"/>
                <a:gd name="T75" fmla="*/ 76 h 112"/>
                <a:gd name="T76" fmla="*/ 35 w 74"/>
                <a:gd name="T77" fmla="*/ 79 h 112"/>
                <a:gd name="T78" fmla="*/ 32 w 74"/>
                <a:gd name="T79" fmla="*/ 86 h 112"/>
                <a:gd name="T80" fmla="*/ 26 w 74"/>
                <a:gd name="T81" fmla="*/ 98 h 112"/>
                <a:gd name="T82" fmla="*/ 24 w 74"/>
                <a:gd name="T83" fmla="*/ 106 h 112"/>
                <a:gd name="T84" fmla="*/ 18 w 74"/>
                <a:gd name="T85" fmla="*/ 101 h 112"/>
                <a:gd name="T86" fmla="*/ 22 w 74"/>
                <a:gd name="T87" fmla="*/ 95 h 112"/>
                <a:gd name="T88" fmla="*/ 25 w 74"/>
                <a:gd name="T89" fmla="*/ 87 h 112"/>
                <a:gd name="T90" fmla="*/ 28 w 74"/>
                <a:gd name="T91" fmla="*/ 76 h 112"/>
                <a:gd name="T92" fmla="*/ 33 w 74"/>
                <a:gd name="T93" fmla="*/ 69 h 112"/>
                <a:gd name="T94" fmla="*/ 36 w 74"/>
                <a:gd name="T95" fmla="*/ 62 h 112"/>
                <a:gd name="T96" fmla="*/ 30 w 74"/>
                <a:gd name="T97" fmla="*/ 46 h 112"/>
                <a:gd name="T98" fmla="*/ 23 w 74"/>
                <a:gd name="T99" fmla="*/ 39 h 112"/>
                <a:gd name="T100" fmla="*/ 23 w 74"/>
                <a:gd name="T101" fmla="*/ 52 h 112"/>
                <a:gd name="T102" fmla="*/ 23 w 74"/>
                <a:gd name="T103" fmla="*/ 67 h 112"/>
                <a:gd name="T104" fmla="*/ 17 w 74"/>
                <a:gd name="T105" fmla="*/ 77 h 112"/>
                <a:gd name="T106" fmla="*/ 8 w 74"/>
                <a:gd name="T107" fmla="*/ 69 h 112"/>
                <a:gd name="T108" fmla="*/ 2 w 74"/>
                <a:gd name="T109" fmla="*/ 54 h 112"/>
                <a:gd name="T110" fmla="*/ 0 w 74"/>
                <a:gd name="T111" fmla="*/ 42 h 112"/>
                <a:gd name="T112" fmla="*/ 8 w 74"/>
                <a:gd name="T113" fmla="*/ 49 h 112"/>
                <a:gd name="T114" fmla="*/ 13 w 74"/>
                <a:gd name="T115" fmla="*/ 54 h 112"/>
                <a:gd name="T116" fmla="*/ 14 w 74"/>
                <a:gd name="T117" fmla="*/ 39 h 112"/>
                <a:gd name="T118" fmla="*/ 10 w 74"/>
                <a:gd name="T119" fmla="*/ 30 h 112"/>
                <a:gd name="T120" fmla="*/ 3 w 74"/>
                <a:gd name="T121" fmla="*/ 17 h 112"/>
                <a:gd name="T122" fmla="*/ 2 w 74"/>
                <a:gd name="T123" fmla="*/ 10 h 112"/>
                <a:gd name="T124" fmla="*/ 4 w 74"/>
                <a:gd name="T125" fmla="*/ 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4" h="112">
                  <a:moveTo>
                    <a:pt x="65" y="61"/>
                  </a:moveTo>
                  <a:cubicBezTo>
                    <a:pt x="65" y="62"/>
                    <a:pt x="65" y="62"/>
                    <a:pt x="66" y="63"/>
                  </a:cubicBezTo>
                  <a:cubicBezTo>
                    <a:pt x="66" y="63"/>
                    <a:pt x="66" y="64"/>
                    <a:pt x="67" y="64"/>
                  </a:cubicBezTo>
                  <a:cubicBezTo>
                    <a:pt x="67" y="64"/>
                    <a:pt x="67" y="64"/>
                    <a:pt x="67" y="64"/>
                  </a:cubicBezTo>
                  <a:cubicBezTo>
                    <a:pt x="66" y="63"/>
                    <a:pt x="65" y="62"/>
                    <a:pt x="65" y="61"/>
                  </a:cubicBezTo>
                  <a:close/>
                  <a:moveTo>
                    <a:pt x="47" y="56"/>
                  </a:moveTo>
                  <a:cubicBezTo>
                    <a:pt x="47" y="57"/>
                    <a:pt x="47" y="57"/>
                    <a:pt x="47" y="58"/>
                  </a:cubicBezTo>
                  <a:cubicBezTo>
                    <a:pt x="46" y="59"/>
                    <a:pt x="46" y="60"/>
                    <a:pt x="46" y="60"/>
                  </a:cubicBezTo>
                  <a:cubicBezTo>
                    <a:pt x="46" y="61"/>
                    <a:pt x="45" y="61"/>
                    <a:pt x="45" y="62"/>
                  </a:cubicBezTo>
                  <a:cubicBezTo>
                    <a:pt x="45" y="62"/>
                    <a:pt x="44" y="64"/>
                    <a:pt x="44" y="65"/>
                  </a:cubicBezTo>
                  <a:cubicBezTo>
                    <a:pt x="44" y="66"/>
                    <a:pt x="45" y="67"/>
                    <a:pt x="45" y="68"/>
                  </a:cubicBezTo>
                  <a:cubicBezTo>
                    <a:pt x="46" y="68"/>
                    <a:pt x="46" y="69"/>
                    <a:pt x="46" y="69"/>
                  </a:cubicBezTo>
                  <a:cubicBezTo>
                    <a:pt x="46" y="69"/>
                    <a:pt x="46" y="70"/>
                    <a:pt x="46" y="70"/>
                  </a:cubicBezTo>
                  <a:cubicBezTo>
                    <a:pt x="47" y="71"/>
                    <a:pt x="50" y="75"/>
                    <a:pt x="50" y="75"/>
                  </a:cubicBezTo>
                  <a:cubicBezTo>
                    <a:pt x="51" y="75"/>
                    <a:pt x="51" y="75"/>
                    <a:pt x="51" y="75"/>
                  </a:cubicBezTo>
                  <a:cubicBezTo>
                    <a:pt x="51" y="74"/>
                    <a:pt x="52" y="74"/>
                    <a:pt x="53" y="74"/>
                  </a:cubicBezTo>
                  <a:cubicBezTo>
                    <a:pt x="53" y="73"/>
                    <a:pt x="55" y="72"/>
                    <a:pt x="56" y="71"/>
                  </a:cubicBezTo>
                  <a:cubicBezTo>
                    <a:pt x="56" y="70"/>
                    <a:pt x="57" y="69"/>
                    <a:pt x="58" y="69"/>
                  </a:cubicBezTo>
                  <a:cubicBezTo>
                    <a:pt x="58" y="69"/>
                    <a:pt x="58" y="69"/>
                    <a:pt x="58" y="69"/>
                  </a:cubicBezTo>
                  <a:cubicBezTo>
                    <a:pt x="58" y="66"/>
                    <a:pt x="56" y="63"/>
                    <a:pt x="54" y="61"/>
                  </a:cubicBezTo>
                  <a:cubicBezTo>
                    <a:pt x="54" y="61"/>
                    <a:pt x="53" y="61"/>
                    <a:pt x="53" y="60"/>
                  </a:cubicBezTo>
                  <a:cubicBezTo>
                    <a:pt x="52" y="60"/>
                    <a:pt x="51" y="60"/>
                    <a:pt x="51" y="59"/>
                  </a:cubicBezTo>
                  <a:cubicBezTo>
                    <a:pt x="50" y="58"/>
                    <a:pt x="49" y="56"/>
                    <a:pt x="47" y="56"/>
                  </a:cubicBezTo>
                  <a:close/>
                  <a:moveTo>
                    <a:pt x="24" y="33"/>
                  </a:moveTo>
                  <a:cubicBezTo>
                    <a:pt x="24" y="33"/>
                    <a:pt x="24" y="34"/>
                    <a:pt x="24" y="34"/>
                  </a:cubicBezTo>
                  <a:cubicBezTo>
                    <a:pt x="24" y="34"/>
                    <a:pt x="24" y="35"/>
                    <a:pt x="24" y="35"/>
                  </a:cubicBezTo>
                  <a:cubicBezTo>
                    <a:pt x="24" y="35"/>
                    <a:pt x="25" y="35"/>
                    <a:pt x="25" y="35"/>
                  </a:cubicBezTo>
                  <a:cubicBezTo>
                    <a:pt x="25" y="34"/>
                    <a:pt x="24" y="34"/>
                    <a:pt x="24" y="33"/>
                  </a:cubicBezTo>
                  <a:close/>
                  <a:moveTo>
                    <a:pt x="30" y="8"/>
                  </a:moveTo>
                  <a:cubicBezTo>
                    <a:pt x="30" y="9"/>
                    <a:pt x="29" y="9"/>
                    <a:pt x="29" y="10"/>
                  </a:cubicBezTo>
                  <a:cubicBezTo>
                    <a:pt x="28" y="11"/>
                    <a:pt x="28" y="12"/>
                    <a:pt x="28" y="13"/>
                  </a:cubicBezTo>
                  <a:cubicBezTo>
                    <a:pt x="28" y="13"/>
                    <a:pt x="28" y="14"/>
                    <a:pt x="27" y="14"/>
                  </a:cubicBezTo>
                  <a:cubicBezTo>
                    <a:pt x="27" y="15"/>
                    <a:pt x="27" y="16"/>
                    <a:pt x="27" y="16"/>
                  </a:cubicBezTo>
                  <a:cubicBezTo>
                    <a:pt x="27" y="17"/>
                    <a:pt x="27" y="18"/>
                    <a:pt x="26" y="19"/>
                  </a:cubicBezTo>
                  <a:cubicBezTo>
                    <a:pt x="26" y="19"/>
                    <a:pt x="26" y="20"/>
                    <a:pt x="26" y="21"/>
                  </a:cubicBezTo>
                  <a:cubicBezTo>
                    <a:pt x="26" y="22"/>
                    <a:pt x="27" y="23"/>
                    <a:pt x="28" y="24"/>
                  </a:cubicBezTo>
                  <a:cubicBezTo>
                    <a:pt x="28" y="25"/>
                    <a:pt x="29" y="25"/>
                    <a:pt x="29" y="26"/>
                  </a:cubicBezTo>
                  <a:cubicBezTo>
                    <a:pt x="29" y="27"/>
                    <a:pt x="30" y="28"/>
                    <a:pt x="30" y="28"/>
                  </a:cubicBezTo>
                  <a:cubicBezTo>
                    <a:pt x="31" y="29"/>
                    <a:pt x="31" y="30"/>
                    <a:pt x="32" y="30"/>
                  </a:cubicBezTo>
                  <a:cubicBezTo>
                    <a:pt x="32" y="31"/>
                    <a:pt x="33" y="32"/>
                    <a:pt x="33" y="33"/>
                  </a:cubicBezTo>
                  <a:cubicBezTo>
                    <a:pt x="34" y="33"/>
                    <a:pt x="34" y="33"/>
                    <a:pt x="34" y="33"/>
                  </a:cubicBezTo>
                  <a:cubicBezTo>
                    <a:pt x="34" y="33"/>
                    <a:pt x="34" y="33"/>
                    <a:pt x="34" y="34"/>
                  </a:cubicBezTo>
                  <a:cubicBezTo>
                    <a:pt x="34" y="33"/>
                    <a:pt x="34" y="33"/>
                    <a:pt x="34" y="33"/>
                  </a:cubicBezTo>
                  <a:cubicBezTo>
                    <a:pt x="34" y="33"/>
                    <a:pt x="34" y="33"/>
                    <a:pt x="34" y="33"/>
                  </a:cubicBezTo>
                  <a:cubicBezTo>
                    <a:pt x="34" y="33"/>
                    <a:pt x="34" y="33"/>
                    <a:pt x="34" y="33"/>
                  </a:cubicBezTo>
                  <a:cubicBezTo>
                    <a:pt x="34" y="33"/>
                    <a:pt x="34" y="33"/>
                    <a:pt x="34" y="32"/>
                  </a:cubicBezTo>
                  <a:cubicBezTo>
                    <a:pt x="34" y="32"/>
                    <a:pt x="34" y="31"/>
                    <a:pt x="34" y="31"/>
                  </a:cubicBezTo>
                  <a:cubicBezTo>
                    <a:pt x="35" y="31"/>
                    <a:pt x="35" y="30"/>
                    <a:pt x="35" y="30"/>
                  </a:cubicBezTo>
                  <a:cubicBezTo>
                    <a:pt x="36" y="29"/>
                    <a:pt x="36" y="28"/>
                    <a:pt x="36" y="27"/>
                  </a:cubicBezTo>
                  <a:cubicBezTo>
                    <a:pt x="36" y="26"/>
                    <a:pt x="35" y="25"/>
                    <a:pt x="35" y="24"/>
                  </a:cubicBezTo>
                  <a:cubicBezTo>
                    <a:pt x="36" y="23"/>
                    <a:pt x="36" y="23"/>
                    <a:pt x="37" y="22"/>
                  </a:cubicBezTo>
                  <a:cubicBezTo>
                    <a:pt x="36" y="21"/>
                    <a:pt x="36" y="20"/>
                    <a:pt x="36" y="18"/>
                  </a:cubicBezTo>
                  <a:cubicBezTo>
                    <a:pt x="36" y="18"/>
                    <a:pt x="36" y="18"/>
                    <a:pt x="37" y="17"/>
                  </a:cubicBezTo>
                  <a:cubicBezTo>
                    <a:pt x="37" y="17"/>
                    <a:pt x="36" y="16"/>
                    <a:pt x="37" y="15"/>
                  </a:cubicBezTo>
                  <a:cubicBezTo>
                    <a:pt x="37" y="15"/>
                    <a:pt x="37" y="14"/>
                    <a:pt x="37" y="14"/>
                  </a:cubicBezTo>
                  <a:cubicBezTo>
                    <a:pt x="37" y="12"/>
                    <a:pt x="36" y="10"/>
                    <a:pt x="34" y="8"/>
                  </a:cubicBezTo>
                  <a:cubicBezTo>
                    <a:pt x="33" y="7"/>
                    <a:pt x="32" y="7"/>
                    <a:pt x="30" y="8"/>
                  </a:cubicBezTo>
                  <a:close/>
                  <a:moveTo>
                    <a:pt x="8" y="6"/>
                  </a:moveTo>
                  <a:cubicBezTo>
                    <a:pt x="8" y="6"/>
                    <a:pt x="8" y="6"/>
                    <a:pt x="8" y="7"/>
                  </a:cubicBezTo>
                  <a:cubicBezTo>
                    <a:pt x="7" y="8"/>
                    <a:pt x="8" y="10"/>
                    <a:pt x="8" y="11"/>
                  </a:cubicBezTo>
                  <a:cubicBezTo>
                    <a:pt x="8" y="12"/>
                    <a:pt x="8" y="14"/>
                    <a:pt x="8" y="15"/>
                  </a:cubicBezTo>
                  <a:cubicBezTo>
                    <a:pt x="9" y="16"/>
                    <a:pt x="9" y="17"/>
                    <a:pt x="10" y="18"/>
                  </a:cubicBezTo>
                  <a:cubicBezTo>
                    <a:pt x="10" y="19"/>
                    <a:pt x="10" y="20"/>
                    <a:pt x="10" y="21"/>
                  </a:cubicBezTo>
                  <a:cubicBezTo>
                    <a:pt x="11" y="21"/>
                    <a:pt x="11" y="22"/>
                    <a:pt x="11" y="22"/>
                  </a:cubicBezTo>
                  <a:cubicBezTo>
                    <a:pt x="12" y="23"/>
                    <a:pt x="13" y="25"/>
                    <a:pt x="13" y="26"/>
                  </a:cubicBezTo>
                  <a:cubicBezTo>
                    <a:pt x="14" y="28"/>
                    <a:pt x="15" y="29"/>
                    <a:pt x="16" y="30"/>
                  </a:cubicBezTo>
                  <a:cubicBezTo>
                    <a:pt x="16" y="30"/>
                    <a:pt x="16" y="30"/>
                    <a:pt x="16" y="30"/>
                  </a:cubicBezTo>
                  <a:cubicBezTo>
                    <a:pt x="16" y="30"/>
                    <a:pt x="16" y="30"/>
                    <a:pt x="16" y="30"/>
                  </a:cubicBezTo>
                  <a:cubicBezTo>
                    <a:pt x="16" y="29"/>
                    <a:pt x="16" y="29"/>
                    <a:pt x="16" y="28"/>
                  </a:cubicBezTo>
                  <a:cubicBezTo>
                    <a:pt x="16" y="28"/>
                    <a:pt x="17" y="28"/>
                    <a:pt x="17" y="27"/>
                  </a:cubicBezTo>
                  <a:cubicBezTo>
                    <a:pt x="17" y="26"/>
                    <a:pt x="16" y="26"/>
                    <a:pt x="17" y="25"/>
                  </a:cubicBezTo>
                  <a:cubicBezTo>
                    <a:pt x="17" y="25"/>
                    <a:pt x="18" y="25"/>
                    <a:pt x="18" y="25"/>
                  </a:cubicBezTo>
                  <a:cubicBezTo>
                    <a:pt x="17" y="25"/>
                    <a:pt x="17" y="24"/>
                    <a:pt x="17" y="24"/>
                  </a:cubicBezTo>
                  <a:cubicBezTo>
                    <a:pt x="18" y="23"/>
                    <a:pt x="18" y="23"/>
                    <a:pt x="18" y="22"/>
                  </a:cubicBezTo>
                  <a:cubicBezTo>
                    <a:pt x="18" y="21"/>
                    <a:pt x="17" y="21"/>
                    <a:pt x="17" y="20"/>
                  </a:cubicBezTo>
                  <a:cubicBezTo>
                    <a:pt x="16" y="19"/>
                    <a:pt x="16" y="18"/>
                    <a:pt x="15" y="17"/>
                  </a:cubicBezTo>
                  <a:cubicBezTo>
                    <a:pt x="14" y="16"/>
                    <a:pt x="14" y="15"/>
                    <a:pt x="14" y="14"/>
                  </a:cubicBezTo>
                  <a:cubicBezTo>
                    <a:pt x="13" y="12"/>
                    <a:pt x="11" y="10"/>
                    <a:pt x="10" y="8"/>
                  </a:cubicBezTo>
                  <a:cubicBezTo>
                    <a:pt x="9" y="8"/>
                    <a:pt x="9" y="7"/>
                    <a:pt x="9" y="7"/>
                  </a:cubicBezTo>
                  <a:cubicBezTo>
                    <a:pt x="8" y="6"/>
                    <a:pt x="8" y="6"/>
                    <a:pt x="8" y="6"/>
                  </a:cubicBezTo>
                  <a:close/>
                  <a:moveTo>
                    <a:pt x="4" y="2"/>
                  </a:moveTo>
                  <a:cubicBezTo>
                    <a:pt x="5" y="1"/>
                    <a:pt x="7" y="0"/>
                    <a:pt x="8" y="0"/>
                  </a:cubicBezTo>
                  <a:cubicBezTo>
                    <a:pt x="9" y="0"/>
                    <a:pt x="9" y="0"/>
                    <a:pt x="9" y="0"/>
                  </a:cubicBezTo>
                  <a:cubicBezTo>
                    <a:pt x="10" y="0"/>
                    <a:pt x="10" y="0"/>
                    <a:pt x="10" y="0"/>
                  </a:cubicBezTo>
                  <a:cubicBezTo>
                    <a:pt x="11" y="1"/>
                    <a:pt x="11" y="1"/>
                    <a:pt x="11" y="1"/>
                  </a:cubicBezTo>
                  <a:cubicBezTo>
                    <a:pt x="12" y="1"/>
                    <a:pt x="13" y="2"/>
                    <a:pt x="13" y="2"/>
                  </a:cubicBezTo>
                  <a:cubicBezTo>
                    <a:pt x="14" y="3"/>
                    <a:pt x="14" y="3"/>
                    <a:pt x="15" y="4"/>
                  </a:cubicBezTo>
                  <a:cubicBezTo>
                    <a:pt x="15" y="5"/>
                    <a:pt x="16" y="5"/>
                    <a:pt x="16" y="6"/>
                  </a:cubicBezTo>
                  <a:cubicBezTo>
                    <a:pt x="17" y="6"/>
                    <a:pt x="17" y="7"/>
                    <a:pt x="18" y="7"/>
                  </a:cubicBezTo>
                  <a:cubicBezTo>
                    <a:pt x="18" y="8"/>
                    <a:pt x="18" y="8"/>
                    <a:pt x="18" y="9"/>
                  </a:cubicBezTo>
                  <a:cubicBezTo>
                    <a:pt x="19" y="10"/>
                    <a:pt x="19" y="10"/>
                    <a:pt x="19" y="11"/>
                  </a:cubicBezTo>
                  <a:cubicBezTo>
                    <a:pt x="20" y="11"/>
                    <a:pt x="20" y="12"/>
                    <a:pt x="20" y="12"/>
                  </a:cubicBezTo>
                  <a:cubicBezTo>
                    <a:pt x="20" y="12"/>
                    <a:pt x="20" y="13"/>
                    <a:pt x="21" y="13"/>
                  </a:cubicBezTo>
                  <a:cubicBezTo>
                    <a:pt x="21" y="13"/>
                    <a:pt x="21" y="14"/>
                    <a:pt x="21" y="14"/>
                  </a:cubicBezTo>
                  <a:cubicBezTo>
                    <a:pt x="21" y="14"/>
                    <a:pt x="22" y="15"/>
                    <a:pt x="22" y="15"/>
                  </a:cubicBezTo>
                  <a:cubicBezTo>
                    <a:pt x="22" y="15"/>
                    <a:pt x="22" y="15"/>
                    <a:pt x="22" y="15"/>
                  </a:cubicBezTo>
                  <a:cubicBezTo>
                    <a:pt x="22" y="15"/>
                    <a:pt x="22" y="15"/>
                    <a:pt x="22" y="15"/>
                  </a:cubicBezTo>
                  <a:cubicBezTo>
                    <a:pt x="22" y="15"/>
                    <a:pt x="22" y="15"/>
                    <a:pt x="22" y="15"/>
                  </a:cubicBezTo>
                  <a:cubicBezTo>
                    <a:pt x="22" y="14"/>
                    <a:pt x="22" y="13"/>
                    <a:pt x="22" y="12"/>
                  </a:cubicBezTo>
                  <a:cubicBezTo>
                    <a:pt x="23" y="11"/>
                    <a:pt x="24" y="11"/>
                    <a:pt x="24" y="10"/>
                  </a:cubicBezTo>
                  <a:cubicBezTo>
                    <a:pt x="24" y="10"/>
                    <a:pt x="25" y="9"/>
                    <a:pt x="25" y="9"/>
                  </a:cubicBezTo>
                  <a:cubicBezTo>
                    <a:pt x="25" y="9"/>
                    <a:pt x="25" y="8"/>
                    <a:pt x="26" y="8"/>
                  </a:cubicBezTo>
                  <a:cubicBezTo>
                    <a:pt x="26" y="7"/>
                    <a:pt x="26" y="7"/>
                    <a:pt x="26" y="7"/>
                  </a:cubicBezTo>
                  <a:cubicBezTo>
                    <a:pt x="27" y="6"/>
                    <a:pt x="28" y="6"/>
                    <a:pt x="29" y="5"/>
                  </a:cubicBezTo>
                  <a:cubicBezTo>
                    <a:pt x="30" y="4"/>
                    <a:pt x="31" y="3"/>
                    <a:pt x="32" y="3"/>
                  </a:cubicBezTo>
                  <a:cubicBezTo>
                    <a:pt x="33" y="2"/>
                    <a:pt x="34" y="2"/>
                    <a:pt x="34" y="2"/>
                  </a:cubicBezTo>
                  <a:cubicBezTo>
                    <a:pt x="35" y="2"/>
                    <a:pt x="35" y="2"/>
                    <a:pt x="35" y="2"/>
                  </a:cubicBezTo>
                  <a:cubicBezTo>
                    <a:pt x="36" y="2"/>
                    <a:pt x="38" y="2"/>
                    <a:pt x="39" y="3"/>
                  </a:cubicBezTo>
                  <a:cubicBezTo>
                    <a:pt x="40" y="3"/>
                    <a:pt x="43" y="7"/>
                    <a:pt x="44" y="8"/>
                  </a:cubicBezTo>
                  <a:cubicBezTo>
                    <a:pt x="44" y="9"/>
                    <a:pt x="44" y="10"/>
                    <a:pt x="44" y="11"/>
                  </a:cubicBezTo>
                  <a:cubicBezTo>
                    <a:pt x="44" y="11"/>
                    <a:pt x="44" y="12"/>
                    <a:pt x="44" y="12"/>
                  </a:cubicBezTo>
                  <a:cubicBezTo>
                    <a:pt x="45" y="13"/>
                    <a:pt x="44" y="13"/>
                    <a:pt x="44" y="14"/>
                  </a:cubicBezTo>
                  <a:cubicBezTo>
                    <a:pt x="44" y="14"/>
                    <a:pt x="44" y="15"/>
                    <a:pt x="45" y="15"/>
                  </a:cubicBezTo>
                  <a:cubicBezTo>
                    <a:pt x="44" y="17"/>
                    <a:pt x="44" y="19"/>
                    <a:pt x="44" y="20"/>
                  </a:cubicBezTo>
                  <a:cubicBezTo>
                    <a:pt x="44" y="21"/>
                    <a:pt x="44" y="23"/>
                    <a:pt x="44" y="24"/>
                  </a:cubicBezTo>
                  <a:cubicBezTo>
                    <a:pt x="44" y="25"/>
                    <a:pt x="44" y="26"/>
                    <a:pt x="44" y="26"/>
                  </a:cubicBezTo>
                  <a:cubicBezTo>
                    <a:pt x="44" y="27"/>
                    <a:pt x="44" y="27"/>
                    <a:pt x="44" y="28"/>
                  </a:cubicBezTo>
                  <a:cubicBezTo>
                    <a:pt x="43" y="28"/>
                    <a:pt x="43" y="29"/>
                    <a:pt x="43" y="29"/>
                  </a:cubicBezTo>
                  <a:cubicBezTo>
                    <a:pt x="43" y="30"/>
                    <a:pt x="43" y="30"/>
                    <a:pt x="42" y="30"/>
                  </a:cubicBezTo>
                  <a:cubicBezTo>
                    <a:pt x="42" y="31"/>
                    <a:pt x="42" y="31"/>
                    <a:pt x="42" y="32"/>
                  </a:cubicBezTo>
                  <a:cubicBezTo>
                    <a:pt x="42" y="32"/>
                    <a:pt x="41" y="32"/>
                    <a:pt x="41" y="33"/>
                  </a:cubicBezTo>
                  <a:cubicBezTo>
                    <a:pt x="41" y="33"/>
                    <a:pt x="41" y="34"/>
                    <a:pt x="41" y="34"/>
                  </a:cubicBezTo>
                  <a:cubicBezTo>
                    <a:pt x="40" y="34"/>
                    <a:pt x="40" y="35"/>
                    <a:pt x="40" y="35"/>
                  </a:cubicBezTo>
                  <a:cubicBezTo>
                    <a:pt x="40" y="35"/>
                    <a:pt x="39" y="36"/>
                    <a:pt x="39" y="36"/>
                  </a:cubicBezTo>
                  <a:cubicBezTo>
                    <a:pt x="38" y="37"/>
                    <a:pt x="38" y="37"/>
                    <a:pt x="38" y="38"/>
                  </a:cubicBezTo>
                  <a:cubicBezTo>
                    <a:pt x="37" y="38"/>
                    <a:pt x="37" y="38"/>
                    <a:pt x="37" y="39"/>
                  </a:cubicBezTo>
                  <a:cubicBezTo>
                    <a:pt x="36" y="39"/>
                    <a:pt x="36" y="43"/>
                    <a:pt x="36" y="43"/>
                  </a:cubicBezTo>
                  <a:cubicBezTo>
                    <a:pt x="36" y="44"/>
                    <a:pt x="37" y="45"/>
                    <a:pt x="37" y="45"/>
                  </a:cubicBezTo>
                  <a:cubicBezTo>
                    <a:pt x="37" y="46"/>
                    <a:pt x="36" y="46"/>
                    <a:pt x="36" y="47"/>
                  </a:cubicBezTo>
                  <a:cubicBezTo>
                    <a:pt x="36" y="47"/>
                    <a:pt x="37" y="48"/>
                    <a:pt x="37" y="48"/>
                  </a:cubicBezTo>
                  <a:cubicBezTo>
                    <a:pt x="37" y="49"/>
                    <a:pt x="37" y="49"/>
                    <a:pt x="37" y="50"/>
                  </a:cubicBezTo>
                  <a:cubicBezTo>
                    <a:pt x="37" y="50"/>
                    <a:pt x="38" y="51"/>
                    <a:pt x="38" y="51"/>
                  </a:cubicBezTo>
                  <a:cubicBezTo>
                    <a:pt x="38" y="52"/>
                    <a:pt x="39" y="54"/>
                    <a:pt x="39" y="55"/>
                  </a:cubicBezTo>
                  <a:cubicBezTo>
                    <a:pt x="39" y="55"/>
                    <a:pt x="39" y="56"/>
                    <a:pt x="39" y="56"/>
                  </a:cubicBezTo>
                  <a:cubicBezTo>
                    <a:pt x="40" y="56"/>
                    <a:pt x="40" y="56"/>
                    <a:pt x="40" y="56"/>
                  </a:cubicBezTo>
                  <a:cubicBezTo>
                    <a:pt x="40" y="56"/>
                    <a:pt x="40" y="55"/>
                    <a:pt x="41" y="55"/>
                  </a:cubicBezTo>
                  <a:cubicBezTo>
                    <a:pt x="41" y="55"/>
                    <a:pt x="41" y="54"/>
                    <a:pt x="41" y="54"/>
                  </a:cubicBezTo>
                  <a:cubicBezTo>
                    <a:pt x="41" y="53"/>
                    <a:pt x="41" y="52"/>
                    <a:pt x="42" y="52"/>
                  </a:cubicBezTo>
                  <a:cubicBezTo>
                    <a:pt x="42" y="51"/>
                    <a:pt x="42" y="51"/>
                    <a:pt x="42" y="50"/>
                  </a:cubicBezTo>
                  <a:cubicBezTo>
                    <a:pt x="42" y="50"/>
                    <a:pt x="43" y="49"/>
                    <a:pt x="43" y="49"/>
                  </a:cubicBezTo>
                  <a:cubicBezTo>
                    <a:pt x="43" y="48"/>
                    <a:pt x="43" y="48"/>
                    <a:pt x="44" y="47"/>
                  </a:cubicBezTo>
                  <a:cubicBezTo>
                    <a:pt x="44" y="47"/>
                    <a:pt x="44" y="46"/>
                    <a:pt x="45" y="46"/>
                  </a:cubicBezTo>
                  <a:cubicBezTo>
                    <a:pt x="45" y="46"/>
                    <a:pt x="45" y="45"/>
                    <a:pt x="45" y="45"/>
                  </a:cubicBezTo>
                  <a:cubicBezTo>
                    <a:pt x="45" y="44"/>
                    <a:pt x="46" y="44"/>
                    <a:pt x="46" y="44"/>
                  </a:cubicBezTo>
                  <a:cubicBezTo>
                    <a:pt x="47" y="43"/>
                    <a:pt x="46" y="42"/>
                    <a:pt x="47" y="41"/>
                  </a:cubicBezTo>
                  <a:cubicBezTo>
                    <a:pt x="48" y="41"/>
                    <a:pt x="48" y="40"/>
                    <a:pt x="48" y="40"/>
                  </a:cubicBezTo>
                  <a:cubicBezTo>
                    <a:pt x="48" y="40"/>
                    <a:pt x="48" y="39"/>
                    <a:pt x="48" y="39"/>
                  </a:cubicBezTo>
                  <a:cubicBezTo>
                    <a:pt x="48" y="39"/>
                    <a:pt x="49" y="38"/>
                    <a:pt x="49" y="38"/>
                  </a:cubicBezTo>
                  <a:cubicBezTo>
                    <a:pt x="49" y="37"/>
                    <a:pt x="50" y="37"/>
                    <a:pt x="50" y="37"/>
                  </a:cubicBezTo>
                  <a:cubicBezTo>
                    <a:pt x="50" y="37"/>
                    <a:pt x="50" y="36"/>
                    <a:pt x="50" y="36"/>
                  </a:cubicBezTo>
                  <a:cubicBezTo>
                    <a:pt x="50" y="35"/>
                    <a:pt x="51" y="35"/>
                    <a:pt x="52" y="34"/>
                  </a:cubicBezTo>
                  <a:cubicBezTo>
                    <a:pt x="52" y="33"/>
                    <a:pt x="53" y="32"/>
                    <a:pt x="54" y="31"/>
                  </a:cubicBezTo>
                  <a:cubicBezTo>
                    <a:pt x="54" y="31"/>
                    <a:pt x="55" y="30"/>
                    <a:pt x="56" y="29"/>
                  </a:cubicBezTo>
                  <a:cubicBezTo>
                    <a:pt x="56" y="29"/>
                    <a:pt x="57" y="28"/>
                    <a:pt x="57" y="28"/>
                  </a:cubicBezTo>
                  <a:cubicBezTo>
                    <a:pt x="57" y="27"/>
                    <a:pt x="57" y="27"/>
                    <a:pt x="58" y="26"/>
                  </a:cubicBezTo>
                  <a:cubicBezTo>
                    <a:pt x="58" y="26"/>
                    <a:pt x="59" y="25"/>
                    <a:pt x="59" y="25"/>
                  </a:cubicBezTo>
                  <a:cubicBezTo>
                    <a:pt x="60" y="24"/>
                    <a:pt x="61" y="23"/>
                    <a:pt x="62" y="22"/>
                  </a:cubicBezTo>
                  <a:cubicBezTo>
                    <a:pt x="63" y="22"/>
                    <a:pt x="63" y="22"/>
                    <a:pt x="63" y="21"/>
                  </a:cubicBezTo>
                  <a:cubicBezTo>
                    <a:pt x="64" y="20"/>
                    <a:pt x="66" y="19"/>
                    <a:pt x="67" y="20"/>
                  </a:cubicBezTo>
                  <a:cubicBezTo>
                    <a:pt x="67" y="20"/>
                    <a:pt x="67" y="20"/>
                    <a:pt x="67" y="20"/>
                  </a:cubicBezTo>
                  <a:cubicBezTo>
                    <a:pt x="68" y="20"/>
                    <a:pt x="69" y="19"/>
                    <a:pt x="69" y="20"/>
                  </a:cubicBezTo>
                  <a:cubicBezTo>
                    <a:pt x="69" y="20"/>
                    <a:pt x="69" y="20"/>
                    <a:pt x="69" y="20"/>
                  </a:cubicBezTo>
                  <a:cubicBezTo>
                    <a:pt x="68" y="21"/>
                    <a:pt x="67" y="22"/>
                    <a:pt x="66" y="24"/>
                  </a:cubicBezTo>
                  <a:cubicBezTo>
                    <a:pt x="65" y="25"/>
                    <a:pt x="65" y="26"/>
                    <a:pt x="64" y="27"/>
                  </a:cubicBezTo>
                  <a:cubicBezTo>
                    <a:pt x="63" y="29"/>
                    <a:pt x="61" y="29"/>
                    <a:pt x="59" y="31"/>
                  </a:cubicBezTo>
                  <a:cubicBezTo>
                    <a:pt x="58" y="32"/>
                    <a:pt x="58" y="34"/>
                    <a:pt x="57" y="36"/>
                  </a:cubicBezTo>
                  <a:cubicBezTo>
                    <a:pt x="56" y="36"/>
                    <a:pt x="55" y="37"/>
                    <a:pt x="55" y="37"/>
                  </a:cubicBezTo>
                  <a:cubicBezTo>
                    <a:pt x="55" y="38"/>
                    <a:pt x="55" y="39"/>
                    <a:pt x="54" y="40"/>
                  </a:cubicBezTo>
                  <a:cubicBezTo>
                    <a:pt x="54" y="41"/>
                    <a:pt x="53" y="42"/>
                    <a:pt x="52" y="43"/>
                  </a:cubicBezTo>
                  <a:cubicBezTo>
                    <a:pt x="52" y="43"/>
                    <a:pt x="52" y="44"/>
                    <a:pt x="52" y="45"/>
                  </a:cubicBezTo>
                  <a:cubicBezTo>
                    <a:pt x="52" y="45"/>
                    <a:pt x="51" y="45"/>
                    <a:pt x="51" y="46"/>
                  </a:cubicBezTo>
                  <a:cubicBezTo>
                    <a:pt x="51" y="46"/>
                    <a:pt x="51" y="47"/>
                    <a:pt x="51" y="48"/>
                  </a:cubicBezTo>
                  <a:cubicBezTo>
                    <a:pt x="50" y="49"/>
                    <a:pt x="50" y="49"/>
                    <a:pt x="50" y="50"/>
                  </a:cubicBezTo>
                  <a:cubicBezTo>
                    <a:pt x="49" y="51"/>
                    <a:pt x="49" y="52"/>
                    <a:pt x="48" y="53"/>
                  </a:cubicBezTo>
                  <a:cubicBezTo>
                    <a:pt x="49" y="53"/>
                    <a:pt x="49" y="53"/>
                    <a:pt x="48" y="53"/>
                  </a:cubicBezTo>
                  <a:cubicBezTo>
                    <a:pt x="48" y="53"/>
                    <a:pt x="49" y="53"/>
                    <a:pt x="49" y="53"/>
                  </a:cubicBezTo>
                  <a:cubicBezTo>
                    <a:pt x="50" y="53"/>
                    <a:pt x="52" y="53"/>
                    <a:pt x="53" y="54"/>
                  </a:cubicBezTo>
                  <a:cubicBezTo>
                    <a:pt x="53" y="54"/>
                    <a:pt x="53" y="54"/>
                    <a:pt x="54" y="54"/>
                  </a:cubicBezTo>
                  <a:cubicBezTo>
                    <a:pt x="54" y="54"/>
                    <a:pt x="55" y="55"/>
                    <a:pt x="55" y="55"/>
                  </a:cubicBezTo>
                  <a:cubicBezTo>
                    <a:pt x="56" y="55"/>
                    <a:pt x="56" y="55"/>
                    <a:pt x="56" y="55"/>
                  </a:cubicBezTo>
                  <a:cubicBezTo>
                    <a:pt x="57" y="55"/>
                    <a:pt x="57" y="55"/>
                    <a:pt x="57" y="55"/>
                  </a:cubicBezTo>
                  <a:cubicBezTo>
                    <a:pt x="58" y="56"/>
                    <a:pt x="58" y="56"/>
                    <a:pt x="59" y="56"/>
                  </a:cubicBezTo>
                  <a:cubicBezTo>
                    <a:pt x="59" y="56"/>
                    <a:pt x="60" y="56"/>
                    <a:pt x="60" y="56"/>
                  </a:cubicBezTo>
                  <a:cubicBezTo>
                    <a:pt x="61" y="57"/>
                    <a:pt x="61" y="58"/>
                    <a:pt x="62" y="58"/>
                  </a:cubicBezTo>
                  <a:cubicBezTo>
                    <a:pt x="63" y="58"/>
                    <a:pt x="63" y="58"/>
                    <a:pt x="64" y="58"/>
                  </a:cubicBezTo>
                  <a:cubicBezTo>
                    <a:pt x="65" y="58"/>
                    <a:pt x="66" y="58"/>
                    <a:pt x="67" y="58"/>
                  </a:cubicBezTo>
                  <a:cubicBezTo>
                    <a:pt x="67" y="59"/>
                    <a:pt x="68" y="59"/>
                    <a:pt x="69" y="60"/>
                  </a:cubicBezTo>
                  <a:cubicBezTo>
                    <a:pt x="70" y="60"/>
                    <a:pt x="71" y="60"/>
                    <a:pt x="72" y="60"/>
                  </a:cubicBezTo>
                  <a:cubicBezTo>
                    <a:pt x="73" y="61"/>
                    <a:pt x="74" y="63"/>
                    <a:pt x="74" y="64"/>
                  </a:cubicBezTo>
                  <a:cubicBezTo>
                    <a:pt x="74" y="67"/>
                    <a:pt x="68" y="69"/>
                    <a:pt x="66" y="72"/>
                  </a:cubicBezTo>
                  <a:cubicBezTo>
                    <a:pt x="66" y="72"/>
                    <a:pt x="66" y="74"/>
                    <a:pt x="66" y="74"/>
                  </a:cubicBezTo>
                  <a:cubicBezTo>
                    <a:pt x="66" y="75"/>
                    <a:pt x="66" y="75"/>
                    <a:pt x="66" y="76"/>
                  </a:cubicBezTo>
                  <a:cubicBezTo>
                    <a:pt x="66" y="77"/>
                    <a:pt x="66" y="77"/>
                    <a:pt x="66" y="78"/>
                  </a:cubicBezTo>
                  <a:cubicBezTo>
                    <a:pt x="66" y="79"/>
                    <a:pt x="66" y="80"/>
                    <a:pt x="66" y="80"/>
                  </a:cubicBezTo>
                  <a:cubicBezTo>
                    <a:pt x="66" y="81"/>
                    <a:pt x="65" y="82"/>
                    <a:pt x="65" y="82"/>
                  </a:cubicBezTo>
                  <a:cubicBezTo>
                    <a:pt x="65" y="83"/>
                    <a:pt x="65" y="83"/>
                    <a:pt x="65" y="84"/>
                  </a:cubicBezTo>
                  <a:cubicBezTo>
                    <a:pt x="65" y="84"/>
                    <a:pt x="65" y="84"/>
                    <a:pt x="64" y="85"/>
                  </a:cubicBezTo>
                  <a:cubicBezTo>
                    <a:pt x="64" y="85"/>
                    <a:pt x="64" y="86"/>
                    <a:pt x="64" y="86"/>
                  </a:cubicBezTo>
                  <a:cubicBezTo>
                    <a:pt x="63" y="87"/>
                    <a:pt x="63" y="88"/>
                    <a:pt x="62" y="89"/>
                  </a:cubicBezTo>
                  <a:cubicBezTo>
                    <a:pt x="62" y="89"/>
                    <a:pt x="62" y="89"/>
                    <a:pt x="61" y="89"/>
                  </a:cubicBezTo>
                  <a:cubicBezTo>
                    <a:pt x="61" y="90"/>
                    <a:pt x="61" y="90"/>
                    <a:pt x="60" y="90"/>
                  </a:cubicBezTo>
                  <a:cubicBezTo>
                    <a:pt x="60" y="91"/>
                    <a:pt x="60" y="91"/>
                    <a:pt x="60" y="92"/>
                  </a:cubicBezTo>
                  <a:cubicBezTo>
                    <a:pt x="59" y="93"/>
                    <a:pt x="57" y="94"/>
                    <a:pt x="56" y="95"/>
                  </a:cubicBezTo>
                  <a:cubicBezTo>
                    <a:pt x="55" y="95"/>
                    <a:pt x="55" y="95"/>
                    <a:pt x="54" y="95"/>
                  </a:cubicBezTo>
                  <a:cubicBezTo>
                    <a:pt x="54" y="95"/>
                    <a:pt x="53" y="96"/>
                    <a:pt x="53" y="96"/>
                  </a:cubicBezTo>
                  <a:cubicBezTo>
                    <a:pt x="53" y="96"/>
                    <a:pt x="52" y="96"/>
                    <a:pt x="52" y="96"/>
                  </a:cubicBezTo>
                  <a:cubicBezTo>
                    <a:pt x="52" y="96"/>
                    <a:pt x="51" y="95"/>
                    <a:pt x="51" y="95"/>
                  </a:cubicBezTo>
                  <a:cubicBezTo>
                    <a:pt x="51" y="94"/>
                    <a:pt x="52" y="94"/>
                    <a:pt x="53" y="93"/>
                  </a:cubicBezTo>
                  <a:cubicBezTo>
                    <a:pt x="53" y="93"/>
                    <a:pt x="53" y="93"/>
                    <a:pt x="53" y="93"/>
                  </a:cubicBezTo>
                  <a:cubicBezTo>
                    <a:pt x="54" y="92"/>
                    <a:pt x="56" y="91"/>
                    <a:pt x="56" y="90"/>
                  </a:cubicBezTo>
                  <a:cubicBezTo>
                    <a:pt x="56" y="90"/>
                    <a:pt x="57" y="90"/>
                    <a:pt x="57" y="89"/>
                  </a:cubicBezTo>
                  <a:cubicBezTo>
                    <a:pt x="57" y="89"/>
                    <a:pt x="57" y="89"/>
                    <a:pt x="57" y="88"/>
                  </a:cubicBezTo>
                  <a:cubicBezTo>
                    <a:pt x="58" y="88"/>
                    <a:pt x="58" y="87"/>
                    <a:pt x="59" y="87"/>
                  </a:cubicBezTo>
                  <a:cubicBezTo>
                    <a:pt x="59" y="87"/>
                    <a:pt x="59" y="87"/>
                    <a:pt x="59" y="86"/>
                  </a:cubicBezTo>
                  <a:cubicBezTo>
                    <a:pt x="59" y="86"/>
                    <a:pt x="59" y="85"/>
                    <a:pt x="60" y="84"/>
                  </a:cubicBezTo>
                  <a:cubicBezTo>
                    <a:pt x="60" y="84"/>
                    <a:pt x="60" y="83"/>
                    <a:pt x="60" y="83"/>
                  </a:cubicBezTo>
                  <a:cubicBezTo>
                    <a:pt x="60" y="82"/>
                    <a:pt x="61" y="82"/>
                    <a:pt x="61" y="82"/>
                  </a:cubicBezTo>
                  <a:cubicBezTo>
                    <a:pt x="61" y="81"/>
                    <a:pt x="61" y="81"/>
                    <a:pt x="61" y="80"/>
                  </a:cubicBezTo>
                  <a:cubicBezTo>
                    <a:pt x="61" y="80"/>
                    <a:pt x="61" y="79"/>
                    <a:pt x="61" y="79"/>
                  </a:cubicBezTo>
                  <a:cubicBezTo>
                    <a:pt x="61" y="78"/>
                    <a:pt x="61" y="77"/>
                    <a:pt x="61" y="76"/>
                  </a:cubicBezTo>
                  <a:cubicBezTo>
                    <a:pt x="60" y="77"/>
                    <a:pt x="59" y="77"/>
                    <a:pt x="59" y="78"/>
                  </a:cubicBezTo>
                  <a:cubicBezTo>
                    <a:pt x="58" y="78"/>
                    <a:pt x="57" y="79"/>
                    <a:pt x="57" y="80"/>
                  </a:cubicBezTo>
                  <a:cubicBezTo>
                    <a:pt x="56" y="80"/>
                    <a:pt x="56" y="80"/>
                    <a:pt x="55" y="80"/>
                  </a:cubicBezTo>
                  <a:cubicBezTo>
                    <a:pt x="54" y="81"/>
                    <a:pt x="54" y="81"/>
                    <a:pt x="53" y="81"/>
                  </a:cubicBezTo>
                  <a:cubicBezTo>
                    <a:pt x="52" y="82"/>
                    <a:pt x="50" y="81"/>
                    <a:pt x="49" y="80"/>
                  </a:cubicBezTo>
                  <a:cubicBezTo>
                    <a:pt x="48" y="80"/>
                    <a:pt x="47" y="80"/>
                    <a:pt x="47" y="79"/>
                  </a:cubicBezTo>
                  <a:cubicBezTo>
                    <a:pt x="46" y="78"/>
                    <a:pt x="46" y="78"/>
                    <a:pt x="45" y="77"/>
                  </a:cubicBezTo>
                  <a:cubicBezTo>
                    <a:pt x="45" y="77"/>
                    <a:pt x="44" y="76"/>
                    <a:pt x="44" y="76"/>
                  </a:cubicBezTo>
                  <a:cubicBezTo>
                    <a:pt x="43" y="75"/>
                    <a:pt x="42" y="73"/>
                    <a:pt x="41" y="72"/>
                  </a:cubicBezTo>
                  <a:cubicBezTo>
                    <a:pt x="41" y="71"/>
                    <a:pt x="41" y="71"/>
                    <a:pt x="40" y="70"/>
                  </a:cubicBezTo>
                  <a:cubicBezTo>
                    <a:pt x="39" y="71"/>
                    <a:pt x="39" y="72"/>
                    <a:pt x="39" y="73"/>
                  </a:cubicBezTo>
                  <a:cubicBezTo>
                    <a:pt x="38" y="74"/>
                    <a:pt x="38" y="75"/>
                    <a:pt x="37" y="76"/>
                  </a:cubicBezTo>
                  <a:cubicBezTo>
                    <a:pt x="37" y="76"/>
                    <a:pt x="37" y="77"/>
                    <a:pt x="36" y="77"/>
                  </a:cubicBezTo>
                  <a:cubicBezTo>
                    <a:pt x="36" y="78"/>
                    <a:pt x="36" y="78"/>
                    <a:pt x="35" y="79"/>
                  </a:cubicBezTo>
                  <a:cubicBezTo>
                    <a:pt x="35" y="79"/>
                    <a:pt x="35" y="79"/>
                    <a:pt x="35" y="79"/>
                  </a:cubicBezTo>
                  <a:cubicBezTo>
                    <a:pt x="35" y="80"/>
                    <a:pt x="35" y="80"/>
                    <a:pt x="35" y="80"/>
                  </a:cubicBezTo>
                  <a:cubicBezTo>
                    <a:pt x="34" y="81"/>
                    <a:pt x="34" y="81"/>
                    <a:pt x="34" y="82"/>
                  </a:cubicBezTo>
                  <a:cubicBezTo>
                    <a:pt x="34" y="82"/>
                    <a:pt x="34" y="83"/>
                    <a:pt x="33" y="83"/>
                  </a:cubicBezTo>
                  <a:cubicBezTo>
                    <a:pt x="33" y="83"/>
                    <a:pt x="33" y="84"/>
                    <a:pt x="33" y="84"/>
                  </a:cubicBezTo>
                  <a:cubicBezTo>
                    <a:pt x="33" y="85"/>
                    <a:pt x="32" y="85"/>
                    <a:pt x="32" y="86"/>
                  </a:cubicBezTo>
                  <a:cubicBezTo>
                    <a:pt x="32" y="86"/>
                    <a:pt x="31" y="87"/>
                    <a:pt x="31" y="87"/>
                  </a:cubicBezTo>
                  <a:cubicBezTo>
                    <a:pt x="31" y="88"/>
                    <a:pt x="31" y="89"/>
                    <a:pt x="30" y="89"/>
                  </a:cubicBezTo>
                  <a:cubicBezTo>
                    <a:pt x="30" y="90"/>
                    <a:pt x="30" y="90"/>
                    <a:pt x="30" y="90"/>
                  </a:cubicBezTo>
                  <a:cubicBezTo>
                    <a:pt x="29" y="91"/>
                    <a:pt x="29" y="92"/>
                    <a:pt x="28" y="93"/>
                  </a:cubicBezTo>
                  <a:cubicBezTo>
                    <a:pt x="28" y="94"/>
                    <a:pt x="28" y="95"/>
                    <a:pt x="27" y="96"/>
                  </a:cubicBezTo>
                  <a:cubicBezTo>
                    <a:pt x="27" y="97"/>
                    <a:pt x="26" y="98"/>
                    <a:pt x="26" y="98"/>
                  </a:cubicBezTo>
                  <a:cubicBezTo>
                    <a:pt x="25" y="99"/>
                    <a:pt x="25" y="99"/>
                    <a:pt x="25" y="100"/>
                  </a:cubicBezTo>
                  <a:cubicBezTo>
                    <a:pt x="25" y="100"/>
                    <a:pt x="24" y="101"/>
                    <a:pt x="24" y="101"/>
                  </a:cubicBezTo>
                  <a:cubicBezTo>
                    <a:pt x="24" y="102"/>
                    <a:pt x="24" y="103"/>
                    <a:pt x="23" y="104"/>
                  </a:cubicBezTo>
                  <a:cubicBezTo>
                    <a:pt x="23" y="104"/>
                    <a:pt x="23" y="104"/>
                    <a:pt x="23" y="104"/>
                  </a:cubicBezTo>
                  <a:cubicBezTo>
                    <a:pt x="23" y="105"/>
                    <a:pt x="23" y="105"/>
                    <a:pt x="23" y="105"/>
                  </a:cubicBezTo>
                  <a:cubicBezTo>
                    <a:pt x="23" y="105"/>
                    <a:pt x="24" y="105"/>
                    <a:pt x="24" y="106"/>
                  </a:cubicBezTo>
                  <a:cubicBezTo>
                    <a:pt x="24" y="107"/>
                    <a:pt x="22" y="109"/>
                    <a:pt x="21" y="110"/>
                  </a:cubicBezTo>
                  <a:cubicBezTo>
                    <a:pt x="20" y="110"/>
                    <a:pt x="19" y="112"/>
                    <a:pt x="18" y="111"/>
                  </a:cubicBezTo>
                  <a:cubicBezTo>
                    <a:pt x="17" y="110"/>
                    <a:pt x="16" y="108"/>
                    <a:pt x="17" y="107"/>
                  </a:cubicBezTo>
                  <a:cubicBezTo>
                    <a:pt x="17" y="106"/>
                    <a:pt x="17" y="106"/>
                    <a:pt x="17" y="105"/>
                  </a:cubicBezTo>
                  <a:cubicBezTo>
                    <a:pt x="17" y="105"/>
                    <a:pt x="17" y="104"/>
                    <a:pt x="17" y="104"/>
                  </a:cubicBezTo>
                  <a:cubicBezTo>
                    <a:pt x="18" y="103"/>
                    <a:pt x="19" y="102"/>
                    <a:pt x="18" y="101"/>
                  </a:cubicBezTo>
                  <a:cubicBezTo>
                    <a:pt x="19" y="101"/>
                    <a:pt x="19" y="100"/>
                    <a:pt x="20" y="100"/>
                  </a:cubicBezTo>
                  <a:cubicBezTo>
                    <a:pt x="20" y="100"/>
                    <a:pt x="20" y="99"/>
                    <a:pt x="20" y="99"/>
                  </a:cubicBezTo>
                  <a:cubicBezTo>
                    <a:pt x="20" y="98"/>
                    <a:pt x="20" y="98"/>
                    <a:pt x="21" y="98"/>
                  </a:cubicBezTo>
                  <a:cubicBezTo>
                    <a:pt x="21" y="97"/>
                    <a:pt x="21" y="97"/>
                    <a:pt x="21" y="97"/>
                  </a:cubicBezTo>
                  <a:cubicBezTo>
                    <a:pt x="21" y="97"/>
                    <a:pt x="21" y="96"/>
                    <a:pt x="21" y="96"/>
                  </a:cubicBezTo>
                  <a:cubicBezTo>
                    <a:pt x="21" y="95"/>
                    <a:pt x="22" y="95"/>
                    <a:pt x="22" y="95"/>
                  </a:cubicBezTo>
                  <a:cubicBezTo>
                    <a:pt x="22" y="94"/>
                    <a:pt x="22" y="94"/>
                    <a:pt x="22" y="94"/>
                  </a:cubicBezTo>
                  <a:cubicBezTo>
                    <a:pt x="22" y="93"/>
                    <a:pt x="23" y="93"/>
                    <a:pt x="23" y="93"/>
                  </a:cubicBezTo>
                  <a:cubicBezTo>
                    <a:pt x="23" y="92"/>
                    <a:pt x="23" y="91"/>
                    <a:pt x="23" y="91"/>
                  </a:cubicBezTo>
                  <a:cubicBezTo>
                    <a:pt x="23" y="90"/>
                    <a:pt x="24" y="90"/>
                    <a:pt x="24" y="90"/>
                  </a:cubicBezTo>
                  <a:cubicBezTo>
                    <a:pt x="24" y="89"/>
                    <a:pt x="24" y="89"/>
                    <a:pt x="24" y="88"/>
                  </a:cubicBezTo>
                  <a:cubicBezTo>
                    <a:pt x="25" y="88"/>
                    <a:pt x="25" y="87"/>
                    <a:pt x="25" y="87"/>
                  </a:cubicBezTo>
                  <a:cubicBezTo>
                    <a:pt x="25" y="86"/>
                    <a:pt x="26" y="85"/>
                    <a:pt x="26" y="85"/>
                  </a:cubicBezTo>
                  <a:cubicBezTo>
                    <a:pt x="26" y="84"/>
                    <a:pt x="26" y="84"/>
                    <a:pt x="26" y="84"/>
                  </a:cubicBezTo>
                  <a:cubicBezTo>
                    <a:pt x="26" y="83"/>
                    <a:pt x="26" y="83"/>
                    <a:pt x="27" y="82"/>
                  </a:cubicBezTo>
                  <a:cubicBezTo>
                    <a:pt x="27" y="81"/>
                    <a:pt x="27" y="81"/>
                    <a:pt x="28" y="80"/>
                  </a:cubicBezTo>
                  <a:cubicBezTo>
                    <a:pt x="28" y="80"/>
                    <a:pt x="28" y="79"/>
                    <a:pt x="28" y="79"/>
                  </a:cubicBezTo>
                  <a:cubicBezTo>
                    <a:pt x="28" y="78"/>
                    <a:pt x="29" y="77"/>
                    <a:pt x="28" y="76"/>
                  </a:cubicBezTo>
                  <a:cubicBezTo>
                    <a:pt x="29" y="76"/>
                    <a:pt x="29" y="76"/>
                    <a:pt x="29" y="75"/>
                  </a:cubicBezTo>
                  <a:cubicBezTo>
                    <a:pt x="30" y="75"/>
                    <a:pt x="30" y="75"/>
                    <a:pt x="30" y="75"/>
                  </a:cubicBezTo>
                  <a:cubicBezTo>
                    <a:pt x="30" y="75"/>
                    <a:pt x="30" y="75"/>
                    <a:pt x="30" y="75"/>
                  </a:cubicBezTo>
                  <a:cubicBezTo>
                    <a:pt x="30" y="73"/>
                    <a:pt x="31" y="73"/>
                    <a:pt x="31" y="72"/>
                  </a:cubicBezTo>
                  <a:cubicBezTo>
                    <a:pt x="31" y="71"/>
                    <a:pt x="32" y="71"/>
                    <a:pt x="32" y="70"/>
                  </a:cubicBezTo>
                  <a:cubicBezTo>
                    <a:pt x="32" y="70"/>
                    <a:pt x="33" y="69"/>
                    <a:pt x="33" y="69"/>
                  </a:cubicBezTo>
                  <a:cubicBezTo>
                    <a:pt x="33" y="68"/>
                    <a:pt x="33" y="68"/>
                    <a:pt x="33" y="67"/>
                  </a:cubicBezTo>
                  <a:cubicBezTo>
                    <a:pt x="34" y="67"/>
                    <a:pt x="34" y="67"/>
                    <a:pt x="34" y="66"/>
                  </a:cubicBezTo>
                  <a:cubicBezTo>
                    <a:pt x="35" y="66"/>
                    <a:pt x="35" y="65"/>
                    <a:pt x="35" y="65"/>
                  </a:cubicBezTo>
                  <a:cubicBezTo>
                    <a:pt x="35" y="64"/>
                    <a:pt x="36" y="64"/>
                    <a:pt x="36" y="63"/>
                  </a:cubicBezTo>
                  <a:cubicBezTo>
                    <a:pt x="36" y="63"/>
                    <a:pt x="36" y="63"/>
                    <a:pt x="36" y="63"/>
                  </a:cubicBezTo>
                  <a:cubicBezTo>
                    <a:pt x="36" y="63"/>
                    <a:pt x="36" y="63"/>
                    <a:pt x="36" y="62"/>
                  </a:cubicBezTo>
                  <a:cubicBezTo>
                    <a:pt x="36" y="62"/>
                    <a:pt x="36" y="62"/>
                    <a:pt x="36" y="61"/>
                  </a:cubicBezTo>
                  <a:cubicBezTo>
                    <a:pt x="36" y="59"/>
                    <a:pt x="35" y="57"/>
                    <a:pt x="34" y="55"/>
                  </a:cubicBezTo>
                  <a:cubicBezTo>
                    <a:pt x="34" y="55"/>
                    <a:pt x="33" y="54"/>
                    <a:pt x="33" y="54"/>
                  </a:cubicBezTo>
                  <a:cubicBezTo>
                    <a:pt x="33" y="52"/>
                    <a:pt x="32" y="51"/>
                    <a:pt x="31" y="50"/>
                  </a:cubicBezTo>
                  <a:cubicBezTo>
                    <a:pt x="31" y="50"/>
                    <a:pt x="31" y="49"/>
                    <a:pt x="31" y="48"/>
                  </a:cubicBezTo>
                  <a:cubicBezTo>
                    <a:pt x="31" y="48"/>
                    <a:pt x="30" y="47"/>
                    <a:pt x="30" y="46"/>
                  </a:cubicBezTo>
                  <a:cubicBezTo>
                    <a:pt x="30" y="46"/>
                    <a:pt x="30" y="46"/>
                    <a:pt x="30" y="46"/>
                  </a:cubicBezTo>
                  <a:cubicBezTo>
                    <a:pt x="30" y="45"/>
                    <a:pt x="30" y="44"/>
                    <a:pt x="29" y="44"/>
                  </a:cubicBezTo>
                  <a:cubicBezTo>
                    <a:pt x="29" y="43"/>
                    <a:pt x="29" y="43"/>
                    <a:pt x="28" y="42"/>
                  </a:cubicBezTo>
                  <a:cubicBezTo>
                    <a:pt x="28" y="42"/>
                    <a:pt x="28" y="41"/>
                    <a:pt x="28" y="41"/>
                  </a:cubicBezTo>
                  <a:cubicBezTo>
                    <a:pt x="27" y="40"/>
                    <a:pt x="25" y="40"/>
                    <a:pt x="24" y="40"/>
                  </a:cubicBezTo>
                  <a:cubicBezTo>
                    <a:pt x="24" y="40"/>
                    <a:pt x="24" y="40"/>
                    <a:pt x="23" y="39"/>
                  </a:cubicBezTo>
                  <a:cubicBezTo>
                    <a:pt x="23" y="40"/>
                    <a:pt x="23" y="40"/>
                    <a:pt x="23" y="41"/>
                  </a:cubicBezTo>
                  <a:cubicBezTo>
                    <a:pt x="23" y="41"/>
                    <a:pt x="23" y="42"/>
                    <a:pt x="23" y="42"/>
                  </a:cubicBezTo>
                  <a:cubicBezTo>
                    <a:pt x="23" y="43"/>
                    <a:pt x="23" y="43"/>
                    <a:pt x="23" y="44"/>
                  </a:cubicBezTo>
                  <a:cubicBezTo>
                    <a:pt x="23" y="44"/>
                    <a:pt x="23" y="44"/>
                    <a:pt x="23" y="45"/>
                  </a:cubicBezTo>
                  <a:cubicBezTo>
                    <a:pt x="23" y="45"/>
                    <a:pt x="23" y="46"/>
                    <a:pt x="23" y="46"/>
                  </a:cubicBezTo>
                  <a:cubicBezTo>
                    <a:pt x="23" y="48"/>
                    <a:pt x="23" y="50"/>
                    <a:pt x="23" y="52"/>
                  </a:cubicBezTo>
                  <a:cubicBezTo>
                    <a:pt x="23" y="53"/>
                    <a:pt x="23" y="53"/>
                    <a:pt x="23" y="54"/>
                  </a:cubicBezTo>
                  <a:cubicBezTo>
                    <a:pt x="23" y="54"/>
                    <a:pt x="23" y="55"/>
                    <a:pt x="24" y="55"/>
                  </a:cubicBezTo>
                  <a:cubicBezTo>
                    <a:pt x="24" y="56"/>
                    <a:pt x="23" y="57"/>
                    <a:pt x="23" y="58"/>
                  </a:cubicBezTo>
                  <a:cubicBezTo>
                    <a:pt x="23" y="59"/>
                    <a:pt x="23" y="61"/>
                    <a:pt x="24" y="62"/>
                  </a:cubicBezTo>
                  <a:cubicBezTo>
                    <a:pt x="24" y="62"/>
                    <a:pt x="24" y="63"/>
                    <a:pt x="24" y="63"/>
                  </a:cubicBezTo>
                  <a:cubicBezTo>
                    <a:pt x="24" y="64"/>
                    <a:pt x="23" y="65"/>
                    <a:pt x="23" y="67"/>
                  </a:cubicBezTo>
                  <a:cubicBezTo>
                    <a:pt x="23" y="67"/>
                    <a:pt x="24" y="68"/>
                    <a:pt x="24" y="68"/>
                  </a:cubicBezTo>
                  <a:cubicBezTo>
                    <a:pt x="24" y="69"/>
                    <a:pt x="23" y="69"/>
                    <a:pt x="23" y="70"/>
                  </a:cubicBezTo>
                  <a:cubicBezTo>
                    <a:pt x="23" y="71"/>
                    <a:pt x="23" y="71"/>
                    <a:pt x="22" y="72"/>
                  </a:cubicBezTo>
                  <a:cubicBezTo>
                    <a:pt x="22" y="73"/>
                    <a:pt x="22" y="74"/>
                    <a:pt x="21" y="75"/>
                  </a:cubicBezTo>
                  <a:cubicBezTo>
                    <a:pt x="21" y="75"/>
                    <a:pt x="21" y="76"/>
                    <a:pt x="20" y="77"/>
                  </a:cubicBezTo>
                  <a:cubicBezTo>
                    <a:pt x="19" y="77"/>
                    <a:pt x="18" y="77"/>
                    <a:pt x="17" y="77"/>
                  </a:cubicBezTo>
                  <a:cubicBezTo>
                    <a:pt x="16" y="77"/>
                    <a:pt x="16" y="77"/>
                    <a:pt x="15" y="77"/>
                  </a:cubicBezTo>
                  <a:cubicBezTo>
                    <a:pt x="14" y="77"/>
                    <a:pt x="13" y="78"/>
                    <a:pt x="12" y="77"/>
                  </a:cubicBezTo>
                  <a:cubicBezTo>
                    <a:pt x="11" y="77"/>
                    <a:pt x="10" y="75"/>
                    <a:pt x="10" y="74"/>
                  </a:cubicBezTo>
                  <a:cubicBezTo>
                    <a:pt x="10" y="74"/>
                    <a:pt x="10" y="74"/>
                    <a:pt x="10" y="73"/>
                  </a:cubicBezTo>
                  <a:cubicBezTo>
                    <a:pt x="9" y="73"/>
                    <a:pt x="9" y="72"/>
                    <a:pt x="9" y="72"/>
                  </a:cubicBezTo>
                  <a:cubicBezTo>
                    <a:pt x="8" y="71"/>
                    <a:pt x="8" y="70"/>
                    <a:pt x="8" y="69"/>
                  </a:cubicBezTo>
                  <a:cubicBezTo>
                    <a:pt x="8" y="69"/>
                    <a:pt x="7" y="68"/>
                    <a:pt x="7" y="67"/>
                  </a:cubicBezTo>
                  <a:cubicBezTo>
                    <a:pt x="6" y="66"/>
                    <a:pt x="6" y="66"/>
                    <a:pt x="6" y="65"/>
                  </a:cubicBezTo>
                  <a:cubicBezTo>
                    <a:pt x="5" y="64"/>
                    <a:pt x="5" y="63"/>
                    <a:pt x="5" y="62"/>
                  </a:cubicBezTo>
                  <a:cubicBezTo>
                    <a:pt x="4" y="61"/>
                    <a:pt x="4" y="60"/>
                    <a:pt x="4" y="60"/>
                  </a:cubicBezTo>
                  <a:cubicBezTo>
                    <a:pt x="3" y="59"/>
                    <a:pt x="3" y="58"/>
                    <a:pt x="2" y="57"/>
                  </a:cubicBezTo>
                  <a:cubicBezTo>
                    <a:pt x="2" y="56"/>
                    <a:pt x="2" y="55"/>
                    <a:pt x="2" y="54"/>
                  </a:cubicBezTo>
                  <a:cubicBezTo>
                    <a:pt x="2" y="53"/>
                    <a:pt x="1" y="53"/>
                    <a:pt x="1" y="52"/>
                  </a:cubicBezTo>
                  <a:cubicBezTo>
                    <a:pt x="1" y="52"/>
                    <a:pt x="1" y="51"/>
                    <a:pt x="1" y="51"/>
                  </a:cubicBezTo>
                  <a:cubicBezTo>
                    <a:pt x="1" y="50"/>
                    <a:pt x="1" y="48"/>
                    <a:pt x="0" y="47"/>
                  </a:cubicBezTo>
                  <a:cubicBezTo>
                    <a:pt x="0" y="46"/>
                    <a:pt x="0" y="45"/>
                    <a:pt x="0" y="44"/>
                  </a:cubicBezTo>
                  <a:cubicBezTo>
                    <a:pt x="0" y="44"/>
                    <a:pt x="0" y="44"/>
                    <a:pt x="0" y="43"/>
                  </a:cubicBezTo>
                  <a:cubicBezTo>
                    <a:pt x="0" y="43"/>
                    <a:pt x="0" y="42"/>
                    <a:pt x="0" y="42"/>
                  </a:cubicBezTo>
                  <a:cubicBezTo>
                    <a:pt x="0" y="41"/>
                    <a:pt x="0" y="41"/>
                    <a:pt x="0" y="40"/>
                  </a:cubicBezTo>
                  <a:cubicBezTo>
                    <a:pt x="0" y="40"/>
                    <a:pt x="0" y="39"/>
                    <a:pt x="0" y="39"/>
                  </a:cubicBezTo>
                  <a:cubicBezTo>
                    <a:pt x="1" y="39"/>
                    <a:pt x="1" y="38"/>
                    <a:pt x="2" y="39"/>
                  </a:cubicBezTo>
                  <a:cubicBezTo>
                    <a:pt x="4" y="40"/>
                    <a:pt x="4" y="43"/>
                    <a:pt x="5" y="44"/>
                  </a:cubicBezTo>
                  <a:cubicBezTo>
                    <a:pt x="6" y="45"/>
                    <a:pt x="7" y="47"/>
                    <a:pt x="8" y="48"/>
                  </a:cubicBezTo>
                  <a:cubicBezTo>
                    <a:pt x="8" y="48"/>
                    <a:pt x="8" y="49"/>
                    <a:pt x="8" y="49"/>
                  </a:cubicBezTo>
                  <a:cubicBezTo>
                    <a:pt x="9" y="50"/>
                    <a:pt x="9" y="50"/>
                    <a:pt x="10" y="51"/>
                  </a:cubicBezTo>
                  <a:cubicBezTo>
                    <a:pt x="11" y="52"/>
                    <a:pt x="11" y="53"/>
                    <a:pt x="12" y="54"/>
                  </a:cubicBezTo>
                  <a:cubicBezTo>
                    <a:pt x="12" y="55"/>
                    <a:pt x="12" y="56"/>
                    <a:pt x="13" y="56"/>
                  </a:cubicBezTo>
                  <a:cubicBezTo>
                    <a:pt x="13" y="56"/>
                    <a:pt x="13" y="56"/>
                    <a:pt x="13" y="56"/>
                  </a:cubicBezTo>
                  <a:cubicBezTo>
                    <a:pt x="13" y="55"/>
                    <a:pt x="13" y="55"/>
                    <a:pt x="13" y="55"/>
                  </a:cubicBezTo>
                  <a:cubicBezTo>
                    <a:pt x="13" y="54"/>
                    <a:pt x="13" y="54"/>
                    <a:pt x="13" y="54"/>
                  </a:cubicBezTo>
                  <a:cubicBezTo>
                    <a:pt x="13" y="53"/>
                    <a:pt x="13" y="53"/>
                    <a:pt x="13" y="53"/>
                  </a:cubicBezTo>
                  <a:cubicBezTo>
                    <a:pt x="13" y="52"/>
                    <a:pt x="13" y="51"/>
                    <a:pt x="13" y="51"/>
                  </a:cubicBezTo>
                  <a:cubicBezTo>
                    <a:pt x="13" y="50"/>
                    <a:pt x="13" y="50"/>
                    <a:pt x="13" y="49"/>
                  </a:cubicBezTo>
                  <a:cubicBezTo>
                    <a:pt x="13" y="49"/>
                    <a:pt x="13" y="48"/>
                    <a:pt x="13" y="48"/>
                  </a:cubicBezTo>
                  <a:cubicBezTo>
                    <a:pt x="14" y="46"/>
                    <a:pt x="14" y="45"/>
                    <a:pt x="14" y="43"/>
                  </a:cubicBezTo>
                  <a:cubicBezTo>
                    <a:pt x="14" y="42"/>
                    <a:pt x="14" y="41"/>
                    <a:pt x="14" y="39"/>
                  </a:cubicBezTo>
                  <a:cubicBezTo>
                    <a:pt x="14" y="39"/>
                    <a:pt x="14" y="38"/>
                    <a:pt x="14" y="38"/>
                  </a:cubicBezTo>
                  <a:cubicBezTo>
                    <a:pt x="14" y="37"/>
                    <a:pt x="14" y="37"/>
                    <a:pt x="15" y="37"/>
                  </a:cubicBezTo>
                  <a:cubicBezTo>
                    <a:pt x="15" y="37"/>
                    <a:pt x="15" y="36"/>
                    <a:pt x="15" y="35"/>
                  </a:cubicBezTo>
                  <a:cubicBezTo>
                    <a:pt x="15" y="35"/>
                    <a:pt x="15" y="35"/>
                    <a:pt x="15" y="35"/>
                  </a:cubicBezTo>
                  <a:cubicBezTo>
                    <a:pt x="15" y="34"/>
                    <a:pt x="12" y="31"/>
                    <a:pt x="11" y="31"/>
                  </a:cubicBezTo>
                  <a:cubicBezTo>
                    <a:pt x="11" y="30"/>
                    <a:pt x="10" y="30"/>
                    <a:pt x="10" y="30"/>
                  </a:cubicBezTo>
                  <a:cubicBezTo>
                    <a:pt x="9" y="30"/>
                    <a:pt x="9" y="29"/>
                    <a:pt x="9" y="28"/>
                  </a:cubicBezTo>
                  <a:cubicBezTo>
                    <a:pt x="8" y="27"/>
                    <a:pt x="8" y="26"/>
                    <a:pt x="7" y="25"/>
                  </a:cubicBezTo>
                  <a:cubicBezTo>
                    <a:pt x="7" y="25"/>
                    <a:pt x="7" y="24"/>
                    <a:pt x="6" y="23"/>
                  </a:cubicBezTo>
                  <a:cubicBezTo>
                    <a:pt x="6" y="22"/>
                    <a:pt x="4" y="21"/>
                    <a:pt x="4" y="20"/>
                  </a:cubicBezTo>
                  <a:cubicBezTo>
                    <a:pt x="4" y="20"/>
                    <a:pt x="4" y="19"/>
                    <a:pt x="4" y="19"/>
                  </a:cubicBezTo>
                  <a:cubicBezTo>
                    <a:pt x="4" y="18"/>
                    <a:pt x="4" y="18"/>
                    <a:pt x="3" y="17"/>
                  </a:cubicBezTo>
                  <a:cubicBezTo>
                    <a:pt x="3" y="16"/>
                    <a:pt x="3" y="16"/>
                    <a:pt x="3" y="15"/>
                  </a:cubicBezTo>
                  <a:cubicBezTo>
                    <a:pt x="3" y="15"/>
                    <a:pt x="3" y="15"/>
                    <a:pt x="3" y="14"/>
                  </a:cubicBezTo>
                  <a:cubicBezTo>
                    <a:pt x="3" y="14"/>
                    <a:pt x="3" y="13"/>
                    <a:pt x="2" y="13"/>
                  </a:cubicBezTo>
                  <a:cubicBezTo>
                    <a:pt x="2" y="13"/>
                    <a:pt x="2" y="12"/>
                    <a:pt x="2" y="12"/>
                  </a:cubicBezTo>
                  <a:cubicBezTo>
                    <a:pt x="2" y="12"/>
                    <a:pt x="2" y="11"/>
                    <a:pt x="2" y="11"/>
                  </a:cubicBezTo>
                  <a:cubicBezTo>
                    <a:pt x="2" y="11"/>
                    <a:pt x="2" y="10"/>
                    <a:pt x="2" y="10"/>
                  </a:cubicBezTo>
                  <a:cubicBezTo>
                    <a:pt x="2" y="9"/>
                    <a:pt x="2" y="8"/>
                    <a:pt x="2" y="8"/>
                  </a:cubicBezTo>
                  <a:cubicBezTo>
                    <a:pt x="2" y="7"/>
                    <a:pt x="2" y="7"/>
                    <a:pt x="2" y="7"/>
                  </a:cubicBezTo>
                  <a:cubicBezTo>
                    <a:pt x="2" y="6"/>
                    <a:pt x="2" y="6"/>
                    <a:pt x="2" y="5"/>
                  </a:cubicBezTo>
                  <a:cubicBezTo>
                    <a:pt x="2" y="5"/>
                    <a:pt x="2" y="5"/>
                    <a:pt x="2" y="5"/>
                  </a:cubicBezTo>
                  <a:cubicBezTo>
                    <a:pt x="3" y="4"/>
                    <a:pt x="3" y="4"/>
                    <a:pt x="3" y="3"/>
                  </a:cubicBezTo>
                  <a:cubicBezTo>
                    <a:pt x="3" y="2"/>
                    <a:pt x="4" y="2"/>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2" name="Freeform 10"/>
            <p:cNvSpPr>
              <a:spLocks noEditPoints="1"/>
            </p:cNvSpPr>
            <p:nvPr/>
          </p:nvSpPr>
          <p:spPr bwMode="auto">
            <a:xfrm>
              <a:off x="6569075" y="2411413"/>
              <a:ext cx="277813" cy="306388"/>
            </a:xfrm>
            <a:custGeom>
              <a:avLst/>
              <a:gdLst>
                <a:gd name="T0" fmla="*/ 16 w 102"/>
                <a:gd name="T1" fmla="*/ 44 h 112"/>
                <a:gd name="T2" fmla="*/ 74 w 102"/>
                <a:gd name="T3" fmla="*/ 56 h 112"/>
                <a:gd name="T4" fmla="*/ 71 w 102"/>
                <a:gd name="T5" fmla="*/ 62 h 112"/>
                <a:gd name="T6" fmla="*/ 78 w 102"/>
                <a:gd name="T7" fmla="*/ 59 h 112"/>
                <a:gd name="T8" fmla="*/ 61 w 102"/>
                <a:gd name="T9" fmla="*/ 14 h 112"/>
                <a:gd name="T10" fmla="*/ 96 w 102"/>
                <a:gd name="T11" fmla="*/ 19 h 112"/>
                <a:gd name="T12" fmla="*/ 97 w 102"/>
                <a:gd name="T13" fmla="*/ 24 h 112"/>
                <a:gd name="T14" fmla="*/ 93 w 102"/>
                <a:gd name="T15" fmla="*/ 31 h 112"/>
                <a:gd name="T16" fmla="*/ 96 w 102"/>
                <a:gd name="T17" fmla="*/ 33 h 112"/>
                <a:gd name="T18" fmla="*/ 97 w 102"/>
                <a:gd name="T19" fmla="*/ 40 h 112"/>
                <a:gd name="T20" fmla="*/ 86 w 102"/>
                <a:gd name="T21" fmla="*/ 42 h 112"/>
                <a:gd name="T22" fmla="*/ 78 w 102"/>
                <a:gd name="T23" fmla="*/ 43 h 112"/>
                <a:gd name="T24" fmla="*/ 70 w 102"/>
                <a:gd name="T25" fmla="*/ 49 h 112"/>
                <a:gd name="T26" fmla="*/ 86 w 102"/>
                <a:gd name="T27" fmla="*/ 54 h 112"/>
                <a:gd name="T28" fmla="*/ 84 w 102"/>
                <a:gd name="T29" fmla="*/ 64 h 112"/>
                <a:gd name="T30" fmla="*/ 75 w 102"/>
                <a:gd name="T31" fmla="*/ 70 h 112"/>
                <a:gd name="T32" fmla="*/ 76 w 102"/>
                <a:gd name="T33" fmla="*/ 76 h 112"/>
                <a:gd name="T34" fmla="*/ 78 w 102"/>
                <a:gd name="T35" fmla="*/ 87 h 112"/>
                <a:gd name="T36" fmla="*/ 81 w 102"/>
                <a:gd name="T37" fmla="*/ 94 h 112"/>
                <a:gd name="T38" fmla="*/ 77 w 102"/>
                <a:gd name="T39" fmla="*/ 109 h 112"/>
                <a:gd name="T40" fmla="*/ 76 w 102"/>
                <a:gd name="T41" fmla="*/ 111 h 112"/>
                <a:gd name="T42" fmla="*/ 71 w 102"/>
                <a:gd name="T43" fmla="*/ 99 h 112"/>
                <a:gd name="T44" fmla="*/ 68 w 102"/>
                <a:gd name="T45" fmla="*/ 80 h 112"/>
                <a:gd name="T46" fmla="*/ 68 w 102"/>
                <a:gd name="T47" fmla="*/ 76 h 112"/>
                <a:gd name="T48" fmla="*/ 59 w 102"/>
                <a:gd name="T49" fmla="*/ 72 h 112"/>
                <a:gd name="T50" fmla="*/ 39 w 102"/>
                <a:gd name="T51" fmla="*/ 62 h 112"/>
                <a:gd name="T52" fmla="*/ 45 w 102"/>
                <a:gd name="T53" fmla="*/ 54 h 112"/>
                <a:gd name="T54" fmla="*/ 54 w 102"/>
                <a:gd name="T55" fmla="*/ 66 h 112"/>
                <a:gd name="T56" fmla="*/ 64 w 102"/>
                <a:gd name="T57" fmla="*/ 63 h 112"/>
                <a:gd name="T58" fmla="*/ 54 w 102"/>
                <a:gd name="T59" fmla="*/ 50 h 112"/>
                <a:gd name="T60" fmla="*/ 64 w 102"/>
                <a:gd name="T61" fmla="*/ 43 h 112"/>
                <a:gd name="T62" fmla="*/ 58 w 102"/>
                <a:gd name="T63" fmla="*/ 40 h 112"/>
                <a:gd name="T64" fmla="*/ 45 w 102"/>
                <a:gd name="T65" fmla="*/ 38 h 112"/>
                <a:gd name="T66" fmla="*/ 30 w 102"/>
                <a:gd name="T67" fmla="*/ 41 h 112"/>
                <a:gd name="T68" fmla="*/ 18 w 102"/>
                <a:gd name="T69" fmla="*/ 54 h 112"/>
                <a:gd name="T70" fmla="*/ 10 w 102"/>
                <a:gd name="T71" fmla="*/ 57 h 112"/>
                <a:gd name="T72" fmla="*/ 10 w 102"/>
                <a:gd name="T73" fmla="*/ 46 h 112"/>
                <a:gd name="T74" fmla="*/ 10 w 102"/>
                <a:gd name="T75" fmla="*/ 38 h 112"/>
                <a:gd name="T76" fmla="*/ 4 w 102"/>
                <a:gd name="T77" fmla="*/ 34 h 112"/>
                <a:gd name="T78" fmla="*/ 2 w 102"/>
                <a:gd name="T79" fmla="*/ 25 h 112"/>
                <a:gd name="T80" fmla="*/ 17 w 102"/>
                <a:gd name="T81" fmla="*/ 28 h 112"/>
                <a:gd name="T82" fmla="*/ 26 w 102"/>
                <a:gd name="T83" fmla="*/ 29 h 112"/>
                <a:gd name="T84" fmla="*/ 36 w 102"/>
                <a:gd name="T85" fmla="*/ 27 h 112"/>
                <a:gd name="T86" fmla="*/ 35 w 102"/>
                <a:gd name="T87" fmla="*/ 20 h 112"/>
                <a:gd name="T88" fmla="*/ 30 w 102"/>
                <a:gd name="T89" fmla="*/ 12 h 112"/>
                <a:gd name="T90" fmla="*/ 40 w 102"/>
                <a:gd name="T91" fmla="*/ 13 h 112"/>
                <a:gd name="T92" fmla="*/ 48 w 102"/>
                <a:gd name="T93" fmla="*/ 14 h 112"/>
                <a:gd name="T94" fmla="*/ 63 w 102"/>
                <a:gd name="T95" fmla="*/ 4 h 112"/>
                <a:gd name="T96" fmla="*/ 71 w 102"/>
                <a:gd name="T97" fmla="*/ 0 h 112"/>
                <a:gd name="T98" fmla="*/ 72 w 102"/>
                <a:gd name="T99" fmla="*/ 12 h 112"/>
                <a:gd name="T100" fmla="*/ 72 w 102"/>
                <a:gd name="T101" fmla="*/ 14 h 112"/>
                <a:gd name="T102" fmla="*/ 68 w 102"/>
                <a:gd name="T103" fmla="*/ 21 h 112"/>
                <a:gd name="T104" fmla="*/ 52 w 102"/>
                <a:gd name="T105" fmla="*/ 25 h 112"/>
                <a:gd name="T106" fmla="*/ 49 w 102"/>
                <a:gd name="T107" fmla="*/ 31 h 112"/>
                <a:gd name="T108" fmla="*/ 58 w 102"/>
                <a:gd name="T109" fmla="*/ 32 h 112"/>
                <a:gd name="T110" fmla="*/ 72 w 102"/>
                <a:gd name="T111" fmla="*/ 32 h 112"/>
                <a:gd name="T112" fmla="*/ 83 w 102"/>
                <a:gd name="T113" fmla="*/ 28 h 112"/>
                <a:gd name="T114" fmla="*/ 94 w 102"/>
                <a:gd name="T115"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12">
                  <a:moveTo>
                    <a:pt x="7" y="29"/>
                  </a:moveTo>
                  <a:cubicBezTo>
                    <a:pt x="7" y="29"/>
                    <a:pt x="7" y="29"/>
                    <a:pt x="7" y="29"/>
                  </a:cubicBezTo>
                  <a:cubicBezTo>
                    <a:pt x="7" y="29"/>
                    <a:pt x="7" y="29"/>
                    <a:pt x="7" y="29"/>
                  </a:cubicBezTo>
                  <a:close/>
                  <a:moveTo>
                    <a:pt x="20" y="38"/>
                  </a:moveTo>
                  <a:cubicBezTo>
                    <a:pt x="20" y="38"/>
                    <a:pt x="14" y="38"/>
                    <a:pt x="14" y="39"/>
                  </a:cubicBezTo>
                  <a:cubicBezTo>
                    <a:pt x="14" y="40"/>
                    <a:pt x="14" y="41"/>
                    <a:pt x="15" y="41"/>
                  </a:cubicBezTo>
                  <a:cubicBezTo>
                    <a:pt x="15" y="42"/>
                    <a:pt x="15" y="43"/>
                    <a:pt x="16" y="44"/>
                  </a:cubicBezTo>
                  <a:cubicBezTo>
                    <a:pt x="16" y="44"/>
                    <a:pt x="17" y="43"/>
                    <a:pt x="17" y="43"/>
                  </a:cubicBezTo>
                  <a:cubicBezTo>
                    <a:pt x="18" y="42"/>
                    <a:pt x="19" y="42"/>
                    <a:pt x="19" y="41"/>
                  </a:cubicBezTo>
                  <a:cubicBezTo>
                    <a:pt x="20" y="41"/>
                    <a:pt x="21" y="40"/>
                    <a:pt x="21" y="40"/>
                  </a:cubicBezTo>
                  <a:cubicBezTo>
                    <a:pt x="21" y="38"/>
                    <a:pt x="21" y="39"/>
                    <a:pt x="20" y="38"/>
                  </a:cubicBezTo>
                  <a:close/>
                  <a:moveTo>
                    <a:pt x="78" y="57"/>
                  </a:moveTo>
                  <a:cubicBezTo>
                    <a:pt x="77" y="57"/>
                    <a:pt x="77" y="57"/>
                    <a:pt x="76" y="56"/>
                  </a:cubicBezTo>
                  <a:cubicBezTo>
                    <a:pt x="76" y="56"/>
                    <a:pt x="74" y="56"/>
                    <a:pt x="74" y="56"/>
                  </a:cubicBezTo>
                  <a:cubicBezTo>
                    <a:pt x="74" y="56"/>
                    <a:pt x="73" y="56"/>
                    <a:pt x="73" y="56"/>
                  </a:cubicBezTo>
                  <a:cubicBezTo>
                    <a:pt x="72" y="56"/>
                    <a:pt x="72" y="56"/>
                    <a:pt x="71" y="56"/>
                  </a:cubicBezTo>
                  <a:cubicBezTo>
                    <a:pt x="71" y="56"/>
                    <a:pt x="70" y="55"/>
                    <a:pt x="70" y="55"/>
                  </a:cubicBezTo>
                  <a:cubicBezTo>
                    <a:pt x="70" y="56"/>
                    <a:pt x="69" y="56"/>
                    <a:pt x="69" y="56"/>
                  </a:cubicBezTo>
                  <a:cubicBezTo>
                    <a:pt x="69" y="57"/>
                    <a:pt x="70" y="58"/>
                    <a:pt x="69" y="58"/>
                  </a:cubicBezTo>
                  <a:cubicBezTo>
                    <a:pt x="70" y="59"/>
                    <a:pt x="70" y="60"/>
                    <a:pt x="70" y="60"/>
                  </a:cubicBezTo>
                  <a:cubicBezTo>
                    <a:pt x="71" y="61"/>
                    <a:pt x="71" y="61"/>
                    <a:pt x="71" y="62"/>
                  </a:cubicBezTo>
                  <a:cubicBezTo>
                    <a:pt x="72" y="62"/>
                    <a:pt x="72" y="63"/>
                    <a:pt x="73" y="63"/>
                  </a:cubicBezTo>
                  <a:cubicBezTo>
                    <a:pt x="73" y="63"/>
                    <a:pt x="75" y="63"/>
                    <a:pt x="75" y="63"/>
                  </a:cubicBezTo>
                  <a:cubicBezTo>
                    <a:pt x="75" y="62"/>
                    <a:pt x="76" y="62"/>
                    <a:pt x="76" y="62"/>
                  </a:cubicBezTo>
                  <a:cubicBezTo>
                    <a:pt x="77" y="62"/>
                    <a:pt x="77" y="62"/>
                    <a:pt x="77" y="61"/>
                  </a:cubicBezTo>
                  <a:cubicBezTo>
                    <a:pt x="77" y="61"/>
                    <a:pt x="78" y="61"/>
                    <a:pt x="78" y="61"/>
                  </a:cubicBezTo>
                  <a:cubicBezTo>
                    <a:pt x="78" y="61"/>
                    <a:pt x="78" y="61"/>
                    <a:pt x="79" y="60"/>
                  </a:cubicBezTo>
                  <a:cubicBezTo>
                    <a:pt x="78" y="60"/>
                    <a:pt x="79" y="59"/>
                    <a:pt x="78" y="59"/>
                  </a:cubicBezTo>
                  <a:cubicBezTo>
                    <a:pt x="78" y="58"/>
                    <a:pt x="78" y="58"/>
                    <a:pt x="78" y="57"/>
                  </a:cubicBezTo>
                  <a:close/>
                  <a:moveTo>
                    <a:pt x="64" y="11"/>
                  </a:moveTo>
                  <a:cubicBezTo>
                    <a:pt x="63" y="11"/>
                    <a:pt x="62" y="12"/>
                    <a:pt x="62" y="13"/>
                  </a:cubicBezTo>
                  <a:cubicBezTo>
                    <a:pt x="61" y="13"/>
                    <a:pt x="61" y="14"/>
                    <a:pt x="61" y="14"/>
                  </a:cubicBezTo>
                  <a:cubicBezTo>
                    <a:pt x="61" y="14"/>
                    <a:pt x="61" y="14"/>
                    <a:pt x="61" y="14"/>
                  </a:cubicBezTo>
                  <a:cubicBezTo>
                    <a:pt x="61" y="14"/>
                    <a:pt x="61" y="14"/>
                    <a:pt x="61" y="14"/>
                  </a:cubicBezTo>
                  <a:cubicBezTo>
                    <a:pt x="61" y="14"/>
                    <a:pt x="61" y="14"/>
                    <a:pt x="61" y="14"/>
                  </a:cubicBezTo>
                  <a:cubicBezTo>
                    <a:pt x="61" y="14"/>
                    <a:pt x="61" y="14"/>
                    <a:pt x="61" y="14"/>
                  </a:cubicBezTo>
                  <a:cubicBezTo>
                    <a:pt x="61" y="14"/>
                    <a:pt x="62" y="14"/>
                    <a:pt x="62" y="14"/>
                  </a:cubicBezTo>
                  <a:cubicBezTo>
                    <a:pt x="62" y="14"/>
                    <a:pt x="65" y="13"/>
                    <a:pt x="65" y="13"/>
                  </a:cubicBezTo>
                  <a:cubicBezTo>
                    <a:pt x="65" y="13"/>
                    <a:pt x="65" y="12"/>
                    <a:pt x="64" y="11"/>
                  </a:cubicBezTo>
                  <a:close/>
                  <a:moveTo>
                    <a:pt x="95" y="17"/>
                  </a:moveTo>
                  <a:cubicBezTo>
                    <a:pt x="95" y="17"/>
                    <a:pt x="96" y="18"/>
                    <a:pt x="96" y="18"/>
                  </a:cubicBezTo>
                  <a:cubicBezTo>
                    <a:pt x="96" y="18"/>
                    <a:pt x="96" y="19"/>
                    <a:pt x="96" y="19"/>
                  </a:cubicBezTo>
                  <a:cubicBezTo>
                    <a:pt x="97" y="19"/>
                    <a:pt x="96" y="19"/>
                    <a:pt x="97" y="20"/>
                  </a:cubicBezTo>
                  <a:cubicBezTo>
                    <a:pt x="97" y="20"/>
                    <a:pt x="97" y="20"/>
                    <a:pt x="97" y="20"/>
                  </a:cubicBezTo>
                  <a:cubicBezTo>
                    <a:pt x="97" y="20"/>
                    <a:pt x="97" y="21"/>
                    <a:pt x="97" y="21"/>
                  </a:cubicBezTo>
                  <a:cubicBezTo>
                    <a:pt x="97" y="22"/>
                    <a:pt x="97" y="22"/>
                    <a:pt x="97" y="23"/>
                  </a:cubicBezTo>
                  <a:cubicBezTo>
                    <a:pt x="97" y="24"/>
                    <a:pt x="97" y="24"/>
                    <a:pt x="97" y="24"/>
                  </a:cubicBezTo>
                  <a:cubicBezTo>
                    <a:pt x="97" y="24"/>
                    <a:pt x="97" y="24"/>
                    <a:pt x="97" y="24"/>
                  </a:cubicBezTo>
                  <a:cubicBezTo>
                    <a:pt x="97" y="24"/>
                    <a:pt x="97" y="24"/>
                    <a:pt x="97" y="24"/>
                  </a:cubicBezTo>
                  <a:cubicBezTo>
                    <a:pt x="97" y="24"/>
                    <a:pt x="97" y="24"/>
                    <a:pt x="97" y="24"/>
                  </a:cubicBezTo>
                  <a:cubicBezTo>
                    <a:pt x="97" y="24"/>
                    <a:pt x="98" y="24"/>
                    <a:pt x="97" y="24"/>
                  </a:cubicBezTo>
                  <a:cubicBezTo>
                    <a:pt x="97" y="25"/>
                    <a:pt x="97" y="25"/>
                    <a:pt x="97" y="26"/>
                  </a:cubicBezTo>
                  <a:cubicBezTo>
                    <a:pt x="97" y="27"/>
                    <a:pt x="94" y="29"/>
                    <a:pt x="94" y="30"/>
                  </a:cubicBezTo>
                  <a:cubicBezTo>
                    <a:pt x="94" y="30"/>
                    <a:pt x="94" y="30"/>
                    <a:pt x="94" y="30"/>
                  </a:cubicBezTo>
                  <a:cubicBezTo>
                    <a:pt x="94" y="30"/>
                    <a:pt x="93" y="30"/>
                    <a:pt x="93" y="30"/>
                  </a:cubicBezTo>
                  <a:cubicBezTo>
                    <a:pt x="93" y="31"/>
                    <a:pt x="93" y="31"/>
                    <a:pt x="93" y="31"/>
                  </a:cubicBezTo>
                  <a:cubicBezTo>
                    <a:pt x="93" y="31"/>
                    <a:pt x="93" y="31"/>
                    <a:pt x="93" y="31"/>
                  </a:cubicBezTo>
                  <a:cubicBezTo>
                    <a:pt x="93" y="31"/>
                    <a:pt x="93" y="31"/>
                    <a:pt x="92" y="32"/>
                  </a:cubicBezTo>
                  <a:cubicBezTo>
                    <a:pt x="92" y="32"/>
                    <a:pt x="90" y="32"/>
                    <a:pt x="90" y="32"/>
                  </a:cubicBezTo>
                  <a:cubicBezTo>
                    <a:pt x="91" y="33"/>
                    <a:pt x="91" y="33"/>
                    <a:pt x="91" y="33"/>
                  </a:cubicBezTo>
                  <a:cubicBezTo>
                    <a:pt x="92" y="34"/>
                    <a:pt x="92" y="34"/>
                    <a:pt x="92" y="34"/>
                  </a:cubicBezTo>
                  <a:cubicBezTo>
                    <a:pt x="93" y="34"/>
                    <a:pt x="94" y="34"/>
                    <a:pt x="94" y="33"/>
                  </a:cubicBezTo>
                  <a:cubicBezTo>
                    <a:pt x="95" y="33"/>
                    <a:pt x="96" y="33"/>
                    <a:pt x="96" y="33"/>
                  </a:cubicBezTo>
                  <a:cubicBezTo>
                    <a:pt x="97" y="33"/>
                    <a:pt x="97" y="33"/>
                    <a:pt x="97" y="33"/>
                  </a:cubicBezTo>
                  <a:cubicBezTo>
                    <a:pt x="98" y="33"/>
                    <a:pt x="98" y="33"/>
                    <a:pt x="98" y="33"/>
                  </a:cubicBezTo>
                  <a:cubicBezTo>
                    <a:pt x="99" y="33"/>
                    <a:pt x="100" y="32"/>
                    <a:pt x="100" y="31"/>
                  </a:cubicBezTo>
                  <a:cubicBezTo>
                    <a:pt x="100" y="31"/>
                    <a:pt x="101" y="31"/>
                    <a:pt x="101" y="30"/>
                  </a:cubicBezTo>
                  <a:cubicBezTo>
                    <a:pt x="101" y="30"/>
                    <a:pt x="101" y="31"/>
                    <a:pt x="101" y="31"/>
                  </a:cubicBezTo>
                  <a:cubicBezTo>
                    <a:pt x="102" y="32"/>
                    <a:pt x="101" y="37"/>
                    <a:pt x="101" y="38"/>
                  </a:cubicBezTo>
                  <a:cubicBezTo>
                    <a:pt x="100" y="38"/>
                    <a:pt x="98" y="40"/>
                    <a:pt x="97" y="40"/>
                  </a:cubicBezTo>
                  <a:cubicBezTo>
                    <a:pt x="97" y="40"/>
                    <a:pt x="95" y="40"/>
                    <a:pt x="95" y="40"/>
                  </a:cubicBezTo>
                  <a:cubicBezTo>
                    <a:pt x="95" y="40"/>
                    <a:pt x="94" y="40"/>
                    <a:pt x="94" y="40"/>
                  </a:cubicBezTo>
                  <a:cubicBezTo>
                    <a:pt x="94" y="40"/>
                    <a:pt x="94" y="40"/>
                    <a:pt x="93" y="41"/>
                  </a:cubicBezTo>
                  <a:cubicBezTo>
                    <a:pt x="93" y="41"/>
                    <a:pt x="92" y="41"/>
                    <a:pt x="92" y="41"/>
                  </a:cubicBezTo>
                  <a:cubicBezTo>
                    <a:pt x="91" y="41"/>
                    <a:pt x="91" y="42"/>
                    <a:pt x="90" y="42"/>
                  </a:cubicBezTo>
                  <a:cubicBezTo>
                    <a:pt x="89" y="42"/>
                    <a:pt x="87" y="41"/>
                    <a:pt x="86" y="42"/>
                  </a:cubicBezTo>
                  <a:cubicBezTo>
                    <a:pt x="86" y="42"/>
                    <a:pt x="86" y="42"/>
                    <a:pt x="86" y="42"/>
                  </a:cubicBezTo>
                  <a:cubicBezTo>
                    <a:pt x="86" y="42"/>
                    <a:pt x="85" y="42"/>
                    <a:pt x="85" y="42"/>
                  </a:cubicBezTo>
                  <a:cubicBezTo>
                    <a:pt x="84" y="41"/>
                    <a:pt x="80" y="42"/>
                    <a:pt x="79" y="43"/>
                  </a:cubicBezTo>
                  <a:cubicBezTo>
                    <a:pt x="79" y="43"/>
                    <a:pt x="79" y="43"/>
                    <a:pt x="79" y="42"/>
                  </a:cubicBezTo>
                  <a:cubicBezTo>
                    <a:pt x="79" y="43"/>
                    <a:pt x="78" y="43"/>
                    <a:pt x="78" y="43"/>
                  </a:cubicBezTo>
                  <a:cubicBezTo>
                    <a:pt x="78" y="43"/>
                    <a:pt x="78" y="43"/>
                    <a:pt x="78" y="43"/>
                  </a:cubicBezTo>
                  <a:cubicBezTo>
                    <a:pt x="78" y="43"/>
                    <a:pt x="78" y="43"/>
                    <a:pt x="78" y="43"/>
                  </a:cubicBezTo>
                  <a:cubicBezTo>
                    <a:pt x="78" y="43"/>
                    <a:pt x="78" y="43"/>
                    <a:pt x="78" y="43"/>
                  </a:cubicBezTo>
                  <a:cubicBezTo>
                    <a:pt x="77" y="44"/>
                    <a:pt x="75" y="44"/>
                    <a:pt x="74" y="45"/>
                  </a:cubicBezTo>
                  <a:cubicBezTo>
                    <a:pt x="74" y="45"/>
                    <a:pt x="74" y="45"/>
                    <a:pt x="73" y="45"/>
                  </a:cubicBezTo>
                  <a:cubicBezTo>
                    <a:pt x="73" y="45"/>
                    <a:pt x="72" y="45"/>
                    <a:pt x="72" y="45"/>
                  </a:cubicBezTo>
                  <a:cubicBezTo>
                    <a:pt x="71" y="45"/>
                    <a:pt x="71" y="46"/>
                    <a:pt x="71" y="46"/>
                  </a:cubicBezTo>
                  <a:cubicBezTo>
                    <a:pt x="70" y="46"/>
                    <a:pt x="70" y="47"/>
                    <a:pt x="70" y="47"/>
                  </a:cubicBezTo>
                  <a:cubicBezTo>
                    <a:pt x="68" y="46"/>
                    <a:pt x="66" y="48"/>
                    <a:pt x="68" y="49"/>
                  </a:cubicBezTo>
                  <a:cubicBezTo>
                    <a:pt x="69" y="49"/>
                    <a:pt x="70" y="49"/>
                    <a:pt x="70" y="49"/>
                  </a:cubicBezTo>
                  <a:cubicBezTo>
                    <a:pt x="71" y="49"/>
                    <a:pt x="74" y="50"/>
                    <a:pt x="74" y="50"/>
                  </a:cubicBezTo>
                  <a:cubicBezTo>
                    <a:pt x="75" y="50"/>
                    <a:pt x="75" y="50"/>
                    <a:pt x="74" y="50"/>
                  </a:cubicBezTo>
                  <a:cubicBezTo>
                    <a:pt x="75" y="50"/>
                    <a:pt x="75" y="51"/>
                    <a:pt x="75" y="51"/>
                  </a:cubicBezTo>
                  <a:cubicBezTo>
                    <a:pt x="76" y="51"/>
                    <a:pt x="81" y="53"/>
                    <a:pt x="82" y="52"/>
                  </a:cubicBezTo>
                  <a:cubicBezTo>
                    <a:pt x="82" y="52"/>
                    <a:pt x="82" y="52"/>
                    <a:pt x="82" y="52"/>
                  </a:cubicBezTo>
                  <a:cubicBezTo>
                    <a:pt x="82" y="53"/>
                    <a:pt x="84" y="53"/>
                    <a:pt x="85" y="53"/>
                  </a:cubicBezTo>
                  <a:cubicBezTo>
                    <a:pt x="85" y="54"/>
                    <a:pt x="85" y="54"/>
                    <a:pt x="86" y="54"/>
                  </a:cubicBezTo>
                  <a:cubicBezTo>
                    <a:pt x="86" y="54"/>
                    <a:pt x="86" y="55"/>
                    <a:pt x="87" y="55"/>
                  </a:cubicBezTo>
                  <a:cubicBezTo>
                    <a:pt x="87" y="55"/>
                    <a:pt x="88" y="55"/>
                    <a:pt x="88" y="55"/>
                  </a:cubicBezTo>
                  <a:cubicBezTo>
                    <a:pt x="88" y="55"/>
                    <a:pt x="88" y="56"/>
                    <a:pt x="88" y="56"/>
                  </a:cubicBezTo>
                  <a:cubicBezTo>
                    <a:pt x="88" y="57"/>
                    <a:pt x="88" y="57"/>
                    <a:pt x="89" y="58"/>
                  </a:cubicBezTo>
                  <a:cubicBezTo>
                    <a:pt x="89" y="59"/>
                    <a:pt x="89" y="59"/>
                    <a:pt x="88" y="60"/>
                  </a:cubicBezTo>
                  <a:cubicBezTo>
                    <a:pt x="88" y="61"/>
                    <a:pt x="88" y="61"/>
                    <a:pt x="88" y="61"/>
                  </a:cubicBezTo>
                  <a:cubicBezTo>
                    <a:pt x="87" y="62"/>
                    <a:pt x="85" y="63"/>
                    <a:pt x="84" y="64"/>
                  </a:cubicBezTo>
                  <a:cubicBezTo>
                    <a:pt x="84" y="64"/>
                    <a:pt x="83" y="65"/>
                    <a:pt x="83" y="66"/>
                  </a:cubicBezTo>
                  <a:cubicBezTo>
                    <a:pt x="82" y="66"/>
                    <a:pt x="81" y="66"/>
                    <a:pt x="81" y="67"/>
                  </a:cubicBezTo>
                  <a:cubicBezTo>
                    <a:pt x="80" y="67"/>
                    <a:pt x="80" y="67"/>
                    <a:pt x="80" y="67"/>
                  </a:cubicBezTo>
                  <a:cubicBezTo>
                    <a:pt x="79" y="67"/>
                    <a:pt x="77" y="69"/>
                    <a:pt x="77" y="70"/>
                  </a:cubicBezTo>
                  <a:cubicBezTo>
                    <a:pt x="76" y="70"/>
                    <a:pt x="76" y="70"/>
                    <a:pt x="76" y="70"/>
                  </a:cubicBezTo>
                  <a:cubicBezTo>
                    <a:pt x="76" y="70"/>
                    <a:pt x="76" y="70"/>
                    <a:pt x="75" y="70"/>
                  </a:cubicBezTo>
                  <a:cubicBezTo>
                    <a:pt x="75" y="70"/>
                    <a:pt x="75" y="70"/>
                    <a:pt x="75" y="70"/>
                  </a:cubicBezTo>
                  <a:cubicBezTo>
                    <a:pt x="75" y="70"/>
                    <a:pt x="75" y="70"/>
                    <a:pt x="75" y="70"/>
                  </a:cubicBezTo>
                  <a:cubicBezTo>
                    <a:pt x="75" y="70"/>
                    <a:pt x="75" y="70"/>
                    <a:pt x="75" y="70"/>
                  </a:cubicBezTo>
                  <a:cubicBezTo>
                    <a:pt x="75" y="71"/>
                    <a:pt x="75" y="71"/>
                    <a:pt x="75" y="71"/>
                  </a:cubicBezTo>
                  <a:cubicBezTo>
                    <a:pt x="75" y="72"/>
                    <a:pt x="75" y="73"/>
                    <a:pt x="75" y="73"/>
                  </a:cubicBezTo>
                  <a:cubicBezTo>
                    <a:pt x="75" y="73"/>
                    <a:pt x="75" y="73"/>
                    <a:pt x="75" y="73"/>
                  </a:cubicBezTo>
                  <a:cubicBezTo>
                    <a:pt x="75" y="73"/>
                    <a:pt x="75" y="73"/>
                    <a:pt x="75" y="73"/>
                  </a:cubicBezTo>
                  <a:cubicBezTo>
                    <a:pt x="76" y="74"/>
                    <a:pt x="76" y="75"/>
                    <a:pt x="76" y="76"/>
                  </a:cubicBezTo>
                  <a:cubicBezTo>
                    <a:pt x="76" y="76"/>
                    <a:pt x="76" y="76"/>
                    <a:pt x="76" y="76"/>
                  </a:cubicBezTo>
                  <a:cubicBezTo>
                    <a:pt x="76" y="76"/>
                    <a:pt x="76" y="76"/>
                    <a:pt x="77" y="77"/>
                  </a:cubicBezTo>
                  <a:cubicBezTo>
                    <a:pt x="77" y="77"/>
                    <a:pt x="77" y="77"/>
                    <a:pt x="77" y="78"/>
                  </a:cubicBezTo>
                  <a:cubicBezTo>
                    <a:pt x="77" y="78"/>
                    <a:pt x="77" y="79"/>
                    <a:pt x="77" y="80"/>
                  </a:cubicBezTo>
                  <a:cubicBezTo>
                    <a:pt x="77" y="81"/>
                    <a:pt x="78" y="82"/>
                    <a:pt x="78" y="83"/>
                  </a:cubicBezTo>
                  <a:cubicBezTo>
                    <a:pt x="78" y="84"/>
                    <a:pt x="78" y="85"/>
                    <a:pt x="78" y="86"/>
                  </a:cubicBezTo>
                  <a:cubicBezTo>
                    <a:pt x="78" y="86"/>
                    <a:pt x="78" y="87"/>
                    <a:pt x="78" y="87"/>
                  </a:cubicBezTo>
                  <a:cubicBezTo>
                    <a:pt x="78" y="87"/>
                    <a:pt x="78" y="87"/>
                    <a:pt x="78" y="87"/>
                  </a:cubicBezTo>
                  <a:cubicBezTo>
                    <a:pt x="78" y="87"/>
                    <a:pt x="78" y="88"/>
                    <a:pt x="78" y="88"/>
                  </a:cubicBezTo>
                  <a:cubicBezTo>
                    <a:pt x="78" y="88"/>
                    <a:pt x="78" y="88"/>
                    <a:pt x="79" y="87"/>
                  </a:cubicBezTo>
                  <a:cubicBezTo>
                    <a:pt x="79" y="88"/>
                    <a:pt x="79" y="89"/>
                    <a:pt x="79" y="90"/>
                  </a:cubicBezTo>
                  <a:cubicBezTo>
                    <a:pt x="79" y="90"/>
                    <a:pt x="80" y="91"/>
                    <a:pt x="80" y="91"/>
                  </a:cubicBezTo>
                  <a:cubicBezTo>
                    <a:pt x="80" y="91"/>
                    <a:pt x="80" y="92"/>
                    <a:pt x="80" y="92"/>
                  </a:cubicBezTo>
                  <a:cubicBezTo>
                    <a:pt x="80" y="93"/>
                    <a:pt x="81" y="93"/>
                    <a:pt x="81" y="94"/>
                  </a:cubicBezTo>
                  <a:cubicBezTo>
                    <a:pt x="82" y="95"/>
                    <a:pt x="81" y="96"/>
                    <a:pt x="82" y="97"/>
                  </a:cubicBezTo>
                  <a:cubicBezTo>
                    <a:pt x="82" y="98"/>
                    <a:pt x="82" y="98"/>
                    <a:pt x="82" y="99"/>
                  </a:cubicBezTo>
                  <a:cubicBezTo>
                    <a:pt x="82" y="100"/>
                    <a:pt x="82" y="101"/>
                    <a:pt x="82" y="101"/>
                  </a:cubicBezTo>
                  <a:cubicBezTo>
                    <a:pt x="82" y="102"/>
                    <a:pt x="81" y="102"/>
                    <a:pt x="81" y="103"/>
                  </a:cubicBezTo>
                  <a:cubicBezTo>
                    <a:pt x="81" y="103"/>
                    <a:pt x="81" y="103"/>
                    <a:pt x="81" y="103"/>
                  </a:cubicBezTo>
                  <a:cubicBezTo>
                    <a:pt x="81" y="104"/>
                    <a:pt x="81" y="104"/>
                    <a:pt x="81" y="104"/>
                  </a:cubicBezTo>
                  <a:cubicBezTo>
                    <a:pt x="81" y="105"/>
                    <a:pt x="78" y="109"/>
                    <a:pt x="77" y="109"/>
                  </a:cubicBezTo>
                  <a:cubicBezTo>
                    <a:pt x="77" y="109"/>
                    <a:pt x="77" y="110"/>
                    <a:pt x="77" y="110"/>
                  </a:cubicBezTo>
                  <a:cubicBezTo>
                    <a:pt x="77" y="110"/>
                    <a:pt x="76" y="110"/>
                    <a:pt x="76" y="110"/>
                  </a:cubicBezTo>
                  <a:cubicBezTo>
                    <a:pt x="76" y="111"/>
                    <a:pt x="75" y="111"/>
                    <a:pt x="76" y="111"/>
                  </a:cubicBezTo>
                  <a:cubicBezTo>
                    <a:pt x="76" y="111"/>
                    <a:pt x="76" y="111"/>
                    <a:pt x="76" y="111"/>
                  </a:cubicBezTo>
                  <a:cubicBezTo>
                    <a:pt x="76" y="111"/>
                    <a:pt x="76" y="111"/>
                    <a:pt x="76" y="111"/>
                  </a:cubicBezTo>
                  <a:cubicBezTo>
                    <a:pt x="76" y="111"/>
                    <a:pt x="76" y="111"/>
                    <a:pt x="76" y="111"/>
                  </a:cubicBezTo>
                  <a:cubicBezTo>
                    <a:pt x="76" y="111"/>
                    <a:pt x="76" y="111"/>
                    <a:pt x="76" y="111"/>
                  </a:cubicBezTo>
                  <a:cubicBezTo>
                    <a:pt x="75" y="112"/>
                    <a:pt x="72" y="111"/>
                    <a:pt x="72" y="110"/>
                  </a:cubicBezTo>
                  <a:cubicBezTo>
                    <a:pt x="72" y="110"/>
                    <a:pt x="72" y="109"/>
                    <a:pt x="72" y="109"/>
                  </a:cubicBezTo>
                  <a:cubicBezTo>
                    <a:pt x="72" y="108"/>
                    <a:pt x="73" y="107"/>
                    <a:pt x="73" y="106"/>
                  </a:cubicBezTo>
                  <a:cubicBezTo>
                    <a:pt x="72" y="105"/>
                    <a:pt x="72" y="104"/>
                    <a:pt x="72" y="103"/>
                  </a:cubicBezTo>
                  <a:cubicBezTo>
                    <a:pt x="72" y="103"/>
                    <a:pt x="72" y="102"/>
                    <a:pt x="71" y="101"/>
                  </a:cubicBezTo>
                  <a:cubicBezTo>
                    <a:pt x="71" y="101"/>
                    <a:pt x="72" y="101"/>
                    <a:pt x="72" y="100"/>
                  </a:cubicBezTo>
                  <a:cubicBezTo>
                    <a:pt x="71" y="100"/>
                    <a:pt x="71" y="99"/>
                    <a:pt x="71" y="99"/>
                  </a:cubicBezTo>
                  <a:cubicBezTo>
                    <a:pt x="71" y="98"/>
                    <a:pt x="72" y="97"/>
                    <a:pt x="72" y="96"/>
                  </a:cubicBezTo>
                  <a:cubicBezTo>
                    <a:pt x="72" y="94"/>
                    <a:pt x="71" y="93"/>
                    <a:pt x="71" y="92"/>
                  </a:cubicBezTo>
                  <a:cubicBezTo>
                    <a:pt x="71" y="91"/>
                    <a:pt x="71" y="91"/>
                    <a:pt x="71" y="90"/>
                  </a:cubicBezTo>
                  <a:cubicBezTo>
                    <a:pt x="70" y="89"/>
                    <a:pt x="70" y="88"/>
                    <a:pt x="70" y="87"/>
                  </a:cubicBezTo>
                  <a:cubicBezTo>
                    <a:pt x="70" y="87"/>
                    <a:pt x="69" y="86"/>
                    <a:pt x="69" y="85"/>
                  </a:cubicBezTo>
                  <a:cubicBezTo>
                    <a:pt x="69" y="84"/>
                    <a:pt x="69" y="83"/>
                    <a:pt x="69" y="82"/>
                  </a:cubicBezTo>
                  <a:cubicBezTo>
                    <a:pt x="69" y="81"/>
                    <a:pt x="69" y="81"/>
                    <a:pt x="68" y="80"/>
                  </a:cubicBezTo>
                  <a:cubicBezTo>
                    <a:pt x="68" y="80"/>
                    <a:pt x="68" y="80"/>
                    <a:pt x="68" y="80"/>
                  </a:cubicBezTo>
                  <a:cubicBezTo>
                    <a:pt x="68" y="80"/>
                    <a:pt x="68" y="80"/>
                    <a:pt x="69" y="80"/>
                  </a:cubicBezTo>
                  <a:cubicBezTo>
                    <a:pt x="69" y="80"/>
                    <a:pt x="68" y="80"/>
                    <a:pt x="68" y="80"/>
                  </a:cubicBezTo>
                  <a:cubicBezTo>
                    <a:pt x="68" y="80"/>
                    <a:pt x="69" y="80"/>
                    <a:pt x="69" y="80"/>
                  </a:cubicBezTo>
                  <a:cubicBezTo>
                    <a:pt x="68" y="80"/>
                    <a:pt x="68" y="78"/>
                    <a:pt x="68" y="78"/>
                  </a:cubicBezTo>
                  <a:cubicBezTo>
                    <a:pt x="68" y="78"/>
                    <a:pt x="68" y="78"/>
                    <a:pt x="68" y="78"/>
                  </a:cubicBezTo>
                  <a:cubicBezTo>
                    <a:pt x="68" y="78"/>
                    <a:pt x="68" y="76"/>
                    <a:pt x="68" y="76"/>
                  </a:cubicBezTo>
                  <a:cubicBezTo>
                    <a:pt x="68" y="76"/>
                    <a:pt x="68" y="76"/>
                    <a:pt x="68" y="76"/>
                  </a:cubicBezTo>
                  <a:cubicBezTo>
                    <a:pt x="67" y="76"/>
                    <a:pt x="67" y="75"/>
                    <a:pt x="67" y="75"/>
                  </a:cubicBezTo>
                  <a:cubicBezTo>
                    <a:pt x="67" y="74"/>
                    <a:pt x="67" y="73"/>
                    <a:pt x="67" y="73"/>
                  </a:cubicBezTo>
                  <a:cubicBezTo>
                    <a:pt x="66" y="73"/>
                    <a:pt x="66" y="72"/>
                    <a:pt x="65" y="72"/>
                  </a:cubicBezTo>
                  <a:cubicBezTo>
                    <a:pt x="65" y="72"/>
                    <a:pt x="65" y="72"/>
                    <a:pt x="64" y="72"/>
                  </a:cubicBezTo>
                  <a:cubicBezTo>
                    <a:pt x="63" y="72"/>
                    <a:pt x="62" y="72"/>
                    <a:pt x="61" y="72"/>
                  </a:cubicBezTo>
                  <a:cubicBezTo>
                    <a:pt x="61" y="72"/>
                    <a:pt x="60" y="72"/>
                    <a:pt x="59" y="72"/>
                  </a:cubicBezTo>
                  <a:cubicBezTo>
                    <a:pt x="59" y="72"/>
                    <a:pt x="57" y="72"/>
                    <a:pt x="57" y="72"/>
                  </a:cubicBezTo>
                  <a:cubicBezTo>
                    <a:pt x="56" y="73"/>
                    <a:pt x="54" y="72"/>
                    <a:pt x="53" y="72"/>
                  </a:cubicBezTo>
                  <a:cubicBezTo>
                    <a:pt x="52" y="72"/>
                    <a:pt x="52" y="73"/>
                    <a:pt x="51" y="73"/>
                  </a:cubicBezTo>
                  <a:cubicBezTo>
                    <a:pt x="50" y="72"/>
                    <a:pt x="50" y="72"/>
                    <a:pt x="49" y="72"/>
                  </a:cubicBezTo>
                  <a:cubicBezTo>
                    <a:pt x="48" y="72"/>
                    <a:pt x="48" y="72"/>
                    <a:pt x="47" y="72"/>
                  </a:cubicBezTo>
                  <a:cubicBezTo>
                    <a:pt x="46" y="71"/>
                    <a:pt x="38" y="66"/>
                    <a:pt x="40" y="64"/>
                  </a:cubicBezTo>
                  <a:cubicBezTo>
                    <a:pt x="40" y="64"/>
                    <a:pt x="39" y="63"/>
                    <a:pt x="39" y="62"/>
                  </a:cubicBezTo>
                  <a:cubicBezTo>
                    <a:pt x="40" y="61"/>
                    <a:pt x="40" y="61"/>
                    <a:pt x="40" y="61"/>
                  </a:cubicBezTo>
                  <a:cubicBezTo>
                    <a:pt x="40" y="60"/>
                    <a:pt x="40" y="60"/>
                    <a:pt x="40" y="59"/>
                  </a:cubicBezTo>
                  <a:cubicBezTo>
                    <a:pt x="40" y="59"/>
                    <a:pt x="41" y="58"/>
                    <a:pt x="41" y="57"/>
                  </a:cubicBezTo>
                  <a:cubicBezTo>
                    <a:pt x="41" y="57"/>
                    <a:pt x="41" y="56"/>
                    <a:pt x="41" y="55"/>
                  </a:cubicBezTo>
                  <a:cubicBezTo>
                    <a:pt x="41" y="55"/>
                    <a:pt x="42" y="54"/>
                    <a:pt x="42" y="54"/>
                  </a:cubicBezTo>
                  <a:cubicBezTo>
                    <a:pt x="43" y="53"/>
                    <a:pt x="43" y="51"/>
                    <a:pt x="45" y="52"/>
                  </a:cubicBezTo>
                  <a:cubicBezTo>
                    <a:pt x="45" y="52"/>
                    <a:pt x="45" y="54"/>
                    <a:pt x="45" y="54"/>
                  </a:cubicBezTo>
                  <a:cubicBezTo>
                    <a:pt x="45" y="55"/>
                    <a:pt x="45" y="57"/>
                    <a:pt x="45" y="58"/>
                  </a:cubicBezTo>
                  <a:cubicBezTo>
                    <a:pt x="46" y="58"/>
                    <a:pt x="46" y="59"/>
                    <a:pt x="46" y="60"/>
                  </a:cubicBezTo>
                  <a:cubicBezTo>
                    <a:pt x="46" y="60"/>
                    <a:pt x="46" y="61"/>
                    <a:pt x="47" y="62"/>
                  </a:cubicBezTo>
                  <a:cubicBezTo>
                    <a:pt x="47" y="62"/>
                    <a:pt x="47" y="62"/>
                    <a:pt x="47" y="63"/>
                  </a:cubicBezTo>
                  <a:cubicBezTo>
                    <a:pt x="47" y="63"/>
                    <a:pt x="48" y="63"/>
                    <a:pt x="48" y="64"/>
                  </a:cubicBezTo>
                  <a:cubicBezTo>
                    <a:pt x="49" y="64"/>
                    <a:pt x="50" y="65"/>
                    <a:pt x="51" y="66"/>
                  </a:cubicBezTo>
                  <a:cubicBezTo>
                    <a:pt x="52" y="66"/>
                    <a:pt x="53" y="66"/>
                    <a:pt x="54" y="66"/>
                  </a:cubicBezTo>
                  <a:cubicBezTo>
                    <a:pt x="54" y="66"/>
                    <a:pt x="54" y="66"/>
                    <a:pt x="54" y="66"/>
                  </a:cubicBezTo>
                  <a:cubicBezTo>
                    <a:pt x="55" y="66"/>
                    <a:pt x="56" y="67"/>
                    <a:pt x="58" y="66"/>
                  </a:cubicBezTo>
                  <a:cubicBezTo>
                    <a:pt x="58" y="66"/>
                    <a:pt x="59" y="66"/>
                    <a:pt x="60" y="66"/>
                  </a:cubicBezTo>
                  <a:cubicBezTo>
                    <a:pt x="60" y="65"/>
                    <a:pt x="61" y="65"/>
                    <a:pt x="62" y="65"/>
                  </a:cubicBezTo>
                  <a:cubicBezTo>
                    <a:pt x="63" y="65"/>
                    <a:pt x="63" y="65"/>
                    <a:pt x="64" y="65"/>
                  </a:cubicBezTo>
                  <a:cubicBezTo>
                    <a:pt x="64" y="65"/>
                    <a:pt x="64" y="64"/>
                    <a:pt x="64" y="64"/>
                  </a:cubicBezTo>
                  <a:cubicBezTo>
                    <a:pt x="64" y="64"/>
                    <a:pt x="64" y="63"/>
                    <a:pt x="64" y="63"/>
                  </a:cubicBezTo>
                  <a:cubicBezTo>
                    <a:pt x="64" y="63"/>
                    <a:pt x="64" y="63"/>
                    <a:pt x="64" y="63"/>
                  </a:cubicBezTo>
                  <a:cubicBezTo>
                    <a:pt x="64" y="63"/>
                    <a:pt x="64" y="63"/>
                    <a:pt x="64" y="63"/>
                  </a:cubicBezTo>
                  <a:cubicBezTo>
                    <a:pt x="63" y="62"/>
                    <a:pt x="63" y="61"/>
                    <a:pt x="63" y="60"/>
                  </a:cubicBezTo>
                  <a:cubicBezTo>
                    <a:pt x="63" y="59"/>
                    <a:pt x="62" y="59"/>
                    <a:pt x="61" y="58"/>
                  </a:cubicBezTo>
                  <a:cubicBezTo>
                    <a:pt x="61" y="58"/>
                    <a:pt x="61" y="58"/>
                    <a:pt x="61" y="58"/>
                  </a:cubicBezTo>
                  <a:cubicBezTo>
                    <a:pt x="61" y="58"/>
                    <a:pt x="61" y="57"/>
                    <a:pt x="61" y="57"/>
                  </a:cubicBezTo>
                  <a:cubicBezTo>
                    <a:pt x="60" y="55"/>
                    <a:pt x="54" y="51"/>
                    <a:pt x="54" y="50"/>
                  </a:cubicBezTo>
                  <a:cubicBezTo>
                    <a:pt x="53" y="50"/>
                    <a:pt x="53" y="49"/>
                    <a:pt x="54" y="49"/>
                  </a:cubicBezTo>
                  <a:cubicBezTo>
                    <a:pt x="54" y="48"/>
                    <a:pt x="56" y="46"/>
                    <a:pt x="56" y="46"/>
                  </a:cubicBezTo>
                  <a:cubicBezTo>
                    <a:pt x="57" y="45"/>
                    <a:pt x="58" y="45"/>
                    <a:pt x="58" y="45"/>
                  </a:cubicBezTo>
                  <a:cubicBezTo>
                    <a:pt x="59" y="45"/>
                    <a:pt x="59" y="45"/>
                    <a:pt x="60" y="45"/>
                  </a:cubicBezTo>
                  <a:cubicBezTo>
                    <a:pt x="60" y="45"/>
                    <a:pt x="60" y="45"/>
                    <a:pt x="61" y="45"/>
                  </a:cubicBezTo>
                  <a:cubicBezTo>
                    <a:pt x="61" y="45"/>
                    <a:pt x="61" y="44"/>
                    <a:pt x="62" y="44"/>
                  </a:cubicBezTo>
                  <a:cubicBezTo>
                    <a:pt x="62" y="43"/>
                    <a:pt x="63" y="43"/>
                    <a:pt x="64" y="43"/>
                  </a:cubicBezTo>
                  <a:cubicBezTo>
                    <a:pt x="64" y="43"/>
                    <a:pt x="65" y="43"/>
                    <a:pt x="65" y="42"/>
                  </a:cubicBezTo>
                  <a:cubicBezTo>
                    <a:pt x="65" y="42"/>
                    <a:pt x="65" y="42"/>
                    <a:pt x="66" y="41"/>
                  </a:cubicBezTo>
                  <a:cubicBezTo>
                    <a:pt x="65" y="41"/>
                    <a:pt x="65" y="41"/>
                    <a:pt x="64" y="41"/>
                  </a:cubicBezTo>
                  <a:cubicBezTo>
                    <a:pt x="64" y="40"/>
                    <a:pt x="63" y="40"/>
                    <a:pt x="63" y="40"/>
                  </a:cubicBezTo>
                  <a:cubicBezTo>
                    <a:pt x="62" y="40"/>
                    <a:pt x="62" y="40"/>
                    <a:pt x="61" y="40"/>
                  </a:cubicBezTo>
                  <a:cubicBezTo>
                    <a:pt x="61" y="40"/>
                    <a:pt x="60" y="40"/>
                    <a:pt x="59" y="40"/>
                  </a:cubicBezTo>
                  <a:cubicBezTo>
                    <a:pt x="59" y="40"/>
                    <a:pt x="59" y="40"/>
                    <a:pt x="58" y="40"/>
                  </a:cubicBezTo>
                  <a:cubicBezTo>
                    <a:pt x="58" y="39"/>
                    <a:pt x="57" y="39"/>
                    <a:pt x="56" y="39"/>
                  </a:cubicBezTo>
                  <a:cubicBezTo>
                    <a:pt x="55" y="39"/>
                    <a:pt x="54" y="39"/>
                    <a:pt x="52" y="39"/>
                  </a:cubicBezTo>
                  <a:cubicBezTo>
                    <a:pt x="52" y="39"/>
                    <a:pt x="51" y="39"/>
                    <a:pt x="51" y="38"/>
                  </a:cubicBezTo>
                  <a:cubicBezTo>
                    <a:pt x="51" y="38"/>
                    <a:pt x="50" y="39"/>
                    <a:pt x="50" y="39"/>
                  </a:cubicBezTo>
                  <a:cubicBezTo>
                    <a:pt x="50" y="39"/>
                    <a:pt x="49" y="39"/>
                    <a:pt x="49" y="39"/>
                  </a:cubicBezTo>
                  <a:cubicBezTo>
                    <a:pt x="48" y="38"/>
                    <a:pt x="47" y="39"/>
                    <a:pt x="46" y="38"/>
                  </a:cubicBezTo>
                  <a:cubicBezTo>
                    <a:pt x="46" y="38"/>
                    <a:pt x="45" y="38"/>
                    <a:pt x="45" y="38"/>
                  </a:cubicBezTo>
                  <a:cubicBezTo>
                    <a:pt x="44" y="38"/>
                    <a:pt x="43" y="38"/>
                    <a:pt x="42" y="38"/>
                  </a:cubicBezTo>
                  <a:cubicBezTo>
                    <a:pt x="42" y="38"/>
                    <a:pt x="41" y="38"/>
                    <a:pt x="40" y="38"/>
                  </a:cubicBezTo>
                  <a:cubicBezTo>
                    <a:pt x="40" y="38"/>
                    <a:pt x="39" y="38"/>
                    <a:pt x="39" y="38"/>
                  </a:cubicBezTo>
                  <a:cubicBezTo>
                    <a:pt x="38" y="38"/>
                    <a:pt x="37" y="38"/>
                    <a:pt x="36" y="38"/>
                  </a:cubicBezTo>
                  <a:cubicBezTo>
                    <a:pt x="36" y="38"/>
                    <a:pt x="35" y="38"/>
                    <a:pt x="34" y="38"/>
                  </a:cubicBezTo>
                  <a:cubicBezTo>
                    <a:pt x="33" y="38"/>
                    <a:pt x="33" y="39"/>
                    <a:pt x="33" y="39"/>
                  </a:cubicBezTo>
                  <a:cubicBezTo>
                    <a:pt x="32" y="40"/>
                    <a:pt x="31" y="40"/>
                    <a:pt x="30" y="41"/>
                  </a:cubicBezTo>
                  <a:cubicBezTo>
                    <a:pt x="29" y="41"/>
                    <a:pt x="29" y="42"/>
                    <a:pt x="28" y="43"/>
                  </a:cubicBezTo>
                  <a:cubicBezTo>
                    <a:pt x="27" y="44"/>
                    <a:pt x="26" y="46"/>
                    <a:pt x="24" y="48"/>
                  </a:cubicBezTo>
                  <a:cubicBezTo>
                    <a:pt x="23" y="49"/>
                    <a:pt x="22" y="50"/>
                    <a:pt x="21" y="51"/>
                  </a:cubicBezTo>
                  <a:cubicBezTo>
                    <a:pt x="20" y="52"/>
                    <a:pt x="19" y="53"/>
                    <a:pt x="18" y="53"/>
                  </a:cubicBezTo>
                  <a:cubicBezTo>
                    <a:pt x="18" y="53"/>
                    <a:pt x="18" y="53"/>
                    <a:pt x="18" y="53"/>
                  </a:cubicBezTo>
                  <a:cubicBezTo>
                    <a:pt x="18" y="54"/>
                    <a:pt x="18" y="54"/>
                    <a:pt x="18" y="54"/>
                  </a:cubicBezTo>
                  <a:cubicBezTo>
                    <a:pt x="18" y="54"/>
                    <a:pt x="18" y="54"/>
                    <a:pt x="18" y="54"/>
                  </a:cubicBezTo>
                  <a:cubicBezTo>
                    <a:pt x="18" y="54"/>
                    <a:pt x="17" y="55"/>
                    <a:pt x="17" y="56"/>
                  </a:cubicBezTo>
                  <a:cubicBezTo>
                    <a:pt x="17" y="56"/>
                    <a:pt x="17" y="56"/>
                    <a:pt x="17" y="56"/>
                  </a:cubicBezTo>
                  <a:cubicBezTo>
                    <a:pt x="17" y="56"/>
                    <a:pt x="16" y="56"/>
                    <a:pt x="16" y="56"/>
                  </a:cubicBezTo>
                  <a:cubicBezTo>
                    <a:pt x="16" y="56"/>
                    <a:pt x="15" y="56"/>
                    <a:pt x="15" y="56"/>
                  </a:cubicBezTo>
                  <a:cubicBezTo>
                    <a:pt x="15" y="57"/>
                    <a:pt x="15" y="57"/>
                    <a:pt x="14" y="57"/>
                  </a:cubicBezTo>
                  <a:cubicBezTo>
                    <a:pt x="14" y="57"/>
                    <a:pt x="13" y="57"/>
                    <a:pt x="12" y="57"/>
                  </a:cubicBezTo>
                  <a:cubicBezTo>
                    <a:pt x="11" y="57"/>
                    <a:pt x="11" y="57"/>
                    <a:pt x="10" y="57"/>
                  </a:cubicBezTo>
                  <a:cubicBezTo>
                    <a:pt x="9" y="57"/>
                    <a:pt x="9" y="56"/>
                    <a:pt x="8" y="56"/>
                  </a:cubicBezTo>
                  <a:cubicBezTo>
                    <a:pt x="8" y="55"/>
                    <a:pt x="7" y="54"/>
                    <a:pt x="7" y="54"/>
                  </a:cubicBezTo>
                  <a:cubicBezTo>
                    <a:pt x="7" y="53"/>
                    <a:pt x="8" y="52"/>
                    <a:pt x="8" y="51"/>
                  </a:cubicBezTo>
                  <a:cubicBezTo>
                    <a:pt x="8" y="51"/>
                    <a:pt x="8" y="51"/>
                    <a:pt x="9" y="51"/>
                  </a:cubicBezTo>
                  <a:cubicBezTo>
                    <a:pt x="9" y="50"/>
                    <a:pt x="9" y="50"/>
                    <a:pt x="9" y="49"/>
                  </a:cubicBezTo>
                  <a:cubicBezTo>
                    <a:pt x="9" y="48"/>
                    <a:pt x="9" y="48"/>
                    <a:pt x="9" y="47"/>
                  </a:cubicBezTo>
                  <a:cubicBezTo>
                    <a:pt x="10" y="47"/>
                    <a:pt x="9" y="46"/>
                    <a:pt x="10" y="46"/>
                  </a:cubicBezTo>
                  <a:cubicBezTo>
                    <a:pt x="10" y="45"/>
                    <a:pt x="10" y="45"/>
                    <a:pt x="10" y="45"/>
                  </a:cubicBezTo>
                  <a:cubicBezTo>
                    <a:pt x="10" y="44"/>
                    <a:pt x="10" y="44"/>
                    <a:pt x="11" y="44"/>
                  </a:cubicBezTo>
                  <a:cubicBezTo>
                    <a:pt x="11" y="43"/>
                    <a:pt x="11" y="43"/>
                    <a:pt x="11" y="43"/>
                  </a:cubicBezTo>
                  <a:cubicBezTo>
                    <a:pt x="11" y="42"/>
                    <a:pt x="12" y="42"/>
                    <a:pt x="12" y="41"/>
                  </a:cubicBezTo>
                  <a:cubicBezTo>
                    <a:pt x="12" y="41"/>
                    <a:pt x="12" y="40"/>
                    <a:pt x="12" y="39"/>
                  </a:cubicBezTo>
                  <a:cubicBezTo>
                    <a:pt x="12" y="39"/>
                    <a:pt x="12" y="39"/>
                    <a:pt x="12" y="39"/>
                  </a:cubicBezTo>
                  <a:cubicBezTo>
                    <a:pt x="12" y="38"/>
                    <a:pt x="11" y="38"/>
                    <a:pt x="10" y="38"/>
                  </a:cubicBezTo>
                  <a:cubicBezTo>
                    <a:pt x="9" y="38"/>
                    <a:pt x="9" y="38"/>
                    <a:pt x="8" y="37"/>
                  </a:cubicBezTo>
                  <a:cubicBezTo>
                    <a:pt x="8" y="37"/>
                    <a:pt x="8" y="37"/>
                    <a:pt x="8" y="37"/>
                  </a:cubicBezTo>
                  <a:cubicBezTo>
                    <a:pt x="8" y="37"/>
                    <a:pt x="8" y="37"/>
                    <a:pt x="8" y="37"/>
                  </a:cubicBezTo>
                  <a:cubicBezTo>
                    <a:pt x="6" y="37"/>
                    <a:pt x="6" y="36"/>
                    <a:pt x="5" y="35"/>
                  </a:cubicBezTo>
                  <a:cubicBezTo>
                    <a:pt x="5" y="35"/>
                    <a:pt x="5" y="35"/>
                    <a:pt x="5" y="35"/>
                  </a:cubicBezTo>
                  <a:cubicBezTo>
                    <a:pt x="5" y="35"/>
                    <a:pt x="5" y="35"/>
                    <a:pt x="5" y="35"/>
                  </a:cubicBezTo>
                  <a:cubicBezTo>
                    <a:pt x="5" y="35"/>
                    <a:pt x="5" y="34"/>
                    <a:pt x="4" y="34"/>
                  </a:cubicBezTo>
                  <a:cubicBezTo>
                    <a:pt x="3" y="33"/>
                    <a:pt x="3" y="32"/>
                    <a:pt x="2" y="31"/>
                  </a:cubicBezTo>
                  <a:cubicBezTo>
                    <a:pt x="2" y="31"/>
                    <a:pt x="2" y="30"/>
                    <a:pt x="2" y="30"/>
                  </a:cubicBezTo>
                  <a:cubicBezTo>
                    <a:pt x="1" y="29"/>
                    <a:pt x="1" y="29"/>
                    <a:pt x="1" y="28"/>
                  </a:cubicBezTo>
                  <a:cubicBezTo>
                    <a:pt x="0" y="28"/>
                    <a:pt x="0" y="27"/>
                    <a:pt x="0" y="27"/>
                  </a:cubicBezTo>
                  <a:cubicBezTo>
                    <a:pt x="0" y="27"/>
                    <a:pt x="0" y="26"/>
                    <a:pt x="0" y="26"/>
                  </a:cubicBezTo>
                  <a:cubicBezTo>
                    <a:pt x="1" y="26"/>
                    <a:pt x="1" y="25"/>
                    <a:pt x="2" y="26"/>
                  </a:cubicBezTo>
                  <a:cubicBezTo>
                    <a:pt x="2" y="26"/>
                    <a:pt x="2" y="26"/>
                    <a:pt x="2" y="25"/>
                  </a:cubicBezTo>
                  <a:cubicBezTo>
                    <a:pt x="3" y="26"/>
                    <a:pt x="4" y="26"/>
                    <a:pt x="5" y="27"/>
                  </a:cubicBezTo>
                  <a:cubicBezTo>
                    <a:pt x="7" y="27"/>
                    <a:pt x="8" y="28"/>
                    <a:pt x="9" y="29"/>
                  </a:cubicBezTo>
                  <a:cubicBezTo>
                    <a:pt x="10" y="28"/>
                    <a:pt x="12" y="29"/>
                    <a:pt x="12" y="29"/>
                  </a:cubicBezTo>
                  <a:cubicBezTo>
                    <a:pt x="13" y="28"/>
                    <a:pt x="14" y="28"/>
                    <a:pt x="15" y="28"/>
                  </a:cubicBezTo>
                  <a:cubicBezTo>
                    <a:pt x="15" y="28"/>
                    <a:pt x="15" y="29"/>
                    <a:pt x="16" y="29"/>
                  </a:cubicBezTo>
                  <a:cubicBezTo>
                    <a:pt x="16" y="29"/>
                    <a:pt x="16" y="29"/>
                    <a:pt x="16" y="29"/>
                  </a:cubicBezTo>
                  <a:cubicBezTo>
                    <a:pt x="16" y="29"/>
                    <a:pt x="17" y="28"/>
                    <a:pt x="17" y="28"/>
                  </a:cubicBezTo>
                  <a:cubicBezTo>
                    <a:pt x="18" y="28"/>
                    <a:pt x="18" y="29"/>
                    <a:pt x="19" y="29"/>
                  </a:cubicBezTo>
                  <a:cubicBezTo>
                    <a:pt x="19" y="29"/>
                    <a:pt x="19" y="29"/>
                    <a:pt x="19" y="29"/>
                  </a:cubicBezTo>
                  <a:cubicBezTo>
                    <a:pt x="19" y="29"/>
                    <a:pt x="19" y="29"/>
                    <a:pt x="19" y="29"/>
                  </a:cubicBezTo>
                  <a:cubicBezTo>
                    <a:pt x="19" y="29"/>
                    <a:pt x="19" y="29"/>
                    <a:pt x="19" y="29"/>
                  </a:cubicBezTo>
                  <a:cubicBezTo>
                    <a:pt x="20" y="29"/>
                    <a:pt x="25" y="29"/>
                    <a:pt x="26" y="29"/>
                  </a:cubicBezTo>
                  <a:cubicBezTo>
                    <a:pt x="26" y="29"/>
                    <a:pt x="26" y="29"/>
                    <a:pt x="26" y="29"/>
                  </a:cubicBezTo>
                  <a:cubicBezTo>
                    <a:pt x="26" y="29"/>
                    <a:pt x="26" y="29"/>
                    <a:pt x="26" y="29"/>
                  </a:cubicBezTo>
                  <a:cubicBezTo>
                    <a:pt x="26" y="29"/>
                    <a:pt x="27" y="29"/>
                    <a:pt x="27" y="29"/>
                  </a:cubicBezTo>
                  <a:cubicBezTo>
                    <a:pt x="28" y="29"/>
                    <a:pt x="28" y="29"/>
                    <a:pt x="28" y="29"/>
                  </a:cubicBezTo>
                  <a:cubicBezTo>
                    <a:pt x="28" y="29"/>
                    <a:pt x="29" y="29"/>
                    <a:pt x="29" y="29"/>
                  </a:cubicBezTo>
                  <a:cubicBezTo>
                    <a:pt x="29" y="29"/>
                    <a:pt x="32" y="29"/>
                    <a:pt x="32" y="29"/>
                  </a:cubicBezTo>
                  <a:cubicBezTo>
                    <a:pt x="33" y="29"/>
                    <a:pt x="33" y="28"/>
                    <a:pt x="34" y="28"/>
                  </a:cubicBezTo>
                  <a:cubicBezTo>
                    <a:pt x="34" y="28"/>
                    <a:pt x="36" y="27"/>
                    <a:pt x="36" y="27"/>
                  </a:cubicBezTo>
                  <a:cubicBezTo>
                    <a:pt x="36" y="27"/>
                    <a:pt x="36" y="27"/>
                    <a:pt x="36" y="27"/>
                  </a:cubicBezTo>
                  <a:cubicBezTo>
                    <a:pt x="36" y="26"/>
                    <a:pt x="37" y="26"/>
                    <a:pt x="37" y="26"/>
                  </a:cubicBezTo>
                  <a:cubicBezTo>
                    <a:pt x="37" y="25"/>
                    <a:pt x="38" y="25"/>
                    <a:pt x="38" y="25"/>
                  </a:cubicBezTo>
                  <a:cubicBezTo>
                    <a:pt x="38" y="25"/>
                    <a:pt x="38" y="25"/>
                    <a:pt x="38" y="25"/>
                  </a:cubicBezTo>
                  <a:cubicBezTo>
                    <a:pt x="38" y="24"/>
                    <a:pt x="39" y="23"/>
                    <a:pt x="39" y="22"/>
                  </a:cubicBezTo>
                  <a:cubicBezTo>
                    <a:pt x="39" y="22"/>
                    <a:pt x="38" y="21"/>
                    <a:pt x="37" y="21"/>
                  </a:cubicBezTo>
                  <a:cubicBezTo>
                    <a:pt x="37" y="21"/>
                    <a:pt x="36" y="21"/>
                    <a:pt x="36" y="21"/>
                  </a:cubicBezTo>
                  <a:cubicBezTo>
                    <a:pt x="36" y="21"/>
                    <a:pt x="35" y="20"/>
                    <a:pt x="35" y="20"/>
                  </a:cubicBezTo>
                  <a:cubicBezTo>
                    <a:pt x="34" y="20"/>
                    <a:pt x="33" y="20"/>
                    <a:pt x="33" y="20"/>
                  </a:cubicBezTo>
                  <a:cubicBezTo>
                    <a:pt x="32" y="20"/>
                    <a:pt x="32" y="20"/>
                    <a:pt x="31" y="20"/>
                  </a:cubicBezTo>
                  <a:cubicBezTo>
                    <a:pt x="31" y="19"/>
                    <a:pt x="31" y="19"/>
                    <a:pt x="31" y="19"/>
                  </a:cubicBezTo>
                  <a:cubicBezTo>
                    <a:pt x="31" y="19"/>
                    <a:pt x="30" y="19"/>
                    <a:pt x="30" y="18"/>
                  </a:cubicBezTo>
                  <a:cubicBezTo>
                    <a:pt x="30" y="18"/>
                    <a:pt x="31" y="17"/>
                    <a:pt x="30" y="16"/>
                  </a:cubicBezTo>
                  <a:cubicBezTo>
                    <a:pt x="30" y="16"/>
                    <a:pt x="30" y="15"/>
                    <a:pt x="30" y="15"/>
                  </a:cubicBezTo>
                  <a:cubicBezTo>
                    <a:pt x="30" y="15"/>
                    <a:pt x="30" y="12"/>
                    <a:pt x="30" y="12"/>
                  </a:cubicBezTo>
                  <a:cubicBezTo>
                    <a:pt x="30" y="12"/>
                    <a:pt x="30" y="12"/>
                    <a:pt x="30" y="12"/>
                  </a:cubicBezTo>
                  <a:cubicBezTo>
                    <a:pt x="31" y="11"/>
                    <a:pt x="31" y="11"/>
                    <a:pt x="32" y="12"/>
                  </a:cubicBezTo>
                  <a:cubicBezTo>
                    <a:pt x="33" y="12"/>
                    <a:pt x="33" y="11"/>
                    <a:pt x="34" y="12"/>
                  </a:cubicBezTo>
                  <a:cubicBezTo>
                    <a:pt x="34" y="12"/>
                    <a:pt x="35" y="12"/>
                    <a:pt x="35" y="12"/>
                  </a:cubicBezTo>
                  <a:cubicBezTo>
                    <a:pt x="36" y="12"/>
                    <a:pt x="36" y="12"/>
                    <a:pt x="37" y="12"/>
                  </a:cubicBezTo>
                  <a:cubicBezTo>
                    <a:pt x="37" y="12"/>
                    <a:pt x="38" y="12"/>
                    <a:pt x="39" y="13"/>
                  </a:cubicBezTo>
                  <a:cubicBezTo>
                    <a:pt x="39" y="13"/>
                    <a:pt x="40" y="13"/>
                    <a:pt x="40" y="13"/>
                  </a:cubicBezTo>
                  <a:cubicBezTo>
                    <a:pt x="40" y="13"/>
                    <a:pt x="41" y="13"/>
                    <a:pt x="41" y="13"/>
                  </a:cubicBezTo>
                  <a:cubicBezTo>
                    <a:pt x="42" y="13"/>
                    <a:pt x="42" y="13"/>
                    <a:pt x="42" y="13"/>
                  </a:cubicBezTo>
                  <a:cubicBezTo>
                    <a:pt x="43" y="13"/>
                    <a:pt x="43" y="13"/>
                    <a:pt x="44" y="13"/>
                  </a:cubicBezTo>
                  <a:cubicBezTo>
                    <a:pt x="45" y="13"/>
                    <a:pt x="45" y="14"/>
                    <a:pt x="46" y="14"/>
                  </a:cubicBezTo>
                  <a:cubicBezTo>
                    <a:pt x="47" y="14"/>
                    <a:pt x="48" y="13"/>
                    <a:pt x="48" y="14"/>
                  </a:cubicBezTo>
                  <a:cubicBezTo>
                    <a:pt x="48" y="14"/>
                    <a:pt x="48" y="14"/>
                    <a:pt x="48" y="14"/>
                  </a:cubicBezTo>
                  <a:cubicBezTo>
                    <a:pt x="48" y="14"/>
                    <a:pt x="48" y="14"/>
                    <a:pt x="48" y="14"/>
                  </a:cubicBezTo>
                  <a:cubicBezTo>
                    <a:pt x="49" y="14"/>
                    <a:pt x="50" y="14"/>
                    <a:pt x="51" y="14"/>
                  </a:cubicBezTo>
                  <a:cubicBezTo>
                    <a:pt x="51" y="14"/>
                    <a:pt x="51" y="13"/>
                    <a:pt x="51" y="13"/>
                  </a:cubicBezTo>
                  <a:cubicBezTo>
                    <a:pt x="52" y="13"/>
                    <a:pt x="52" y="12"/>
                    <a:pt x="53" y="12"/>
                  </a:cubicBezTo>
                  <a:cubicBezTo>
                    <a:pt x="53" y="11"/>
                    <a:pt x="54" y="11"/>
                    <a:pt x="55" y="11"/>
                  </a:cubicBezTo>
                  <a:cubicBezTo>
                    <a:pt x="56" y="10"/>
                    <a:pt x="56" y="9"/>
                    <a:pt x="57" y="8"/>
                  </a:cubicBezTo>
                  <a:cubicBezTo>
                    <a:pt x="58" y="7"/>
                    <a:pt x="59" y="7"/>
                    <a:pt x="60" y="7"/>
                  </a:cubicBezTo>
                  <a:cubicBezTo>
                    <a:pt x="62" y="5"/>
                    <a:pt x="61" y="4"/>
                    <a:pt x="63" y="4"/>
                  </a:cubicBezTo>
                  <a:cubicBezTo>
                    <a:pt x="64" y="4"/>
                    <a:pt x="64" y="4"/>
                    <a:pt x="64" y="4"/>
                  </a:cubicBezTo>
                  <a:cubicBezTo>
                    <a:pt x="64" y="4"/>
                    <a:pt x="64" y="3"/>
                    <a:pt x="65" y="3"/>
                  </a:cubicBezTo>
                  <a:cubicBezTo>
                    <a:pt x="65" y="3"/>
                    <a:pt x="66" y="2"/>
                    <a:pt x="67" y="2"/>
                  </a:cubicBezTo>
                  <a:cubicBezTo>
                    <a:pt x="67" y="1"/>
                    <a:pt x="67" y="1"/>
                    <a:pt x="68" y="1"/>
                  </a:cubicBezTo>
                  <a:cubicBezTo>
                    <a:pt x="69" y="1"/>
                    <a:pt x="70" y="1"/>
                    <a:pt x="70" y="0"/>
                  </a:cubicBezTo>
                  <a:cubicBezTo>
                    <a:pt x="70" y="0"/>
                    <a:pt x="70" y="0"/>
                    <a:pt x="70" y="0"/>
                  </a:cubicBezTo>
                  <a:cubicBezTo>
                    <a:pt x="70" y="0"/>
                    <a:pt x="71" y="0"/>
                    <a:pt x="71" y="0"/>
                  </a:cubicBezTo>
                  <a:cubicBezTo>
                    <a:pt x="72" y="1"/>
                    <a:pt x="72" y="2"/>
                    <a:pt x="72" y="2"/>
                  </a:cubicBezTo>
                  <a:cubicBezTo>
                    <a:pt x="71" y="3"/>
                    <a:pt x="71" y="7"/>
                    <a:pt x="72" y="8"/>
                  </a:cubicBezTo>
                  <a:cubicBezTo>
                    <a:pt x="72" y="8"/>
                    <a:pt x="72" y="8"/>
                    <a:pt x="72" y="8"/>
                  </a:cubicBezTo>
                  <a:cubicBezTo>
                    <a:pt x="72" y="8"/>
                    <a:pt x="71" y="9"/>
                    <a:pt x="71" y="9"/>
                  </a:cubicBezTo>
                  <a:cubicBezTo>
                    <a:pt x="71" y="9"/>
                    <a:pt x="71" y="10"/>
                    <a:pt x="72" y="10"/>
                  </a:cubicBezTo>
                  <a:cubicBezTo>
                    <a:pt x="72" y="10"/>
                    <a:pt x="72" y="10"/>
                    <a:pt x="72" y="10"/>
                  </a:cubicBezTo>
                  <a:cubicBezTo>
                    <a:pt x="72" y="10"/>
                    <a:pt x="71" y="12"/>
                    <a:pt x="72" y="12"/>
                  </a:cubicBezTo>
                  <a:cubicBezTo>
                    <a:pt x="72" y="12"/>
                    <a:pt x="72" y="12"/>
                    <a:pt x="72" y="12"/>
                  </a:cubicBezTo>
                  <a:cubicBezTo>
                    <a:pt x="72" y="12"/>
                    <a:pt x="72" y="12"/>
                    <a:pt x="72" y="12"/>
                  </a:cubicBezTo>
                  <a:cubicBezTo>
                    <a:pt x="72" y="12"/>
                    <a:pt x="72" y="12"/>
                    <a:pt x="72" y="12"/>
                  </a:cubicBezTo>
                  <a:cubicBezTo>
                    <a:pt x="72" y="12"/>
                    <a:pt x="72" y="12"/>
                    <a:pt x="72" y="12"/>
                  </a:cubicBezTo>
                  <a:cubicBezTo>
                    <a:pt x="72" y="13"/>
                    <a:pt x="72" y="13"/>
                    <a:pt x="72" y="14"/>
                  </a:cubicBezTo>
                  <a:cubicBezTo>
                    <a:pt x="72" y="14"/>
                    <a:pt x="72" y="14"/>
                    <a:pt x="72" y="14"/>
                  </a:cubicBezTo>
                  <a:cubicBezTo>
                    <a:pt x="72" y="14"/>
                    <a:pt x="72" y="14"/>
                    <a:pt x="72" y="14"/>
                  </a:cubicBezTo>
                  <a:cubicBezTo>
                    <a:pt x="72" y="15"/>
                    <a:pt x="72" y="15"/>
                    <a:pt x="72" y="15"/>
                  </a:cubicBezTo>
                  <a:cubicBezTo>
                    <a:pt x="72" y="15"/>
                    <a:pt x="72" y="16"/>
                    <a:pt x="72" y="16"/>
                  </a:cubicBezTo>
                  <a:cubicBezTo>
                    <a:pt x="72" y="16"/>
                    <a:pt x="72" y="16"/>
                    <a:pt x="73" y="17"/>
                  </a:cubicBezTo>
                  <a:cubicBezTo>
                    <a:pt x="72" y="18"/>
                    <a:pt x="72" y="20"/>
                    <a:pt x="70" y="21"/>
                  </a:cubicBezTo>
                  <a:cubicBezTo>
                    <a:pt x="69" y="21"/>
                    <a:pt x="69" y="21"/>
                    <a:pt x="68" y="21"/>
                  </a:cubicBezTo>
                  <a:cubicBezTo>
                    <a:pt x="68" y="21"/>
                    <a:pt x="68" y="21"/>
                    <a:pt x="68" y="20"/>
                  </a:cubicBezTo>
                  <a:cubicBezTo>
                    <a:pt x="68" y="21"/>
                    <a:pt x="68" y="21"/>
                    <a:pt x="68" y="21"/>
                  </a:cubicBezTo>
                  <a:cubicBezTo>
                    <a:pt x="67" y="21"/>
                    <a:pt x="66" y="21"/>
                    <a:pt x="66" y="21"/>
                  </a:cubicBezTo>
                  <a:cubicBezTo>
                    <a:pt x="66" y="21"/>
                    <a:pt x="65" y="22"/>
                    <a:pt x="65" y="22"/>
                  </a:cubicBezTo>
                  <a:cubicBezTo>
                    <a:pt x="64" y="22"/>
                    <a:pt x="61" y="23"/>
                    <a:pt x="61" y="22"/>
                  </a:cubicBezTo>
                  <a:cubicBezTo>
                    <a:pt x="60" y="23"/>
                    <a:pt x="58" y="23"/>
                    <a:pt x="57" y="23"/>
                  </a:cubicBezTo>
                  <a:cubicBezTo>
                    <a:pt x="57" y="23"/>
                    <a:pt x="56" y="23"/>
                    <a:pt x="56" y="23"/>
                  </a:cubicBezTo>
                  <a:cubicBezTo>
                    <a:pt x="56" y="23"/>
                    <a:pt x="56" y="23"/>
                    <a:pt x="56" y="23"/>
                  </a:cubicBezTo>
                  <a:cubicBezTo>
                    <a:pt x="55" y="24"/>
                    <a:pt x="53" y="24"/>
                    <a:pt x="52" y="25"/>
                  </a:cubicBezTo>
                  <a:cubicBezTo>
                    <a:pt x="50" y="25"/>
                    <a:pt x="48" y="25"/>
                    <a:pt x="47" y="26"/>
                  </a:cubicBezTo>
                  <a:cubicBezTo>
                    <a:pt x="47" y="26"/>
                    <a:pt x="46" y="26"/>
                    <a:pt x="46" y="26"/>
                  </a:cubicBezTo>
                  <a:cubicBezTo>
                    <a:pt x="45" y="26"/>
                    <a:pt x="43" y="29"/>
                    <a:pt x="43" y="29"/>
                  </a:cubicBezTo>
                  <a:cubicBezTo>
                    <a:pt x="43" y="29"/>
                    <a:pt x="43" y="30"/>
                    <a:pt x="43" y="30"/>
                  </a:cubicBezTo>
                  <a:cubicBezTo>
                    <a:pt x="43" y="31"/>
                    <a:pt x="45" y="30"/>
                    <a:pt x="46" y="30"/>
                  </a:cubicBezTo>
                  <a:cubicBezTo>
                    <a:pt x="46" y="30"/>
                    <a:pt x="46" y="31"/>
                    <a:pt x="46" y="31"/>
                  </a:cubicBezTo>
                  <a:cubicBezTo>
                    <a:pt x="47" y="31"/>
                    <a:pt x="49" y="30"/>
                    <a:pt x="49" y="31"/>
                  </a:cubicBezTo>
                  <a:cubicBezTo>
                    <a:pt x="49" y="31"/>
                    <a:pt x="49" y="31"/>
                    <a:pt x="50" y="31"/>
                  </a:cubicBezTo>
                  <a:cubicBezTo>
                    <a:pt x="50" y="31"/>
                    <a:pt x="50" y="31"/>
                    <a:pt x="50" y="31"/>
                  </a:cubicBezTo>
                  <a:cubicBezTo>
                    <a:pt x="50" y="31"/>
                    <a:pt x="50" y="31"/>
                    <a:pt x="50" y="31"/>
                  </a:cubicBezTo>
                  <a:cubicBezTo>
                    <a:pt x="51" y="31"/>
                    <a:pt x="53" y="31"/>
                    <a:pt x="54" y="31"/>
                  </a:cubicBezTo>
                  <a:cubicBezTo>
                    <a:pt x="54" y="32"/>
                    <a:pt x="54" y="32"/>
                    <a:pt x="54" y="32"/>
                  </a:cubicBezTo>
                  <a:cubicBezTo>
                    <a:pt x="54" y="31"/>
                    <a:pt x="58" y="32"/>
                    <a:pt x="58" y="31"/>
                  </a:cubicBezTo>
                  <a:cubicBezTo>
                    <a:pt x="58" y="31"/>
                    <a:pt x="58" y="32"/>
                    <a:pt x="58" y="32"/>
                  </a:cubicBezTo>
                  <a:cubicBezTo>
                    <a:pt x="58" y="32"/>
                    <a:pt x="58" y="32"/>
                    <a:pt x="58" y="32"/>
                  </a:cubicBezTo>
                  <a:cubicBezTo>
                    <a:pt x="60" y="31"/>
                    <a:pt x="60" y="32"/>
                    <a:pt x="61" y="32"/>
                  </a:cubicBezTo>
                  <a:cubicBezTo>
                    <a:pt x="62" y="32"/>
                    <a:pt x="62" y="32"/>
                    <a:pt x="62" y="32"/>
                  </a:cubicBezTo>
                  <a:cubicBezTo>
                    <a:pt x="63" y="32"/>
                    <a:pt x="64" y="32"/>
                    <a:pt x="64" y="32"/>
                  </a:cubicBezTo>
                  <a:cubicBezTo>
                    <a:pt x="65" y="32"/>
                    <a:pt x="65" y="32"/>
                    <a:pt x="66" y="32"/>
                  </a:cubicBezTo>
                  <a:cubicBezTo>
                    <a:pt x="66" y="32"/>
                    <a:pt x="68" y="32"/>
                    <a:pt x="69" y="32"/>
                  </a:cubicBezTo>
                  <a:cubicBezTo>
                    <a:pt x="70" y="33"/>
                    <a:pt x="72" y="32"/>
                    <a:pt x="72" y="32"/>
                  </a:cubicBezTo>
                  <a:cubicBezTo>
                    <a:pt x="73" y="33"/>
                    <a:pt x="73" y="33"/>
                    <a:pt x="73" y="33"/>
                  </a:cubicBezTo>
                  <a:cubicBezTo>
                    <a:pt x="74" y="32"/>
                    <a:pt x="76" y="33"/>
                    <a:pt x="77" y="32"/>
                  </a:cubicBezTo>
                  <a:cubicBezTo>
                    <a:pt x="77" y="32"/>
                    <a:pt x="78" y="31"/>
                    <a:pt x="78" y="31"/>
                  </a:cubicBezTo>
                  <a:cubicBezTo>
                    <a:pt x="79" y="31"/>
                    <a:pt x="79" y="30"/>
                    <a:pt x="79" y="30"/>
                  </a:cubicBezTo>
                  <a:cubicBezTo>
                    <a:pt x="80" y="30"/>
                    <a:pt x="82" y="29"/>
                    <a:pt x="82" y="28"/>
                  </a:cubicBezTo>
                  <a:cubicBezTo>
                    <a:pt x="83" y="28"/>
                    <a:pt x="83" y="28"/>
                    <a:pt x="83" y="27"/>
                  </a:cubicBezTo>
                  <a:cubicBezTo>
                    <a:pt x="83" y="27"/>
                    <a:pt x="83" y="27"/>
                    <a:pt x="83" y="28"/>
                  </a:cubicBezTo>
                  <a:cubicBezTo>
                    <a:pt x="84" y="26"/>
                    <a:pt x="85" y="25"/>
                    <a:pt x="86" y="23"/>
                  </a:cubicBezTo>
                  <a:cubicBezTo>
                    <a:pt x="87" y="23"/>
                    <a:pt x="87" y="23"/>
                    <a:pt x="87" y="23"/>
                  </a:cubicBezTo>
                  <a:cubicBezTo>
                    <a:pt x="87" y="22"/>
                    <a:pt x="88" y="21"/>
                    <a:pt x="88" y="21"/>
                  </a:cubicBezTo>
                  <a:cubicBezTo>
                    <a:pt x="88" y="21"/>
                    <a:pt x="89" y="20"/>
                    <a:pt x="89" y="20"/>
                  </a:cubicBezTo>
                  <a:cubicBezTo>
                    <a:pt x="89" y="20"/>
                    <a:pt x="91" y="18"/>
                    <a:pt x="91" y="18"/>
                  </a:cubicBezTo>
                  <a:cubicBezTo>
                    <a:pt x="91" y="17"/>
                    <a:pt x="92" y="17"/>
                    <a:pt x="93" y="17"/>
                  </a:cubicBezTo>
                  <a:cubicBezTo>
                    <a:pt x="93" y="17"/>
                    <a:pt x="94" y="17"/>
                    <a:pt x="94" y="17"/>
                  </a:cubicBezTo>
                  <a:cubicBezTo>
                    <a:pt x="94" y="17"/>
                    <a:pt x="94" y="17"/>
                    <a:pt x="95" y="17"/>
                  </a:cubicBezTo>
                  <a:cubicBezTo>
                    <a:pt x="95" y="17"/>
                    <a:pt x="95" y="17"/>
                    <a:pt x="95" y="17"/>
                  </a:cubicBezTo>
                  <a:cubicBezTo>
                    <a:pt x="95" y="17"/>
                    <a:pt x="95" y="17"/>
                    <a:pt x="95" y="17"/>
                  </a:cubicBezTo>
                  <a:cubicBezTo>
                    <a:pt x="95" y="17"/>
                    <a:pt x="95" y="17"/>
                    <a:pt x="9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3" name="Freeform 11"/>
            <p:cNvSpPr>
              <a:spLocks noEditPoints="1"/>
            </p:cNvSpPr>
            <p:nvPr/>
          </p:nvSpPr>
          <p:spPr bwMode="auto">
            <a:xfrm>
              <a:off x="6896100" y="2768600"/>
              <a:ext cx="239713" cy="188913"/>
            </a:xfrm>
            <a:custGeom>
              <a:avLst/>
              <a:gdLst>
                <a:gd name="T0" fmla="*/ 30 w 88"/>
                <a:gd name="T1" fmla="*/ 47 h 69"/>
                <a:gd name="T2" fmla="*/ 35 w 88"/>
                <a:gd name="T3" fmla="*/ 52 h 69"/>
                <a:gd name="T4" fmla="*/ 38 w 88"/>
                <a:gd name="T5" fmla="*/ 57 h 69"/>
                <a:gd name="T6" fmla="*/ 41 w 88"/>
                <a:gd name="T7" fmla="*/ 64 h 69"/>
                <a:gd name="T8" fmla="*/ 40 w 88"/>
                <a:gd name="T9" fmla="*/ 68 h 69"/>
                <a:gd name="T10" fmla="*/ 35 w 88"/>
                <a:gd name="T11" fmla="*/ 66 h 69"/>
                <a:gd name="T12" fmla="*/ 28 w 88"/>
                <a:gd name="T13" fmla="*/ 65 h 69"/>
                <a:gd name="T14" fmla="*/ 28 w 88"/>
                <a:gd name="T15" fmla="*/ 60 h 69"/>
                <a:gd name="T16" fmla="*/ 27 w 88"/>
                <a:gd name="T17" fmla="*/ 51 h 69"/>
                <a:gd name="T18" fmla="*/ 25 w 88"/>
                <a:gd name="T19" fmla="*/ 47 h 69"/>
                <a:gd name="T20" fmla="*/ 25 w 88"/>
                <a:gd name="T21" fmla="*/ 45 h 69"/>
                <a:gd name="T22" fmla="*/ 64 w 88"/>
                <a:gd name="T23" fmla="*/ 33 h 69"/>
                <a:gd name="T24" fmla="*/ 87 w 88"/>
                <a:gd name="T25" fmla="*/ 0 h 69"/>
                <a:gd name="T26" fmla="*/ 87 w 88"/>
                <a:gd name="T27" fmla="*/ 10 h 69"/>
                <a:gd name="T28" fmla="*/ 77 w 88"/>
                <a:gd name="T29" fmla="*/ 16 h 69"/>
                <a:gd name="T30" fmla="*/ 70 w 88"/>
                <a:gd name="T31" fmla="*/ 20 h 69"/>
                <a:gd name="T32" fmla="*/ 66 w 88"/>
                <a:gd name="T33" fmla="*/ 22 h 69"/>
                <a:gd name="T34" fmla="*/ 68 w 88"/>
                <a:gd name="T35" fmla="*/ 27 h 69"/>
                <a:gd name="T36" fmla="*/ 72 w 88"/>
                <a:gd name="T37" fmla="*/ 28 h 69"/>
                <a:gd name="T38" fmla="*/ 81 w 88"/>
                <a:gd name="T39" fmla="*/ 28 h 69"/>
                <a:gd name="T40" fmla="*/ 87 w 88"/>
                <a:gd name="T41" fmla="*/ 27 h 69"/>
                <a:gd name="T42" fmla="*/ 77 w 88"/>
                <a:gd name="T43" fmla="*/ 35 h 69"/>
                <a:gd name="T44" fmla="*/ 61 w 88"/>
                <a:gd name="T45" fmla="*/ 36 h 69"/>
                <a:gd name="T46" fmla="*/ 54 w 88"/>
                <a:gd name="T47" fmla="*/ 36 h 69"/>
                <a:gd name="T48" fmla="*/ 45 w 88"/>
                <a:gd name="T49" fmla="*/ 35 h 69"/>
                <a:gd name="T50" fmla="*/ 43 w 88"/>
                <a:gd name="T51" fmla="*/ 34 h 69"/>
                <a:gd name="T52" fmla="*/ 38 w 88"/>
                <a:gd name="T53" fmla="*/ 34 h 69"/>
                <a:gd name="T54" fmla="*/ 30 w 88"/>
                <a:gd name="T55" fmla="*/ 36 h 69"/>
                <a:gd name="T56" fmla="*/ 22 w 88"/>
                <a:gd name="T57" fmla="*/ 38 h 69"/>
                <a:gd name="T58" fmla="*/ 16 w 88"/>
                <a:gd name="T59" fmla="*/ 38 h 69"/>
                <a:gd name="T60" fmla="*/ 6 w 88"/>
                <a:gd name="T61" fmla="*/ 36 h 69"/>
                <a:gd name="T62" fmla="*/ 5 w 88"/>
                <a:gd name="T63" fmla="*/ 36 h 69"/>
                <a:gd name="T64" fmla="*/ 1 w 88"/>
                <a:gd name="T65" fmla="*/ 30 h 69"/>
                <a:gd name="T66" fmla="*/ 13 w 88"/>
                <a:gd name="T67" fmla="*/ 28 h 69"/>
                <a:gd name="T68" fmla="*/ 21 w 88"/>
                <a:gd name="T69" fmla="*/ 27 h 69"/>
                <a:gd name="T70" fmla="*/ 28 w 88"/>
                <a:gd name="T71" fmla="*/ 24 h 69"/>
                <a:gd name="T72" fmla="*/ 24 w 88"/>
                <a:gd name="T73" fmla="*/ 18 h 69"/>
                <a:gd name="T74" fmla="*/ 20 w 88"/>
                <a:gd name="T75" fmla="*/ 14 h 69"/>
                <a:gd name="T76" fmla="*/ 13 w 88"/>
                <a:gd name="T77" fmla="*/ 6 h 69"/>
                <a:gd name="T78" fmla="*/ 14 w 88"/>
                <a:gd name="T79" fmla="*/ 1 h 69"/>
                <a:gd name="T80" fmla="*/ 20 w 88"/>
                <a:gd name="T81" fmla="*/ 4 h 69"/>
                <a:gd name="T82" fmla="*/ 25 w 88"/>
                <a:gd name="T83" fmla="*/ 8 h 69"/>
                <a:gd name="T84" fmla="*/ 29 w 88"/>
                <a:gd name="T85" fmla="*/ 10 h 69"/>
                <a:gd name="T86" fmla="*/ 32 w 88"/>
                <a:gd name="T87" fmla="*/ 12 h 69"/>
                <a:gd name="T88" fmla="*/ 39 w 88"/>
                <a:gd name="T89" fmla="*/ 16 h 69"/>
                <a:gd name="T90" fmla="*/ 52 w 88"/>
                <a:gd name="T91" fmla="*/ 14 h 69"/>
                <a:gd name="T92" fmla="*/ 57 w 88"/>
                <a:gd name="T93" fmla="*/ 13 h 69"/>
                <a:gd name="T94" fmla="*/ 65 w 88"/>
                <a:gd name="T95" fmla="*/ 10 h 69"/>
                <a:gd name="T96" fmla="*/ 69 w 88"/>
                <a:gd name="T97" fmla="*/ 8 h 69"/>
                <a:gd name="T98" fmla="*/ 81 w 88"/>
                <a:gd name="T99" fmla="*/ 2 h 69"/>
                <a:gd name="T100" fmla="*/ 85 w 88"/>
                <a:gd name="T10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8" h="69">
                  <a:moveTo>
                    <a:pt x="27" y="44"/>
                  </a:moveTo>
                  <a:cubicBezTo>
                    <a:pt x="27" y="44"/>
                    <a:pt x="28" y="45"/>
                    <a:pt x="28" y="45"/>
                  </a:cubicBezTo>
                  <a:cubicBezTo>
                    <a:pt x="28" y="45"/>
                    <a:pt x="29" y="45"/>
                    <a:pt x="29" y="46"/>
                  </a:cubicBezTo>
                  <a:cubicBezTo>
                    <a:pt x="29" y="46"/>
                    <a:pt x="29" y="46"/>
                    <a:pt x="29" y="46"/>
                  </a:cubicBezTo>
                  <a:cubicBezTo>
                    <a:pt x="29" y="46"/>
                    <a:pt x="29" y="47"/>
                    <a:pt x="30" y="47"/>
                  </a:cubicBezTo>
                  <a:cubicBezTo>
                    <a:pt x="30" y="47"/>
                    <a:pt x="30" y="47"/>
                    <a:pt x="30" y="47"/>
                  </a:cubicBezTo>
                  <a:cubicBezTo>
                    <a:pt x="31" y="48"/>
                    <a:pt x="31" y="48"/>
                    <a:pt x="32" y="49"/>
                  </a:cubicBezTo>
                  <a:cubicBezTo>
                    <a:pt x="32" y="50"/>
                    <a:pt x="33" y="50"/>
                    <a:pt x="34" y="51"/>
                  </a:cubicBezTo>
                  <a:cubicBezTo>
                    <a:pt x="34" y="51"/>
                    <a:pt x="34" y="52"/>
                    <a:pt x="34" y="52"/>
                  </a:cubicBezTo>
                  <a:cubicBezTo>
                    <a:pt x="34" y="52"/>
                    <a:pt x="34" y="52"/>
                    <a:pt x="35" y="52"/>
                  </a:cubicBezTo>
                  <a:cubicBezTo>
                    <a:pt x="35" y="52"/>
                    <a:pt x="35" y="52"/>
                    <a:pt x="35" y="52"/>
                  </a:cubicBezTo>
                  <a:cubicBezTo>
                    <a:pt x="35" y="53"/>
                    <a:pt x="35" y="53"/>
                    <a:pt x="36" y="54"/>
                  </a:cubicBezTo>
                  <a:cubicBezTo>
                    <a:pt x="36" y="54"/>
                    <a:pt x="37" y="55"/>
                    <a:pt x="37" y="56"/>
                  </a:cubicBezTo>
                  <a:cubicBezTo>
                    <a:pt x="37" y="56"/>
                    <a:pt x="37" y="56"/>
                    <a:pt x="37" y="56"/>
                  </a:cubicBezTo>
                  <a:cubicBezTo>
                    <a:pt x="37" y="56"/>
                    <a:pt x="38" y="57"/>
                    <a:pt x="38" y="57"/>
                  </a:cubicBezTo>
                  <a:cubicBezTo>
                    <a:pt x="38" y="58"/>
                    <a:pt x="39" y="58"/>
                    <a:pt x="39" y="58"/>
                  </a:cubicBezTo>
                  <a:cubicBezTo>
                    <a:pt x="40" y="59"/>
                    <a:pt x="39" y="59"/>
                    <a:pt x="40" y="60"/>
                  </a:cubicBezTo>
                  <a:cubicBezTo>
                    <a:pt x="40" y="60"/>
                    <a:pt x="40" y="61"/>
                    <a:pt x="40" y="61"/>
                  </a:cubicBezTo>
                  <a:cubicBezTo>
                    <a:pt x="40" y="61"/>
                    <a:pt x="40" y="63"/>
                    <a:pt x="40" y="63"/>
                  </a:cubicBezTo>
                  <a:cubicBezTo>
                    <a:pt x="40" y="64"/>
                    <a:pt x="41" y="64"/>
                    <a:pt x="41" y="64"/>
                  </a:cubicBezTo>
                  <a:cubicBezTo>
                    <a:pt x="41" y="64"/>
                    <a:pt x="40" y="65"/>
                    <a:pt x="40" y="65"/>
                  </a:cubicBezTo>
                  <a:cubicBezTo>
                    <a:pt x="41" y="65"/>
                    <a:pt x="41" y="65"/>
                    <a:pt x="41" y="65"/>
                  </a:cubicBezTo>
                  <a:cubicBezTo>
                    <a:pt x="41" y="65"/>
                    <a:pt x="41" y="66"/>
                    <a:pt x="41" y="66"/>
                  </a:cubicBezTo>
                  <a:cubicBezTo>
                    <a:pt x="40" y="66"/>
                    <a:pt x="40" y="66"/>
                    <a:pt x="40" y="67"/>
                  </a:cubicBezTo>
                  <a:cubicBezTo>
                    <a:pt x="40" y="67"/>
                    <a:pt x="40" y="68"/>
                    <a:pt x="40" y="68"/>
                  </a:cubicBezTo>
                  <a:cubicBezTo>
                    <a:pt x="39" y="68"/>
                    <a:pt x="39" y="68"/>
                    <a:pt x="39" y="68"/>
                  </a:cubicBezTo>
                  <a:cubicBezTo>
                    <a:pt x="39" y="68"/>
                    <a:pt x="38" y="68"/>
                    <a:pt x="38" y="69"/>
                  </a:cubicBezTo>
                  <a:cubicBezTo>
                    <a:pt x="38" y="68"/>
                    <a:pt x="37" y="68"/>
                    <a:pt x="36" y="68"/>
                  </a:cubicBezTo>
                  <a:cubicBezTo>
                    <a:pt x="36" y="67"/>
                    <a:pt x="35" y="67"/>
                    <a:pt x="35" y="66"/>
                  </a:cubicBezTo>
                  <a:cubicBezTo>
                    <a:pt x="35" y="66"/>
                    <a:pt x="35" y="66"/>
                    <a:pt x="35" y="66"/>
                  </a:cubicBezTo>
                  <a:cubicBezTo>
                    <a:pt x="35" y="66"/>
                    <a:pt x="35" y="66"/>
                    <a:pt x="35" y="66"/>
                  </a:cubicBezTo>
                  <a:cubicBezTo>
                    <a:pt x="35" y="66"/>
                    <a:pt x="35" y="67"/>
                    <a:pt x="35" y="67"/>
                  </a:cubicBezTo>
                  <a:cubicBezTo>
                    <a:pt x="34" y="66"/>
                    <a:pt x="34" y="66"/>
                    <a:pt x="34" y="66"/>
                  </a:cubicBezTo>
                  <a:cubicBezTo>
                    <a:pt x="32" y="66"/>
                    <a:pt x="30" y="65"/>
                    <a:pt x="28" y="65"/>
                  </a:cubicBezTo>
                  <a:cubicBezTo>
                    <a:pt x="28" y="65"/>
                    <a:pt x="28" y="65"/>
                    <a:pt x="28" y="65"/>
                  </a:cubicBezTo>
                  <a:cubicBezTo>
                    <a:pt x="28" y="64"/>
                    <a:pt x="27" y="64"/>
                    <a:pt x="26" y="64"/>
                  </a:cubicBezTo>
                  <a:cubicBezTo>
                    <a:pt x="26" y="64"/>
                    <a:pt x="25" y="63"/>
                    <a:pt x="25" y="63"/>
                  </a:cubicBezTo>
                  <a:cubicBezTo>
                    <a:pt x="25" y="63"/>
                    <a:pt x="25" y="62"/>
                    <a:pt x="25" y="62"/>
                  </a:cubicBezTo>
                  <a:cubicBezTo>
                    <a:pt x="25" y="62"/>
                    <a:pt x="26" y="62"/>
                    <a:pt x="26" y="62"/>
                  </a:cubicBezTo>
                  <a:cubicBezTo>
                    <a:pt x="27" y="61"/>
                    <a:pt x="28" y="61"/>
                    <a:pt x="28" y="60"/>
                  </a:cubicBezTo>
                  <a:cubicBezTo>
                    <a:pt x="29" y="59"/>
                    <a:pt x="28" y="58"/>
                    <a:pt x="28" y="58"/>
                  </a:cubicBezTo>
                  <a:cubicBezTo>
                    <a:pt x="28" y="57"/>
                    <a:pt x="28" y="56"/>
                    <a:pt x="28" y="56"/>
                  </a:cubicBezTo>
                  <a:cubicBezTo>
                    <a:pt x="28" y="55"/>
                    <a:pt x="28" y="54"/>
                    <a:pt x="27" y="53"/>
                  </a:cubicBezTo>
                  <a:cubicBezTo>
                    <a:pt x="27" y="53"/>
                    <a:pt x="27" y="52"/>
                    <a:pt x="27" y="52"/>
                  </a:cubicBezTo>
                  <a:cubicBezTo>
                    <a:pt x="27" y="52"/>
                    <a:pt x="27" y="51"/>
                    <a:pt x="27" y="51"/>
                  </a:cubicBezTo>
                  <a:cubicBezTo>
                    <a:pt x="27" y="50"/>
                    <a:pt x="27" y="49"/>
                    <a:pt x="26" y="49"/>
                  </a:cubicBezTo>
                  <a:cubicBezTo>
                    <a:pt x="26" y="48"/>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6"/>
                    <a:pt x="25" y="46"/>
                  </a:cubicBezTo>
                  <a:cubicBezTo>
                    <a:pt x="25" y="46"/>
                    <a:pt x="25" y="46"/>
                    <a:pt x="25" y="46"/>
                  </a:cubicBezTo>
                  <a:cubicBezTo>
                    <a:pt x="25" y="46"/>
                    <a:pt x="25" y="46"/>
                    <a:pt x="25" y="46"/>
                  </a:cubicBezTo>
                  <a:cubicBezTo>
                    <a:pt x="25" y="45"/>
                    <a:pt x="25" y="45"/>
                    <a:pt x="25" y="45"/>
                  </a:cubicBezTo>
                  <a:cubicBezTo>
                    <a:pt x="25" y="45"/>
                    <a:pt x="24" y="45"/>
                    <a:pt x="24" y="45"/>
                  </a:cubicBezTo>
                  <a:cubicBezTo>
                    <a:pt x="24" y="45"/>
                    <a:pt x="24" y="45"/>
                    <a:pt x="24" y="45"/>
                  </a:cubicBezTo>
                  <a:cubicBezTo>
                    <a:pt x="24" y="44"/>
                    <a:pt x="24" y="44"/>
                    <a:pt x="24" y="44"/>
                  </a:cubicBezTo>
                  <a:cubicBezTo>
                    <a:pt x="25" y="42"/>
                    <a:pt x="27" y="44"/>
                    <a:pt x="27" y="44"/>
                  </a:cubicBezTo>
                  <a:close/>
                  <a:moveTo>
                    <a:pt x="64" y="33"/>
                  </a:moveTo>
                  <a:cubicBezTo>
                    <a:pt x="63" y="33"/>
                    <a:pt x="63" y="33"/>
                    <a:pt x="63" y="34"/>
                  </a:cubicBezTo>
                  <a:cubicBezTo>
                    <a:pt x="63" y="34"/>
                    <a:pt x="63" y="34"/>
                    <a:pt x="63" y="34"/>
                  </a:cubicBezTo>
                  <a:cubicBezTo>
                    <a:pt x="63" y="34"/>
                    <a:pt x="63" y="34"/>
                    <a:pt x="63" y="34"/>
                  </a:cubicBezTo>
                  <a:cubicBezTo>
                    <a:pt x="63" y="34"/>
                    <a:pt x="63" y="34"/>
                    <a:pt x="64" y="33"/>
                  </a:cubicBezTo>
                  <a:close/>
                  <a:moveTo>
                    <a:pt x="87" y="0"/>
                  </a:moveTo>
                  <a:cubicBezTo>
                    <a:pt x="87" y="0"/>
                    <a:pt x="87" y="0"/>
                    <a:pt x="87" y="1"/>
                  </a:cubicBezTo>
                  <a:cubicBezTo>
                    <a:pt x="87" y="1"/>
                    <a:pt x="87" y="1"/>
                    <a:pt x="87" y="1"/>
                  </a:cubicBezTo>
                  <a:cubicBezTo>
                    <a:pt x="88" y="1"/>
                    <a:pt x="88" y="2"/>
                    <a:pt x="88" y="2"/>
                  </a:cubicBezTo>
                  <a:cubicBezTo>
                    <a:pt x="88" y="3"/>
                    <a:pt x="88" y="6"/>
                    <a:pt x="88" y="7"/>
                  </a:cubicBezTo>
                  <a:cubicBezTo>
                    <a:pt x="88" y="8"/>
                    <a:pt x="87" y="9"/>
                    <a:pt x="87" y="10"/>
                  </a:cubicBezTo>
                  <a:cubicBezTo>
                    <a:pt x="86" y="11"/>
                    <a:pt x="84" y="12"/>
                    <a:pt x="83" y="13"/>
                  </a:cubicBezTo>
                  <a:cubicBezTo>
                    <a:pt x="82" y="13"/>
                    <a:pt x="82" y="13"/>
                    <a:pt x="81" y="14"/>
                  </a:cubicBezTo>
                  <a:cubicBezTo>
                    <a:pt x="81" y="14"/>
                    <a:pt x="80" y="14"/>
                    <a:pt x="79" y="14"/>
                  </a:cubicBezTo>
                  <a:cubicBezTo>
                    <a:pt x="79" y="15"/>
                    <a:pt x="79" y="15"/>
                    <a:pt x="78" y="15"/>
                  </a:cubicBezTo>
                  <a:cubicBezTo>
                    <a:pt x="78" y="15"/>
                    <a:pt x="77" y="15"/>
                    <a:pt x="77" y="16"/>
                  </a:cubicBezTo>
                  <a:cubicBezTo>
                    <a:pt x="76" y="16"/>
                    <a:pt x="76" y="16"/>
                    <a:pt x="76" y="17"/>
                  </a:cubicBezTo>
                  <a:cubicBezTo>
                    <a:pt x="76" y="17"/>
                    <a:pt x="74" y="17"/>
                    <a:pt x="74" y="17"/>
                  </a:cubicBezTo>
                  <a:cubicBezTo>
                    <a:pt x="74" y="17"/>
                    <a:pt x="74" y="17"/>
                    <a:pt x="74" y="17"/>
                  </a:cubicBezTo>
                  <a:cubicBezTo>
                    <a:pt x="74" y="17"/>
                    <a:pt x="74" y="18"/>
                    <a:pt x="74" y="18"/>
                  </a:cubicBezTo>
                  <a:cubicBezTo>
                    <a:pt x="72" y="18"/>
                    <a:pt x="71" y="19"/>
                    <a:pt x="70" y="20"/>
                  </a:cubicBezTo>
                  <a:cubicBezTo>
                    <a:pt x="70" y="20"/>
                    <a:pt x="70" y="20"/>
                    <a:pt x="70" y="20"/>
                  </a:cubicBezTo>
                  <a:cubicBezTo>
                    <a:pt x="70" y="20"/>
                    <a:pt x="69" y="20"/>
                    <a:pt x="69" y="20"/>
                  </a:cubicBezTo>
                  <a:cubicBezTo>
                    <a:pt x="69" y="20"/>
                    <a:pt x="68" y="21"/>
                    <a:pt x="68" y="21"/>
                  </a:cubicBezTo>
                  <a:cubicBezTo>
                    <a:pt x="68" y="21"/>
                    <a:pt x="67" y="21"/>
                    <a:pt x="67" y="22"/>
                  </a:cubicBezTo>
                  <a:cubicBezTo>
                    <a:pt x="67" y="22"/>
                    <a:pt x="66" y="22"/>
                    <a:pt x="66" y="22"/>
                  </a:cubicBezTo>
                  <a:cubicBezTo>
                    <a:pt x="66" y="22"/>
                    <a:pt x="66" y="22"/>
                    <a:pt x="66" y="23"/>
                  </a:cubicBezTo>
                  <a:cubicBezTo>
                    <a:pt x="65" y="22"/>
                    <a:pt x="65" y="23"/>
                    <a:pt x="64" y="23"/>
                  </a:cubicBezTo>
                  <a:cubicBezTo>
                    <a:pt x="63" y="24"/>
                    <a:pt x="64" y="25"/>
                    <a:pt x="65" y="26"/>
                  </a:cubicBezTo>
                  <a:cubicBezTo>
                    <a:pt x="66" y="26"/>
                    <a:pt x="66" y="26"/>
                    <a:pt x="67" y="27"/>
                  </a:cubicBezTo>
                  <a:cubicBezTo>
                    <a:pt x="67" y="27"/>
                    <a:pt x="67" y="27"/>
                    <a:pt x="68" y="27"/>
                  </a:cubicBezTo>
                  <a:cubicBezTo>
                    <a:pt x="68" y="27"/>
                    <a:pt x="69" y="27"/>
                    <a:pt x="69" y="27"/>
                  </a:cubicBezTo>
                  <a:cubicBezTo>
                    <a:pt x="70" y="27"/>
                    <a:pt x="70" y="27"/>
                    <a:pt x="71" y="27"/>
                  </a:cubicBezTo>
                  <a:cubicBezTo>
                    <a:pt x="71" y="27"/>
                    <a:pt x="71" y="28"/>
                    <a:pt x="72" y="27"/>
                  </a:cubicBezTo>
                  <a:cubicBezTo>
                    <a:pt x="72" y="27"/>
                    <a:pt x="72" y="27"/>
                    <a:pt x="72" y="27"/>
                  </a:cubicBezTo>
                  <a:cubicBezTo>
                    <a:pt x="72" y="28"/>
                    <a:pt x="72" y="28"/>
                    <a:pt x="72" y="28"/>
                  </a:cubicBezTo>
                  <a:cubicBezTo>
                    <a:pt x="73" y="28"/>
                    <a:pt x="74" y="28"/>
                    <a:pt x="75" y="28"/>
                  </a:cubicBezTo>
                  <a:cubicBezTo>
                    <a:pt x="75" y="28"/>
                    <a:pt x="75" y="28"/>
                    <a:pt x="75" y="28"/>
                  </a:cubicBezTo>
                  <a:cubicBezTo>
                    <a:pt x="75" y="28"/>
                    <a:pt x="75" y="28"/>
                    <a:pt x="75" y="28"/>
                  </a:cubicBezTo>
                  <a:cubicBezTo>
                    <a:pt x="75" y="28"/>
                    <a:pt x="76" y="29"/>
                    <a:pt x="76" y="29"/>
                  </a:cubicBezTo>
                  <a:cubicBezTo>
                    <a:pt x="78" y="29"/>
                    <a:pt x="79" y="28"/>
                    <a:pt x="81" y="28"/>
                  </a:cubicBezTo>
                  <a:cubicBezTo>
                    <a:pt x="81" y="28"/>
                    <a:pt x="82" y="27"/>
                    <a:pt x="82" y="28"/>
                  </a:cubicBezTo>
                  <a:cubicBezTo>
                    <a:pt x="82" y="27"/>
                    <a:pt x="84" y="27"/>
                    <a:pt x="84" y="27"/>
                  </a:cubicBezTo>
                  <a:cubicBezTo>
                    <a:pt x="84" y="26"/>
                    <a:pt x="86" y="27"/>
                    <a:pt x="87" y="27"/>
                  </a:cubicBezTo>
                  <a:cubicBezTo>
                    <a:pt x="87" y="27"/>
                    <a:pt x="87" y="27"/>
                    <a:pt x="87" y="27"/>
                  </a:cubicBezTo>
                  <a:cubicBezTo>
                    <a:pt x="88" y="27"/>
                    <a:pt x="88" y="27"/>
                    <a:pt x="87" y="27"/>
                  </a:cubicBezTo>
                  <a:cubicBezTo>
                    <a:pt x="88" y="28"/>
                    <a:pt x="88" y="28"/>
                    <a:pt x="87" y="29"/>
                  </a:cubicBezTo>
                  <a:cubicBezTo>
                    <a:pt x="87" y="29"/>
                    <a:pt x="86" y="30"/>
                    <a:pt x="85" y="30"/>
                  </a:cubicBezTo>
                  <a:cubicBezTo>
                    <a:pt x="85" y="30"/>
                    <a:pt x="84" y="31"/>
                    <a:pt x="83" y="31"/>
                  </a:cubicBezTo>
                  <a:cubicBezTo>
                    <a:pt x="82" y="32"/>
                    <a:pt x="81" y="33"/>
                    <a:pt x="79" y="33"/>
                  </a:cubicBezTo>
                  <a:cubicBezTo>
                    <a:pt x="78" y="34"/>
                    <a:pt x="78" y="34"/>
                    <a:pt x="77" y="35"/>
                  </a:cubicBezTo>
                  <a:cubicBezTo>
                    <a:pt x="76" y="35"/>
                    <a:pt x="75" y="35"/>
                    <a:pt x="74" y="35"/>
                  </a:cubicBezTo>
                  <a:cubicBezTo>
                    <a:pt x="73" y="35"/>
                    <a:pt x="72" y="36"/>
                    <a:pt x="72" y="36"/>
                  </a:cubicBezTo>
                  <a:cubicBezTo>
                    <a:pt x="71" y="37"/>
                    <a:pt x="70" y="36"/>
                    <a:pt x="69" y="36"/>
                  </a:cubicBezTo>
                  <a:cubicBezTo>
                    <a:pt x="67" y="37"/>
                    <a:pt x="66" y="37"/>
                    <a:pt x="64" y="37"/>
                  </a:cubicBezTo>
                  <a:cubicBezTo>
                    <a:pt x="63" y="37"/>
                    <a:pt x="62" y="36"/>
                    <a:pt x="61" y="36"/>
                  </a:cubicBezTo>
                  <a:cubicBezTo>
                    <a:pt x="61" y="36"/>
                    <a:pt x="60" y="36"/>
                    <a:pt x="60" y="37"/>
                  </a:cubicBezTo>
                  <a:cubicBezTo>
                    <a:pt x="59" y="37"/>
                    <a:pt x="57" y="36"/>
                    <a:pt x="56" y="36"/>
                  </a:cubicBezTo>
                  <a:cubicBezTo>
                    <a:pt x="56" y="36"/>
                    <a:pt x="56" y="35"/>
                    <a:pt x="55" y="36"/>
                  </a:cubicBezTo>
                  <a:cubicBezTo>
                    <a:pt x="55" y="36"/>
                    <a:pt x="54" y="36"/>
                    <a:pt x="54" y="36"/>
                  </a:cubicBezTo>
                  <a:cubicBezTo>
                    <a:pt x="54" y="36"/>
                    <a:pt x="54" y="36"/>
                    <a:pt x="54" y="36"/>
                  </a:cubicBezTo>
                  <a:cubicBezTo>
                    <a:pt x="54" y="36"/>
                    <a:pt x="54" y="36"/>
                    <a:pt x="54" y="35"/>
                  </a:cubicBezTo>
                  <a:cubicBezTo>
                    <a:pt x="54" y="35"/>
                    <a:pt x="54" y="35"/>
                    <a:pt x="54" y="35"/>
                  </a:cubicBezTo>
                  <a:cubicBezTo>
                    <a:pt x="53" y="35"/>
                    <a:pt x="53" y="36"/>
                    <a:pt x="53" y="36"/>
                  </a:cubicBezTo>
                  <a:cubicBezTo>
                    <a:pt x="52" y="36"/>
                    <a:pt x="52" y="36"/>
                    <a:pt x="51" y="36"/>
                  </a:cubicBezTo>
                  <a:cubicBezTo>
                    <a:pt x="51" y="36"/>
                    <a:pt x="46" y="35"/>
                    <a:pt x="45" y="35"/>
                  </a:cubicBezTo>
                  <a:cubicBezTo>
                    <a:pt x="45" y="35"/>
                    <a:pt x="44" y="35"/>
                    <a:pt x="44" y="35"/>
                  </a:cubicBezTo>
                  <a:cubicBezTo>
                    <a:pt x="44" y="35"/>
                    <a:pt x="44" y="35"/>
                    <a:pt x="44" y="35"/>
                  </a:cubicBezTo>
                  <a:cubicBezTo>
                    <a:pt x="44" y="35"/>
                    <a:pt x="44" y="34"/>
                    <a:pt x="44" y="34"/>
                  </a:cubicBezTo>
                  <a:cubicBezTo>
                    <a:pt x="44" y="34"/>
                    <a:pt x="44" y="34"/>
                    <a:pt x="44" y="34"/>
                  </a:cubicBezTo>
                  <a:cubicBezTo>
                    <a:pt x="43" y="34"/>
                    <a:pt x="43" y="34"/>
                    <a:pt x="43" y="34"/>
                  </a:cubicBezTo>
                  <a:cubicBezTo>
                    <a:pt x="43" y="34"/>
                    <a:pt x="43" y="34"/>
                    <a:pt x="43" y="34"/>
                  </a:cubicBezTo>
                  <a:cubicBezTo>
                    <a:pt x="43" y="34"/>
                    <a:pt x="43" y="34"/>
                    <a:pt x="42" y="34"/>
                  </a:cubicBezTo>
                  <a:cubicBezTo>
                    <a:pt x="42" y="34"/>
                    <a:pt x="40" y="34"/>
                    <a:pt x="40" y="34"/>
                  </a:cubicBezTo>
                  <a:cubicBezTo>
                    <a:pt x="40" y="33"/>
                    <a:pt x="38" y="34"/>
                    <a:pt x="38" y="34"/>
                  </a:cubicBezTo>
                  <a:cubicBezTo>
                    <a:pt x="38" y="34"/>
                    <a:pt x="38" y="34"/>
                    <a:pt x="38" y="34"/>
                  </a:cubicBezTo>
                  <a:cubicBezTo>
                    <a:pt x="37" y="34"/>
                    <a:pt x="36" y="34"/>
                    <a:pt x="36" y="34"/>
                  </a:cubicBezTo>
                  <a:cubicBezTo>
                    <a:pt x="36" y="35"/>
                    <a:pt x="36" y="35"/>
                    <a:pt x="36" y="35"/>
                  </a:cubicBezTo>
                  <a:cubicBezTo>
                    <a:pt x="35" y="35"/>
                    <a:pt x="35" y="36"/>
                    <a:pt x="34" y="37"/>
                  </a:cubicBezTo>
                  <a:cubicBezTo>
                    <a:pt x="34" y="36"/>
                    <a:pt x="33" y="37"/>
                    <a:pt x="32" y="37"/>
                  </a:cubicBezTo>
                  <a:cubicBezTo>
                    <a:pt x="31" y="37"/>
                    <a:pt x="30" y="36"/>
                    <a:pt x="30" y="36"/>
                  </a:cubicBezTo>
                  <a:cubicBezTo>
                    <a:pt x="29" y="36"/>
                    <a:pt x="28" y="36"/>
                    <a:pt x="27" y="37"/>
                  </a:cubicBezTo>
                  <a:cubicBezTo>
                    <a:pt x="26" y="37"/>
                    <a:pt x="26" y="37"/>
                    <a:pt x="26" y="37"/>
                  </a:cubicBezTo>
                  <a:cubicBezTo>
                    <a:pt x="25" y="37"/>
                    <a:pt x="24" y="37"/>
                    <a:pt x="24" y="37"/>
                  </a:cubicBezTo>
                  <a:cubicBezTo>
                    <a:pt x="23" y="37"/>
                    <a:pt x="23" y="38"/>
                    <a:pt x="23" y="38"/>
                  </a:cubicBezTo>
                  <a:cubicBezTo>
                    <a:pt x="22" y="38"/>
                    <a:pt x="22" y="38"/>
                    <a:pt x="22" y="38"/>
                  </a:cubicBezTo>
                  <a:cubicBezTo>
                    <a:pt x="22" y="38"/>
                    <a:pt x="22" y="38"/>
                    <a:pt x="22" y="38"/>
                  </a:cubicBezTo>
                  <a:cubicBezTo>
                    <a:pt x="21" y="38"/>
                    <a:pt x="21" y="38"/>
                    <a:pt x="20" y="38"/>
                  </a:cubicBezTo>
                  <a:cubicBezTo>
                    <a:pt x="20" y="38"/>
                    <a:pt x="19" y="38"/>
                    <a:pt x="19" y="38"/>
                  </a:cubicBezTo>
                  <a:cubicBezTo>
                    <a:pt x="19" y="38"/>
                    <a:pt x="18" y="38"/>
                    <a:pt x="18" y="39"/>
                  </a:cubicBezTo>
                  <a:cubicBezTo>
                    <a:pt x="17" y="39"/>
                    <a:pt x="17" y="38"/>
                    <a:pt x="16" y="38"/>
                  </a:cubicBezTo>
                  <a:cubicBezTo>
                    <a:pt x="16" y="38"/>
                    <a:pt x="15" y="38"/>
                    <a:pt x="15" y="38"/>
                  </a:cubicBezTo>
                  <a:cubicBezTo>
                    <a:pt x="14" y="38"/>
                    <a:pt x="13" y="38"/>
                    <a:pt x="11" y="38"/>
                  </a:cubicBezTo>
                  <a:cubicBezTo>
                    <a:pt x="11" y="38"/>
                    <a:pt x="10" y="38"/>
                    <a:pt x="10" y="37"/>
                  </a:cubicBezTo>
                  <a:cubicBezTo>
                    <a:pt x="9" y="37"/>
                    <a:pt x="9" y="37"/>
                    <a:pt x="8" y="37"/>
                  </a:cubicBezTo>
                  <a:cubicBezTo>
                    <a:pt x="8" y="37"/>
                    <a:pt x="6" y="36"/>
                    <a:pt x="6" y="36"/>
                  </a:cubicBezTo>
                  <a:cubicBezTo>
                    <a:pt x="6" y="36"/>
                    <a:pt x="6" y="36"/>
                    <a:pt x="6" y="36"/>
                  </a:cubicBezTo>
                  <a:cubicBezTo>
                    <a:pt x="6" y="36"/>
                    <a:pt x="5" y="37"/>
                    <a:pt x="5" y="37"/>
                  </a:cubicBezTo>
                  <a:cubicBezTo>
                    <a:pt x="5" y="37"/>
                    <a:pt x="5" y="37"/>
                    <a:pt x="5" y="37"/>
                  </a:cubicBezTo>
                  <a:cubicBezTo>
                    <a:pt x="5" y="37"/>
                    <a:pt x="5" y="37"/>
                    <a:pt x="5" y="37"/>
                  </a:cubicBezTo>
                  <a:cubicBezTo>
                    <a:pt x="5" y="37"/>
                    <a:pt x="5" y="37"/>
                    <a:pt x="5" y="36"/>
                  </a:cubicBezTo>
                  <a:cubicBezTo>
                    <a:pt x="4" y="37"/>
                    <a:pt x="4" y="37"/>
                    <a:pt x="4" y="37"/>
                  </a:cubicBezTo>
                  <a:cubicBezTo>
                    <a:pt x="3" y="36"/>
                    <a:pt x="3" y="36"/>
                    <a:pt x="3" y="36"/>
                  </a:cubicBezTo>
                  <a:cubicBezTo>
                    <a:pt x="2" y="36"/>
                    <a:pt x="2" y="36"/>
                    <a:pt x="1" y="35"/>
                  </a:cubicBezTo>
                  <a:cubicBezTo>
                    <a:pt x="1" y="35"/>
                    <a:pt x="1" y="34"/>
                    <a:pt x="0" y="33"/>
                  </a:cubicBezTo>
                  <a:cubicBezTo>
                    <a:pt x="1" y="32"/>
                    <a:pt x="1" y="31"/>
                    <a:pt x="1" y="30"/>
                  </a:cubicBezTo>
                  <a:cubicBezTo>
                    <a:pt x="2" y="30"/>
                    <a:pt x="3" y="30"/>
                    <a:pt x="4" y="30"/>
                  </a:cubicBezTo>
                  <a:cubicBezTo>
                    <a:pt x="6" y="30"/>
                    <a:pt x="7" y="30"/>
                    <a:pt x="8" y="30"/>
                  </a:cubicBezTo>
                  <a:cubicBezTo>
                    <a:pt x="9" y="30"/>
                    <a:pt x="9" y="30"/>
                    <a:pt x="10" y="29"/>
                  </a:cubicBezTo>
                  <a:cubicBezTo>
                    <a:pt x="10" y="29"/>
                    <a:pt x="11" y="30"/>
                    <a:pt x="11" y="30"/>
                  </a:cubicBezTo>
                  <a:cubicBezTo>
                    <a:pt x="12" y="29"/>
                    <a:pt x="13" y="28"/>
                    <a:pt x="13" y="28"/>
                  </a:cubicBezTo>
                  <a:cubicBezTo>
                    <a:pt x="14" y="28"/>
                    <a:pt x="15" y="29"/>
                    <a:pt x="15" y="28"/>
                  </a:cubicBezTo>
                  <a:cubicBezTo>
                    <a:pt x="15" y="28"/>
                    <a:pt x="15" y="28"/>
                    <a:pt x="15" y="28"/>
                  </a:cubicBezTo>
                  <a:cubicBezTo>
                    <a:pt x="16" y="28"/>
                    <a:pt x="16" y="28"/>
                    <a:pt x="16" y="28"/>
                  </a:cubicBezTo>
                  <a:cubicBezTo>
                    <a:pt x="17" y="28"/>
                    <a:pt x="17" y="28"/>
                    <a:pt x="17" y="28"/>
                  </a:cubicBezTo>
                  <a:cubicBezTo>
                    <a:pt x="18" y="28"/>
                    <a:pt x="20" y="27"/>
                    <a:pt x="21" y="27"/>
                  </a:cubicBezTo>
                  <a:cubicBezTo>
                    <a:pt x="22" y="27"/>
                    <a:pt x="22" y="26"/>
                    <a:pt x="23" y="26"/>
                  </a:cubicBezTo>
                  <a:cubicBezTo>
                    <a:pt x="24" y="26"/>
                    <a:pt x="25" y="26"/>
                    <a:pt x="26" y="26"/>
                  </a:cubicBezTo>
                  <a:cubicBezTo>
                    <a:pt x="26" y="26"/>
                    <a:pt x="27" y="25"/>
                    <a:pt x="27" y="25"/>
                  </a:cubicBezTo>
                  <a:cubicBezTo>
                    <a:pt x="27" y="25"/>
                    <a:pt x="27" y="24"/>
                    <a:pt x="27" y="24"/>
                  </a:cubicBezTo>
                  <a:cubicBezTo>
                    <a:pt x="27" y="24"/>
                    <a:pt x="28" y="24"/>
                    <a:pt x="28" y="24"/>
                  </a:cubicBezTo>
                  <a:cubicBezTo>
                    <a:pt x="28" y="23"/>
                    <a:pt x="28" y="23"/>
                    <a:pt x="28" y="23"/>
                  </a:cubicBezTo>
                  <a:cubicBezTo>
                    <a:pt x="27" y="23"/>
                    <a:pt x="27" y="22"/>
                    <a:pt x="26" y="22"/>
                  </a:cubicBezTo>
                  <a:cubicBezTo>
                    <a:pt x="26" y="22"/>
                    <a:pt x="26" y="21"/>
                    <a:pt x="26" y="21"/>
                  </a:cubicBezTo>
                  <a:cubicBezTo>
                    <a:pt x="25" y="20"/>
                    <a:pt x="24" y="20"/>
                    <a:pt x="24" y="18"/>
                  </a:cubicBezTo>
                  <a:cubicBezTo>
                    <a:pt x="24" y="18"/>
                    <a:pt x="23" y="18"/>
                    <a:pt x="24" y="18"/>
                  </a:cubicBezTo>
                  <a:cubicBezTo>
                    <a:pt x="23" y="17"/>
                    <a:pt x="23" y="17"/>
                    <a:pt x="22" y="17"/>
                  </a:cubicBezTo>
                  <a:cubicBezTo>
                    <a:pt x="22" y="16"/>
                    <a:pt x="22" y="16"/>
                    <a:pt x="22" y="16"/>
                  </a:cubicBezTo>
                  <a:cubicBezTo>
                    <a:pt x="22" y="16"/>
                    <a:pt x="22" y="16"/>
                    <a:pt x="22" y="16"/>
                  </a:cubicBezTo>
                  <a:cubicBezTo>
                    <a:pt x="22" y="16"/>
                    <a:pt x="21" y="16"/>
                    <a:pt x="21" y="16"/>
                  </a:cubicBezTo>
                  <a:cubicBezTo>
                    <a:pt x="21" y="15"/>
                    <a:pt x="20" y="15"/>
                    <a:pt x="20" y="14"/>
                  </a:cubicBezTo>
                  <a:cubicBezTo>
                    <a:pt x="19" y="14"/>
                    <a:pt x="19" y="14"/>
                    <a:pt x="19" y="13"/>
                  </a:cubicBezTo>
                  <a:cubicBezTo>
                    <a:pt x="18" y="13"/>
                    <a:pt x="18" y="13"/>
                    <a:pt x="17" y="13"/>
                  </a:cubicBezTo>
                  <a:cubicBezTo>
                    <a:pt x="16" y="12"/>
                    <a:pt x="16" y="11"/>
                    <a:pt x="15" y="10"/>
                  </a:cubicBezTo>
                  <a:cubicBezTo>
                    <a:pt x="14" y="9"/>
                    <a:pt x="14" y="9"/>
                    <a:pt x="14" y="9"/>
                  </a:cubicBezTo>
                  <a:cubicBezTo>
                    <a:pt x="14" y="8"/>
                    <a:pt x="14" y="7"/>
                    <a:pt x="13" y="6"/>
                  </a:cubicBezTo>
                  <a:cubicBezTo>
                    <a:pt x="13" y="6"/>
                    <a:pt x="13" y="5"/>
                    <a:pt x="13" y="5"/>
                  </a:cubicBezTo>
                  <a:cubicBezTo>
                    <a:pt x="13" y="4"/>
                    <a:pt x="13" y="4"/>
                    <a:pt x="13" y="4"/>
                  </a:cubicBezTo>
                  <a:cubicBezTo>
                    <a:pt x="13" y="3"/>
                    <a:pt x="13" y="2"/>
                    <a:pt x="13" y="1"/>
                  </a:cubicBezTo>
                  <a:cubicBezTo>
                    <a:pt x="13" y="1"/>
                    <a:pt x="14" y="1"/>
                    <a:pt x="13" y="1"/>
                  </a:cubicBezTo>
                  <a:cubicBezTo>
                    <a:pt x="14" y="1"/>
                    <a:pt x="13" y="1"/>
                    <a:pt x="14" y="1"/>
                  </a:cubicBezTo>
                  <a:cubicBezTo>
                    <a:pt x="15" y="1"/>
                    <a:pt x="16" y="1"/>
                    <a:pt x="17" y="2"/>
                  </a:cubicBezTo>
                  <a:cubicBezTo>
                    <a:pt x="17" y="2"/>
                    <a:pt x="18" y="2"/>
                    <a:pt x="18" y="2"/>
                  </a:cubicBezTo>
                  <a:cubicBezTo>
                    <a:pt x="18" y="3"/>
                    <a:pt x="19" y="3"/>
                    <a:pt x="19" y="3"/>
                  </a:cubicBezTo>
                  <a:cubicBezTo>
                    <a:pt x="20" y="3"/>
                    <a:pt x="20" y="4"/>
                    <a:pt x="20" y="4"/>
                  </a:cubicBezTo>
                  <a:cubicBezTo>
                    <a:pt x="20" y="4"/>
                    <a:pt x="20" y="4"/>
                    <a:pt x="20" y="4"/>
                  </a:cubicBezTo>
                  <a:cubicBezTo>
                    <a:pt x="20" y="4"/>
                    <a:pt x="20" y="4"/>
                    <a:pt x="20" y="4"/>
                  </a:cubicBezTo>
                  <a:cubicBezTo>
                    <a:pt x="20" y="4"/>
                    <a:pt x="21" y="5"/>
                    <a:pt x="21" y="5"/>
                  </a:cubicBezTo>
                  <a:cubicBezTo>
                    <a:pt x="23" y="5"/>
                    <a:pt x="24" y="7"/>
                    <a:pt x="25" y="8"/>
                  </a:cubicBezTo>
                  <a:cubicBezTo>
                    <a:pt x="25" y="8"/>
                    <a:pt x="25" y="8"/>
                    <a:pt x="25" y="8"/>
                  </a:cubicBezTo>
                  <a:cubicBezTo>
                    <a:pt x="25" y="8"/>
                    <a:pt x="25" y="8"/>
                    <a:pt x="25" y="8"/>
                  </a:cubicBezTo>
                  <a:cubicBezTo>
                    <a:pt x="26" y="8"/>
                    <a:pt x="26" y="8"/>
                    <a:pt x="27" y="9"/>
                  </a:cubicBezTo>
                  <a:cubicBezTo>
                    <a:pt x="27" y="9"/>
                    <a:pt x="27" y="9"/>
                    <a:pt x="27" y="9"/>
                  </a:cubicBezTo>
                  <a:cubicBezTo>
                    <a:pt x="28" y="9"/>
                    <a:pt x="28" y="9"/>
                    <a:pt x="28" y="9"/>
                  </a:cubicBezTo>
                  <a:cubicBezTo>
                    <a:pt x="28" y="10"/>
                    <a:pt x="28" y="10"/>
                    <a:pt x="29" y="9"/>
                  </a:cubicBezTo>
                  <a:cubicBezTo>
                    <a:pt x="29" y="9"/>
                    <a:pt x="29" y="9"/>
                    <a:pt x="29" y="10"/>
                  </a:cubicBezTo>
                  <a:cubicBezTo>
                    <a:pt x="29" y="9"/>
                    <a:pt x="29" y="9"/>
                    <a:pt x="29" y="9"/>
                  </a:cubicBezTo>
                  <a:cubicBezTo>
                    <a:pt x="29" y="10"/>
                    <a:pt x="30" y="10"/>
                    <a:pt x="31" y="11"/>
                  </a:cubicBezTo>
                  <a:cubicBezTo>
                    <a:pt x="31" y="11"/>
                    <a:pt x="31" y="11"/>
                    <a:pt x="32" y="11"/>
                  </a:cubicBezTo>
                  <a:cubicBezTo>
                    <a:pt x="32" y="11"/>
                    <a:pt x="32" y="12"/>
                    <a:pt x="32" y="12"/>
                  </a:cubicBezTo>
                  <a:cubicBezTo>
                    <a:pt x="32" y="12"/>
                    <a:pt x="32" y="12"/>
                    <a:pt x="32" y="12"/>
                  </a:cubicBezTo>
                  <a:cubicBezTo>
                    <a:pt x="32" y="12"/>
                    <a:pt x="33" y="13"/>
                    <a:pt x="33" y="13"/>
                  </a:cubicBezTo>
                  <a:cubicBezTo>
                    <a:pt x="33" y="13"/>
                    <a:pt x="33" y="13"/>
                    <a:pt x="33" y="13"/>
                  </a:cubicBezTo>
                  <a:cubicBezTo>
                    <a:pt x="35" y="13"/>
                    <a:pt x="35" y="14"/>
                    <a:pt x="36" y="15"/>
                  </a:cubicBezTo>
                  <a:cubicBezTo>
                    <a:pt x="37" y="15"/>
                    <a:pt x="37" y="15"/>
                    <a:pt x="37" y="16"/>
                  </a:cubicBezTo>
                  <a:cubicBezTo>
                    <a:pt x="38" y="16"/>
                    <a:pt x="38" y="16"/>
                    <a:pt x="39" y="16"/>
                  </a:cubicBezTo>
                  <a:cubicBezTo>
                    <a:pt x="40" y="17"/>
                    <a:pt x="42" y="17"/>
                    <a:pt x="43" y="16"/>
                  </a:cubicBezTo>
                  <a:cubicBezTo>
                    <a:pt x="43" y="16"/>
                    <a:pt x="45" y="16"/>
                    <a:pt x="45" y="16"/>
                  </a:cubicBezTo>
                  <a:cubicBezTo>
                    <a:pt x="46" y="18"/>
                    <a:pt x="47" y="17"/>
                    <a:pt x="48" y="17"/>
                  </a:cubicBezTo>
                  <a:cubicBezTo>
                    <a:pt x="49" y="17"/>
                    <a:pt x="49" y="17"/>
                    <a:pt x="50" y="16"/>
                  </a:cubicBezTo>
                  <a:cubicBezTo>
                    <a:pt x="51" y="16"/>
                    <a:pt x="51" y="15"/>
                    <a:pt x="52" y="14"/>
                  </a:cubicBezTo>
                  <a:cubicBezTo>
                    <a:pt x="53" y="14"/>
                    <a:pt x="53" y="14"/>
                    <a:pt x="53" y="14"/>
                  </a:cubicBezTo>
                  <a:cubicBezTo>
                    <a:pt x="53" y="14"/>
                    <a:pt x="53" y="14"/>
                    <a:pt x="53" y="14"/>
                  </a:cubicBezTo>
                  <a:cubicBezTo>
                    <a:pt x="53" y="14"/>
                    <a:pt x="53" y="14"/>
                    <a:pt x="53" y="14"/>
                  </a:cubicBezTo>
                  <a:cubicBezTo>
                    <a:pt x="55" y="14"/>
                    <a:pt x="56" y="14"/>
                    <a:pt x="56" y="13"/>
                  </a:cubicBezTo>
                  <a:cubicBezTo>
                    <a:pt x="56" y="13"/>
                    <a:pt x="56" y="13"/>
                    <a:pt x="57" y="13"/>
                  </a:cubicBezTo>
                  <a:cubicBezTo>
                    <a:pt x="57" y="13"/>
                    <a:pt x="57" y="13"/>
                    <a:pt x="57" y="13"/>
                  </a:cubicBezTo>
                  <a:cubicBezTo>
                    <a:pt x="57" y="13"/>
                    <a:pt x="58" y="12"/>
                    <a:pt x="59" y="13"/>
                  </a:cubicBezTo>
                  <a:cubicBezTo>
                    <a:pt x="60" y="11"/>
                    <a:pt x="61" y="12"/>
                    <a:pt x="63" y="11"/>
                  </a:cubicBezTo>
                  <a:cubicBezTo>
                    <a:pt x="63" y="11"/>
                    <a:pt x="63" y="11"/>
                    <a:pt x="63" y="10"/>
                  </a:cubicBezTo>
                  <a:cubicBezTo>
                    <a:pt x="64" y="10"/>
                    <a:pt x="64" y="10"/>
                    <a:pt x="65" y="10"/>
                  </a:cubicBezTo>
                  <a:cubicBezTo>
                    <a:pt x="65" y="10"/>
                    <a:pt x="65" y="10"/>
                    <a:pt x="66" y="10"/>
                  </a:cubicBezTo>
                  <a:cubicBezTo>
                    <a:pt x="66" y="9"/>
                    <a:pt x="67" y="9"/>
                    <a:pt x="67" y="9"/>
                  </a:cubicBezTo>
                  <a:cubicBezTo>
                    <a:pt x="67" y="9"/>
                    <a:pt x="68" y="9"/>
                    <a:pt x="68" y="8"/>
                  </a:cubicBezTo>
                  <a:cubicBezTo>
                    <a:pt x="69" y="8"/>
                    <a:pt x="69" y="8"/>
                    <a:pt x="69" y="8"/>
                  </a:cubicBezTo>
                  <a:cubicBezTo>
                    <a:pt x="69" y="8"/>
                    <a:pt x="69" y="8"/>
                    <a:pt x="69" y="8"/>
                  </a:cubicBezTo>
                  <a:cubicBezTo>
                    <a:pt x="69" y="7"/>
                    <a:pt x="70" y="7"/>
                    <a:pt x="71" y="7"/>
                  </a:cubicBezTo>
                  <a:cubicBezTo>
                    <a:pt x="71" y="7"/>
                    <a:pt x="72" y="7"/>
                    <a:pt x="72" y="6"/>
                  </a:cubicBezTo>
                  <a:cubicBezTo>
                    <a:pt x="73" y="7"/>
                    <a:pt x="74" y="5"/>
                    <a:pt x="75" y="5"/>
                  </a:cubicBezTo>
                  <a:cubicBezTo>
                    <a:pt x="75" y="4"/>
                    <a:pt x="78" y="4"/>
                    <a:pt x="78" y="4"/>
                  </a:cubicBezTo>
                  <a:cubicBezTo>
                    <a:pt x="79" y="3"/>
                    <a:pt x="80" y="2"/>
                    <a:pt x="81" y="2"/>
                  </a:cubicBezTo>
                  <a:cubicBezTo>
                    <a:pt x="81" y="2"/>
                    <a:pt x="82" y="2"/>
                    <a:pt x="82" y="2"/>
                  </a:cubicBezTo>
                  <a:cubicBezTo>
                    <a:pt x="83" y="2"/>
                    <a:pt x="83" y="2"/>
                    <a:pt x="83" y="2"/>
                  </a:cubicBezTo>
                  <a:cubicBezTo>
                    <a:pt x="84" y="2"/>
                    <a:pt x="84" y="2"/>
                    <a:pt x="84" y="2"/>
                  </a:cubicBezTo>
                  <a:cubicBezTo>
                    <a:pt x="84" y="1"/>
                    <a:pt x="85" y="1"/>
                    <a:pt x="85" y="0"/>
                  </a:cubicBezTo>
                  <a:cubicBezTo>
                    <a:pt x="85" y="0"/>
                    <a:pt x="85" y="0"/>
                    <a:pt x="85" y="0"/>
                  </a:cubicBezTo>
                  <a:cubicBezTo>
                    <a:pt x="86" y="0"/>
                    <a:pt x="86" y="0"/>
                    <a:pt x="8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4" name="Freeform 12"/>
            <p:cNvSpPr>
              <a:spLocks noEditPoints="1"/>
            </p:cNvSpPr>
            <p:nvPr/>
          </p:nvSpPr>
          <p:spPr bwMode="auto">
            <a:xfrm>
              <a:off x="7040563" y="3106738"/>
              <a:ext cx="366712" cy="227013"/>
            </a:xfrm>
            <a:custGeom>
              <a:avLst/>
              <a:gdLst>
                <a:gd name="T0" fmla="*/ 58 w 135"/>
                <a:gd name="T1" fmla="*/ 80 h 83"/>
                <a:gd name="T2" fmla="*/ 50 w 135"/>
                <a:gd name="T3" fmla="*/ 71 h 83"/>
                <a:gd name="T4" fmla="*/ 42 w 135"/>
                <a:gd name="T5" fmla="*/ 58 h 83"/>
                <a:gd name="T6" fmla="*/ 50 w 135"/>
                <a:gd name="T7" fmla="*/ 66 h 83"/>
                <a:gd name="T8" fmla="*/ 40 w 135"/>
                <a:gd name="T9" fmla="*/ 55 h 83"/>
                <a:gd name="T10" fmla="*/ 25 w 135"/>
                <a:gd name="T11" fmla="*/ 58 h 83"/>
                <a:gd name="T12" fmla="*/ 9 w 135"/>
                <a:gd name="T13" fmla="*/ 61 h 83"/>
                <a:gd name="T14" fmla="*/ 3 w 135"/>
                <a:gd name="T15" fmla="*/ 54 h 83"/>
                <a:gd name="T16" fmla="*/ 7 w 135"/>
                <a:gd name="T17" fmla="*/ 43 h 83"/>
                <a:gd name="T18" fmla="*/ 12 w 135"/>
                <a:gd name="T19" fmla="*/ 29 h 83"/>
                <a:gd name="T20" fmla="*/ 13 w 135"/>
                <a:gd name="T21" fmla="*/ 36 h 83"/>
                <a:gd name="T22" fmla="*/ 14 w 135"/>
                <a:gd name="T23" fmla="*/ 48 h 83"/>
                <a:gd name="T24" fmla="*/ 31 w 135"/>
                <a:gd name="T25" fmla="*/ 52 h 83"/>
                <a:gd name="T26" fmla="*/ 34 w 135"/>
                <a:gd name="T27" fmla="*/ 43 h 83"/>
                <a:gd name="T28" fmla="*/ 41 w 135"/>
                <a:gd name="T29" fmla="*/ 36 h 83"/>
                <a:gd name="T30" fmla="*/ 51 w 135"/>
                <a:gd name="T31" fmla="*/ 51 h 83"/>
                <a:gd name="T32" fmla="*/ 58 w 135"/>
                <a:gd name="T33" fmla="*/ 62 h 83"/>
                <a:gd name="T34" fmla="*/ 63 w 135"/>
                <a:gd name="T35" fmla="*/ 70 h 83"/>
                <a:gd name="T36" fmla="*/ 82 w 135"/>
                <a:gd name="T37" fmla="*/ 65 h 83"/>
                <a:gd name="T38" fmla="*/ 71 w 135"/>
                <a:gd name="T39" fmla="*/ 65 h 83"/>
                <a:gd name="T40" fmla="*/ 61 w 135"/>
                <a:gd name="T41" fmla="*/ 53 h 83"/>
                <a:gd name="T42" fmla="*/ 74 w 135"/>
                <a:gd name="T43" fmla="*/ 60 h 83"/>
                <a:gd name="T44" fmla="*/ 58 w 135"/>
                <a:gd name="T45" fmla="*/ 39 h 83"/>
                <a:gd name="T46" fmla="*/ 51 w 135"/>
                <a:gd name="T47" fmla="*/ 31 h 83"/>
                <a:gd name="T48" fmla="*/ 35 w 135"/>
                <a:gd name="T49" fmla="*/ 16 h 83"/>
                <a:gd name="T50" fmla="*/ 32 w 135"/>
                <a:gd name="T51" fmla="*/ 6 h 83"/>
                <a:gd name="T52" fmla="*/ 41 w 135"/>
                <a:gd name="T53" fmla="*/ 6 h 83"/>
                <a:gd name="T54" fmla="*/ 47 w 135"/>
                <a:gd name="T55" fmla="*/ 14 h 83"/>
                <a:gd name="T56" fmla="*/ 54 w 135"/>
                <a:gd name="T57" fmla="*/ 23 h 83"/>
                <a:gd name="T58" fmla="*/ 65 w 135"/>
                <a:gd name="T59" fmla="*/ 37 h 83"/>
                <a:gd name="T60" fmla="*/ 76 w 135"/>
                <a:gd name="T61" fmla="*/ 53 h 83"/>
                <a:gd name="T62" fmla="*/ 82 w 135"/>
                <a:gd name="T63" fmla="*/ 65 h 83"/>
                <a:gd name="T64" fmla="*/ 112 w 135"/>
                <a:gd name="T65" fmla="*/ 50 h 83"/>
                <a:gd name="T66" fmla="*/ 108 w 135"/>
                <a:gd name="T67" fmla="*/ 56 h 83"/>
                <a:gd name="T68" fmla="*/ 116 w 135"/>
                <a:gd name="T69" fmla="*/ 67 h 83"/>
                <a:gd name="T70" fmla="*/ 119 w 135"/>
                <a:gd name="T71" fmla="*/ 77 h 83"/>
                <a:gd name="T72" fmla="*/ 104 w 135"/>
                <a:gd name="T73" fmla="*/ 74 h 83"/>
                <a:gd name="T74" fmla="*/ 88 w 135"/>
                <a:gd name="T75" fmla="*/ 67 h 83"/>
                <a:gd name="T76" fmla="*/ 92 w 135"/>
                <a:gd name="T77" fmla="*/ 62 h 83"/>
                <a:gd name="T78" fmla="*/ 99 w 135"/>
                <a:gd name="T79" fmla="*/ 65 h 83"/>
                <a:gd name="T80" fmla="*/ 113 w 135"/>
                <a:gd name="T81" fmla="*/ 72 h 83"/>
                <a:gd name="T82" fmla="*/ 109 w 135"/>
                <a:gd name="T83" fmla="*/ 62 h 83"/>
                <a:gd name="T84" fmla="*/ 102 w 135"/>
                <a:gd name="T85" fmla="*/ 54 h 83"/>
                <a:gd name="T86" fmla="*/ 93 w 135"/>
                <a:gd name="T87" fmla="*/ 49 h 83"/>
                <a:gd name="T88" fmla="*/ 81 w 135"/>
                <a:gd name="T89" fmla="*/ 49 h 83"/>
                <a:gd name="T90" fmla="*/ 81 w 135"/>
                <a:gd name="T91" fmla="*/ 43 h 83"/>
                <a:gd name="T92" fmla="*/ 77 w 135"/>
                <a:gd name="T93" fmla="*/ 37 h 83"/>
                <a:gd name="T94" fmla="*/ 85 w 135"/>
                <a:gd name="T95" fmla="*/ 41 h 83"/>
                <a:gd name="T96" fmla="*/ 79 w 135"/>
                <a:gd name="T97" fmla="*/ 31 h 83"/>
                <a:gd name="T98" fmla="*/ 70 w 135"/>
                <a:gd name="T99" fmla="*/ 26 h 83"/>
                <a:gd name="T100" fmla="*/ 76 w 135"/>
                <a:gd name="T101" fmla="*/ 19 h 83"/>
                <a:gd name="T102" fmla="*/ 82 w 135"/>
                <a:gd name="T103" fmla="*/ 22 h 83"/>
                <a:gd name="T104" fmla="*/ 82 w 135"/>
                <a:gd name="T105" fmla="*/ 29 h 83"/>
                <a:gd name="T106" fmla="*/ 96 w 135"/>
                <a:gd name="T107" fmla="*/ 25 h 83"/>
                <a:gd name="T108" fmla="*/ 94 w 135"/>
                <a:gd name="T109" fmla="*/ 33 h 83"/>
                <a:gd name="T110" fmla="*/ 95 w 135"/>
                <a:gd name="T111" fmla="*/ 43 h 83"/>
                <a:gd name="T112" fmla="*/ 105 w 135"/>
                <a:gd name="T113" fmla="*/ 46 h 83"/>
                <a:gd name="T114" fmla="*/ 96 w 135"/>
                <a:gd name="T115" fmla="*/ 38 h 83"/>
                <a:gd name="T116" fmla="*/ 106 w 135"/>
                <a:gd name="T117" fmla="*/ 36 h 83"/>
                <a:gd name="T118" fmla="*/ 111 w 135"/>
                <a:gd name="T119" fmla="*/ 46 h 83"/>
                <a:gd name="T120" fmla="*/ 121 w 135"/>
                <a:gd name="T121"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83">
                  <a:moveTo>
                    <a:pt x="66" y="75"/>
                  </a:moveTo>
                  <a:cubicBezTo>
                    <a:pt x="66" y="76"/>
                    <a:pt x="67" y="78"/>
                    <a:pt x="66" y="80"/>
                  </a:cubicBezTo>
                  <a:cubicBezTo>
                    <a:pt x="66" y="81"/>
                    <a:pt x="64" y="82"/>
                    <a:pt x="64" y="82"/>
                  </a:cubicBezTo>
                  <a:cubicBezTo>
                    <a:pt x="63" y="83"/>
                    <a:pt x="61" y="83"/>
                    <a:pt x="60" y="82"/>
                  </a:cubicBezTo>
                  <a:cubicBezTo>
                    <a:pt x="60" y="82"/>
                    <a:pt x="60" y="82"/>
                    <a:pt x="59" y="81"/>
                  </a:cubicBezTo>
                  <a:cubicBezTo>
                    <a:pt x="59" y="81"/>
                    <a:pt x="59" y="81"/>
                    <a:pt x="58" y="80"/>
                  </a:cubicBezTo>
                  <a:cubicBezTo>
                    <a:pt x="58" y="80"/>
                    <a:pt x="57" y="79"/>
                    <a:pt x="57" y="79"/>
                  </a:cubicBezTo>
                  <a:cubicBezTo>
                    <a:pt x="56" y="78"/>
                    <a:pt x="56" y="77"/>
                    <a:pt x="55" y="77"/>
                  </a:cubicBezTo>
                  <a:cubicBezTo>
                    <a:pt x="55" y="76"/>
                    <a:pt x="54" y="76"/>
                    <a:pt x="54" y="75"/>
                  </a:cubicBezTo>
                  <a:cubicBezTo>
                    <a:pt x="53" y="75"/>
                    <a:pt x="53" y="75"/>
                    <a:pt x="53" y="74"/>
                  </a:cubicBezTo>
                  <a:cubicBezTo>
                    <a:pt x="52" y="74"/>
                    <a:pt x="52" y="74"/>
                    <a:pt x="52" y="73"/>
                  </a:cubicBezTo>
                  <a:cubicBezTo>
                    <a:pt x="51" y="73"/>
                    <a:pt x="50" y="72"/>
                    <a:pt x="50" y="71"/>
                  </a:cubicBezTo>
                  <a:cubicBezTo>
                    <a:pt x="49" y="70"/>
                    <a:pt x="48" y="69"/>
                    <a:pt x="47" y="68"/>
                  </a:cubicBezTo>
                  <a:cubicBezTo>
                    <a:pt x="47" y="68"/>
                    <a:pt x="47" y="67"/>
                    <a:pt x="46" y="66"/>
                  </a:cubicBezTo>
                  <a:cubicBezTo>
                    <a:pt x="46" y="66"/>
                    <a:pt x="45" y="66"/>
                    <a:pt x="45" y="65"/>
                  </a:cubicBezTo>
                  <a:cubicBezTo>
                    <a:pt x="45" y="65"/>
                    <a:pt x="44" y="64"/>
                    <a:pt x="44" y="64"/>
                  </a:cubicBezTo>
                  <a:cubicBezTo>
                    <a:pt x="43" y="62"/>
                    <a:pt x="42" y="61"/>
                    <a:pt x="41" y="59"/>
                  </a:cubicBezTo>
                  <a:cubicBezTo>
                    <a:pt x="41" y="59"/>
                    <a:pt x="41" y="58"/>
                    <a:pt x="42" y="58"/>
                  </a:cubicBezTo>
                  <a:cubicBezTo>
                    <a:pt x="43" y="59"/>
                    <a:pt x="44" y="60"/>
                    <a:pt x="44" y="61"/>
                  </a:cubicBezTo>
                  <a:cubicBezTo>
                    <a:pt x="45" y="62"/>
                    <a:pt x="46" y="62"/>
                    <a:pt x="46" y="63"/>
                  </a:cubicBezTo>
                  <a:cubicBezTo>
                    <a:pt x="47" y="64"/>
                    <a:pt x="47" y="64"/>
                    <a:pt x="48" y="65"/>
                  </a:cubicBezTo>
                  <a:cubicBezTo>
                    <a:pt x="48" y="65"/>
                    <a:pt x="48" y="65"/>
                    <a:pt x="49" y="65"/>
                  </a:cubicBezTo>
                  <a:cubicBezTo>
                    <a:pt x="49" y="66"/>
                    <a:pt x="50" y="66"/>
                    <a:pt x="50" y="66"/>
                  </a:cubicBezTo>
                  <a:cubicBezTo>
                    <a:pt x="50" y="66"/>
                    <a:pt x="50" y="66"/>
                    <a:pt x="50" y="66"/>
                  </a:cubicBezTo>
                  <a:cubicBezTo>
                    <a:pt x="50" y="65"/>
                    <a:pt x="48" y="63"/>
                    <a:pt x="47" y="62"/>
                  </a:cubicBezTo>
                  <a:cubicBezTo>
                    <a:pt x="47" y="61"/>
                    <a:pt x="46" y="60"/>
                    <a:pt x="45" y="60"/>
                  </a:cubicBezTo>
                  <a:cubicBezTo>
                    <a:pt x="45" y="59"/>
                    <a:pt x="44" y="59"/>
                    <a:pt x="44" y="58"/>
                  </a:cubicBezTo>
                  <a:cubicBezTo>
                    <a:pt x="43" y="58"/>
                    <a:pt x="43" y="57"/>
                    <a:pt x="42" y="57"/>
                  </a:cubicBezTo>
                  <a:cubicBezTo>
                    <a:pt x="42" y="57"/>
                    <a:pt x="42" y="56"/>
                    <a:pt x="41" y="56"/>
                  </a:cubicBezTo>
                  <a:cubicBezTo>
                    <a:pt x="41" y="56"/>
                    <a:pt x="40" y="55"/>
                    <a:pt x="40" y="55"/>
                  </a:cubicBezTo>
                  <a:cubicBezTo>
                    <a:pt x="39" y="54"/>
                    <a:pt x="37" y="56"/>
                    <a:pt x="36" y="55"/>
                  </a:cubicBezTo>
                  <a:cubicBezTo>
                    <a:pt x="36" y="55"/>
                    <a:pt x="36" y="55"/>
                    <a:pt x="36" y="55"/>
                  </a:cubicBezTo>
                  <a:cubicBezTo>
                    <a:pt x="36" y="56"/>
                    <a:pt x="35" y="56"/>
                    <a:pt x="35" y="56"/>
                  </a:cubicBezTo>
                  <a:cubicBezTo>
                    <a:pt x="34" y="56"/>
                    <a:pt x="34" y="56"/>
                    <a:pt x="33" y="56"/>
                  </a:cubicBezTo>
                  <a:cubicBezTo>
                    <a:pt x="33" y="56"/>
                    <a:pt x="32" y="57"/>
                    <a:pt x="32" y="57"/>
                  </a:cubicBezTo>
                  <a:cubicBezTo>
                    <a:pt x="29" y="58"/>
                    <a:pt x="27" y="58"/>
                    <a:pt x="25" y="58"/>
                  </a:cubicBezTo>
                  <a:cubicBezTo>
                    <a:pt x="23" y="59"/>
                    <a:pt x="22" y="59"/>
                    <a:pt x="20" y="59"/>
                  </a:cubicBezTo>
                  <a:cubicBezTo>
                    <a:pt x="20" y="59"/>
                    <a:pt x="19" y="59"/>
                    <a:pt x="19" y="60"/>
                  </a:cubicBezTo>
                  <a:cubicBezTo>
                    <a:pt x="18" y="60"/>
                    <a:pt x="17" y="60"/>
                    <a:pt x="16" y="60"/>
                  </a:cubicBezTo>
                  <a:cubicBezTo>
                    <a:pt x="15" y="60"/>
                    <a:pt x="14" y="60"/>
                    <a:pt x="14" y="61"/>
                  </a:cubicBezTo>
                  <a:cubicBezTo>
                    <a:pt x="13" y="61"/>
                    <a:pt x="13" y="61"/>
                    <a:pt x="12" y="61"/>
                  </a:cubicBezTo>
                  <a:cubicBezTo>
                    <a:pt x="11" y="61"/>
                    <a:pt x="10" y="61"/>
                    <a:pt x="9" y="61"/>
                  </a:cubicBezTo>
                  <a:cubicBezTo>
                    <a:pt x="8" y="61"/>
                    <a:pt x="8" y="62"/>
                    <a:pt x="8" y="62"/>
                  </a:cubicBezTo>
                  <a:cubicBezTo>
                    <a:pt x="7" y="62"/>
                    <a:pt x="6" y="62"/>
                    <a:pt x="6" y="62"/>
                  </a:cubicBezTo>
                  <a:cubicBezTo>
                    <a:pt x="4" y="62"/>
                    <a:pt x="3" y="61"/>
                    <a:pt x="2" y="60"/>
                  </a:cubicBezTo>
                  <a:cubicBezTo>
                    <a:pt x="1" y="59"/>
                    <a:pt x="0" y="59"/>
                    <a:pt x="0" y="58"/>
                  </a:cubicBezTo>
                  <a:cubicBezTo>
                    <a:pt x="0" y="57"/>
                    <a:pt x="1" y="55"/>
                    <a:pt x="2" y="54"/>
                  </a:cubicBezTo>
                  <a:cubicBezTo>
                    <a:pt x="2" y="54"/>
                    <a:pt x="2" y="54"/>
                    <a:pt x="3" y="54"/>
                  </a:cubicBezTo>
                  <a:cubicBezTo>
                    <a:pt x="3" y="54"/>
                    <a:pt x="3" y="54"/>
                    <a:pt x="3" y="53"/>
                  </a:cubicBezTo>
                  <a:cubicBezTo>
                    <a:pt x="3" y="52"/>
                    <a:pt x="4" y="50"/>
                    <a:pt x="5" y="48"/>
                  </a:cubicBezTo>
                  <a:cubicBezTo>
                    <a:pt x="5" y="48"/>
                    <a:pt x="5" y="48"/>
                    <a:pt x="5" y="48"/>
                  </a:cubicBezTo>
                  <a:cubicBezTo>
                    <a:pt x="6" y="47"/>
                    <a:pt x="6" y="47"/>
                    <a:pt x="6" y="46"/>
                  </a:cubicBezTo>
                  <a:cubicBezTo>
                    <a:pt x="6" y="45"/>
                    <a:pt x="6" y="44"/>
                    <a:pt x="7" y="44"/>
                  </a:cubicBezTo>
                  <a:cubicBezTo>
                    <a:pt x="7" y="43"/>
                    <a:pt x="7" y="43"/>
                    <a:pt x="7" y="43"/>
                  </a:cubicBezTo>
                  <a:cubicBezTo>
                    <a:pt x="7" y="42"/>
                    <a:pt x="7" y="42"/>
                    <a:pt x="7" y="41"/>
                  </a:cubicBezTo>
                  <a:cubicBezTo>
                    <a:pt x="8" y="41"/>
                    <a:pt x="8" y="40"/>
                    <a:pt x="8" y="40"/>
                  </a:cubicBezTo>
                  <a:cubicBezTo>
                    <a:pt x="8" y="39"/>
                    <a:pt x="8" y="38"/>
                    <a:pt x="9" y="37"/>
                  </a:cubicBezTo>
                  <a:cubicBezTo>
                    <a:pt x="9" y="36"/>
                    <a:pt x="9" y="35"/>
                    <a:pt x="10" y="34"/>
                  </a:cubicBezTo>
                  <a:cubicBezTo>
                    <a:pt x="10" y="33"/>
                    <a:pt x="10" y="33"/>
                    <a:pt x="10" y="32"/>
                  </a:cubicBezTo>
                  <a:cubicBezTo>
                    <a:pt x="11" y="31"/>
                    <a:pt x="11" y="30"/>
                    <a:pt x="12" y="29"/>
                  </a:cubicBezTo>
                  <a:cubicBezTo>
                    <a:pt x="12" y="29"/>
                    <a:pt x="12" y="28"/>
                    <a:pt x="13" y="28"/>
                  </a:cubicBezTo>
                  <a:cubicBezTo>
                    <a:pt x="13" y="27"/>
                    <a:pt x="13" y="27"/>
                    <a:pt x="14" y="27"/>
                  </a:cubicBezTo>
                  <a:cubicBezTo>
                    <a:pt x="14" y="27"/>
                    <a:pt x="14" y="28"/>
                    <a:pt x="14" y="28"/>
                  </a:cubicBezTo>
                  <a:cubicBezTo>
                    <a:pt x="14" y="29"/>
                    <a:pt x="14" y="30"/>
                    <a:pt x="13" y="30"/>
                  </a:cubicBezTo>
                  <a:cubicBezTo>
                    <a:pt x="13" y="31"/>
                    <a:pt x="13" y="32"/>
                    <a:pt x="13" y="33"/>
                  </a:cubicBezTo>
                  <a:cubicBezTo>
                    <a:pt x="13" y="34"/>
                    <a:pt x="13" y="35"/>
                    <a:pt x="13" y="36"/>
                  </a:cubicBezTo>
                  <a:cubicBezTo>
                    <a:pt x="12" y="38"/>
                    <a:pt x="13" y="39"/>
                    <a:pt x="13" y="41"/>
                  </a:cubicBezTo>
                  <a:cubicBezTo>
                    <a:pt x="13" y="42"/>
                    <a:pt x="13" y="42"/>
                    <a:pt x="13" y="43"/>
                  </a:cubicBezTo>
                  <a:cubicBezTo>
                    <a:pt x="13" y="44"/>
                    <a:pt x="13" y="44"/>
                    <a:pt x="13" y="45"/>
                  </a:cubicBezTo>
                  <a:cubicBezTo>
                    <a:pt x="13" y="46"/>
                    <a:pt x="13" y="46"/>
                    <a:pt x="13" y="47"/>
                  </a:cubicBezTo>
                  <a:cubicBezTo>
                    <a:pt x="13" y="48"/>
                    <a:pt x="13" y="48"/>
                    <a:pt x="13" y="48"/>
                  </a:cubicBezTo>
                  <a:cubicBezTo>
                    <a:pt x="13" y="48"/>
                    <a:pt x="14" y="48"/>
                    <a:pt x="14" y="48"/>
                  </a:cubicBezTo>
                  <a:cubicBezTo>
                    <a:pt x="13" y="49"/>
                    <a:pt x="13" y="49"/>
                    <a:pt x="13" y="49"/>
                  </a:cubicBezTo>
                  <a:cubicBezTo>
                    <a:pt x="14" y="50"/>
                    <a:pt x="14" y="52"/>
                    <a:pt x="15" y="52"/>
                  </a:cubicBezTo>
                  <a:cubicBezTo>
                    <a:pt x="15" y="52"/>
                    <a:pt x="19" y="52"/>
                    <a:pt x="20" y="52"/>
                  </a:cubicBezTo>
                  <a:cubicBezTo>
                    <a:pt x="22" y="52"/>
                    <a:pt x="24" y="52"/>
                    <a:pt x="27" y="52"/>
                  </a:cubicBezTo>
                  <a:cubicBezTo>
                    <a:pt x="27" y="52"/>
                    <a:pt x="28" y="52"/>
                    <a:pt x="29" y="52"/>
                  </a:cubicBezTo>
                  <a:cubicBezTo>
                    <a:pt x="30" y="52"/>
                    <a:pt x="30" y="52"/>
                    <a:pt x="31" y="52"/>
                  </a:cubicBezTo>
                  <a:cubicBezTo>
                    <a:pt x="32" y="52"/>
                    <a:pt x="37" y="52"/>
                    <a:pt x="38" y="51"/>
                  </a:cubicBezTo>
                  <a:cubicBezTo>
                    <a:pt x="38" y="51"/>
                    <a:pt x="38" y="51"/>
                    <a:pt x="38" y="51"/>
                  </a:cubicBezTo>
                  <a:cubicBezTo>
                    <a:pt x="38" y="50"/>
                    <a:pt x="37" y="50"/>
                    <a:pt x="37" y="49"/>
                  </a:cubicBezTo>
                  <a:cubicBezTo>
                    <a:pt x="37" y="48"/>
                    <a:pt x="36" y="47"/>
                    <a:pt x="36" y="46"/>
                  </a:cubicBezTo>
                  <a:cubicBezTo>
                    <a:pt x="35" y="46"/>
                    <a:pt x="35" y="46"/>
                    <a:pt x="35" y="45"/>
                  </a:cubicBezTo>
                  <a:cubicBezTo>
                    <a:pt x="35" y="44"/>
                    <a:pt x="35" y="44"/>
                    <a:pt x="34" y="43"/>
                  </a:cubicBezTo>
                  <a:cubicBezTo>
                    <a:pt x="34" y="42"/>
                    <a:pt x="34" y="42"/>
                    <a:pt x="35" y="41"/>
                  </a:cubicBezTo>
                  <a:cubicBezTo>
                    <a:pt x="34" y="41"/>
                    <a:pt x="34" y="40"/>
                    <a:pt x="34" y="39"/>
                  </a:cubicBezTo>
                  <a:cubicBezTo>
                    <a:pt x="35" y="39"/>
                    <a:pt x="35" y="38"/>
                    <a:pt x="35" y="37"/>
                  </a:cubicBezTo>
                  <a:cubicBezTo>
                    <a:pt x="35" y="36"/>
                    <a:pt x="35" y="32"/>
                    <a:pt x="37" y="32"/>
                  </a:cubicBezTo>
                  <a:cubicBezTo>
                    <a:pt x="38" y="33"/>
                    <a:pt x="39" y="33"/>
                    <a:pt x="39" y="34"/>
                  </a:cubicBezTo>
                  <a:cubicBezTo>
                    <a:pt x="40" y="34"/>
                    <a:pt x="40" y="35"/>
                    <a:pt x="41" y="36"/>
                  </a:cubicBezTo>
                  <a:cubicBezTo>
                    <a:pt x="41" y="36"/>
                    <a:pt x="41" y="37"/>
                    <a:pt x="42" y="37"/>
                  </a:cubicBezTo>
                  <a:cubicBezTo>
                    <a:pt x="42" y="38"/>
                    <a:pt x="43" y="38"/>
                    <a:pt x="43" y="39"/>
                  </a:cubicBezTo>
                  <a:cubicBezTo>
                    <a:pt x="44" y="40"/>
                    <a:pt x="45" y="42"/>
                    <a:pt x="46" y="44"/>
                  </a:cubicBezTo>
                  <a:cubicBezTo>
                    <a:pt x="47" y="44"/>
                    <a:pt x="47" y="45"/>
                    <a:pt x="48" y="46"/>
                  </a:cubicBezTo>
                  <a:cubicBezTo>
                    <a:pt x="48" y="46"/>
                    <a:pt x="48" y="46"/>
                    <a:pt x="49" y="47"/>
                  </a:cubicBezTo>
                  <a:cubicBezTo>
                    <a:pt x="49" y="48"/>
                    <a:pt x="50" y="49"/>
                    <a:pt x="51" y="51"/>
                  </a:cubicBezTo>
                  <a:cubicBezTo>
                    <a:pt x="52" y="51"/>
                    <a:pt x="52" y="51"/>
                    <a:pt x="52" y="52"/>
                  </a:cubicBezTo>
                  <a:cubicBezTo>
                    <a:pt x="53" y="52"/>
                    <a:pt x="53" y="53"/>
                    <a:pt x="54" y="54"/>
                  </a:cubicBezTo>
                  <a:cubicBezTo>
                    <a:pt x="54" y="55"/>
                    <a:pt x="54" y="56"/>
                    <a:pt x="55" y="56"/>
                  </a:cubicBezTo>
                  <a:cubicBezTo>
                    <a:pt x="55" y="57"/>
                    <a:pt x="56" y="57"/>
                    <a:pt x="56" y="58"/>
                  </a:cubicBezTo>
                  <a:cubicBezTo>
                    <a:pt x="56" y="58"/>
                    <a:pt x="56" y="59"/>
                    <a:pt x="57" y="60"/>
                  </a:cubicBezTo>
                  <a:cubicBezTo>
                    <a:pt x="57" y="61"/>
                    <a:pt x="58" y="62"/>
                    <a:pt x="58" y="62"/>
                  </a:cubicBezTo>
                  <a:cubicBezTo>
                    <a:pt x="58" y="63"/>
                    <a:pt x="59" y="63"/>
                    <a:pt x="59" y="63"/>
                  </a:cubicBezTo>
                  <a:cubicBezTo>
                    <a:pt x="59" y="64"/>
                    <a:pt x="59" y="64"/>
                    <a:pt x="60" y="64"/>
                  </a:cubicBezTo>
                  <a:cubicBezTo>
                    <a:pt x="60" y="65"/>
                    <a:pt x="60" y="65"/>
                    <a:pt x="60" y="66"/>
                  </a:cubicBezTo>
                  <a:cubicBezTo>
                    <a:pt x="61" y="67"/>
                    <a:pt x="61" y="67"/>
                    <a:pt x="62" y="68"/>
                  </a:cubicBezTo>
                  <a:cubicBezTo>
                    <a:pt x="62" y="68"/>
                    <a:pt x="63" y="69"/>
                    <a:pt x="63" y="69"/>
                  </a:cubicBezTo>
                  <a:cubicBezTo>
                    <a:pt x="63" y="69"/>
                    <a:pt x="63" y="70"/>
                    <a:pt x="63" y="70"/>
                  </a:cubicBezTo>
                  <a:cubicBezTo>
                    <a:pt x="63" y="70"/>
                    <a:pt x="64" y="71"/>
                    <a:pt x="64" y="71"/>
                  </a:cubicBezTo>
                  <a:cubicBezTo>
                    <a:pt x="64" y="71"/>
                    <a:pt x="65" y="72"/>
                    <a:pt x="65" y="72"/>
                  </a:cubicBezTo>
                  <a:cubicBezTo>
                    <a:pt x="65" y="72"/>
                    <a:pt x="65" y="72"/>
                    <a:pt x="65" y="72"/>
                  </a:cubicBezTo>
                  <a:cubicBezTo>
                    <a:pt x="65" y="73"/>
                    <a:pt x="66" y="74"/>
                    <a:pt x="66" y="75"/>
                  </a:cubicBezTo>
                  <a:cubicBezTo>
                    <a:pt x="66" y="75"/>
                    <a:pt x="66" y="75"/>
                    <a:pt x="66" y="75"/>
                  </a:cubicBezTo>
                  <a:close/>
                  <a:moveTo>
                    <a:pt x="82" y="65"/>
                  </a:moveTo>
                  <a:cubicBezTo>
                    <a:pt x="82" y="66"/>
                    <a:pt x="82" y="67"/>
                    <a:pt x="81" y="67"/>
                  </a:cubicBezTo>
                  <a:cubicBezTo>
                    <a:pt x="81" y="68"/>
                    <a:pt x="80" y="68"/>
                    <a:pt x="80" y="68"/>
                  </a:cubicBezTo>
                  <a:cubicBezTo>
                    <a:pt x="80" y="69"/>
                    <a:pt x="78" y="70"/>
                    <a:pt x="76" y="70"/>
                  </a:cubicBezTo>
                  <a:cubicBezTo>
                    <a:pt x="75" y="70"/>
                    <a:pt x="74" y="69"/>
                    <a:pt x="74" y="68"/>
                  </a:cubicBezTo>
                  <a:cubicBezTo>
                    <a:pt x="73" y="67"/>
                    <a:pt x="73" y="67"/>
                    <a:pt x="73" y="67"/>
                  </a:cubicBezTo>
                  <a:cubicBezTo>
                    <a:pt x="72" y="66"/>
                    <a:pt x="72" y="66"/>
                    <a:pt x="71" y="65"/>
                  </a:cubicBezTo>
                  <a:cubicBezTo>
                    <a:pt x="70" y="64"/>
                    <a:pt x="69" y="63"/>
                    <a:pt x="68" y="62"/>
                  </a:cubicBezTo>
                  <a:cubicBezTo>
                    <a:pt x="67" y="61"/>
                    <a:pt x="66" y="61"/>
                    <a:pt x="66" y="60"/>
                  </a:cubicBezTo>
                  <a:cubicBezTo>
                    <a:pt x="65" y="59"/>
                    <a:pt x="65" y="58"/>
                    <a:pt x="64" y="58"/>
                  </a:cubicBezTo>
                  <a:cubicBezTo>
                    <a:pt x="63" y="57"/>
                    <a:pt x="63" y="56"/>
                    <a:pt x="63" y="56"/>
                  </a:cubicBezTo>
                  <a:cubicBezTo>
                    <a:pt x="62" y="55"/>
                    <a:pt x="61" y="54"/>
                    <a:pt x="61" y="53"/>
                  </a:cubicBezTo>
                  <a:cubicBezTo>
                    <a:pt x="61" y="53"/>
                    <a:pt x="61" y="53"/>
                    <a:pt x="61" y="53"/>
                  </a:cubicBezTo>
                  <a:cubicBezTo>
                    <a:pt x="62" y="53"/>
                    <a:pt x="62" y="53"/>
                    <a:pt x="63" y="53"/>
                  </a:cubicBezTo>
                  <a:cubicBezTo>
                    <a:pt x="63" y="54"/>
                    <a:pt x="64" y="54"/>
                    <a:pt x="64" y="54"/>
                  </a:cubicBezTo>
                  <a:cubicBezTo>
                    <a:pt x="65" y="55"/>
                    <a:pt x="65" y="55"/>
                    <a:pt x="65" y="56"/>
                  </a:cubicBezTo>
                  <a:cubicBezTo>
                    <a:pt x="66" y="56"/>
                    <a:pt x="66" y="56"/>
                    <a:pt x="67" y="56"/>
                  </a:cubicBezTo>
                  <a:cubicBezTo>
                    <a:pt x="68" y="57"/>
                    <a:pt x="70" y="58"/>
                    <a:pt x="71" y="59"/>
                  </a:cubicBezTo>
                  <a:cubicBezTo>
                    <a:pt x="72" y="59"/>
                    <a:pt x="73" y="60"/>
                    <a:pt x="74" y="60"/>
                  </a:cubicBezTo>
                  <a:cubicBezTo>
                    <a:pt x="74" y="60"/>
                    <a:pt x="76" y="61"/>
                    <a:pt x="76" y="60"/>
                  </a:cubicBezTo>
                  <a:cubicBezTo>
                    <a:pt x="76" y="59"/>
                    <a:pt x="69" y="51"/>
                    <a:pt x="67" y="49"/>
                  </a:cubicBezTo>
                  <a:cubicBezTo>
                    <a:pt x="66" y="48"/>
                    <a:pt x="66" y="47"/>
                    <a:pt x="65" y="46"/>
                  </a:cubicBezTo>
                  <a:cubicBezTo>
                    <a:pt x="64" y="46"/>
                    <a:pt x="64" y="45"/>
                    <a:pt x="63" y="45"/>
                  </a:cubicBezTo>
                  <a:cubicBezTo>
                    <a:pt x="62" y="44"/>
                    <a:pt x="62" y="42"/>
                    <a:pt x="61" y="41"/>
                  </a:cubicBezTo>
                  <a:cubicBezTo>
                    <a:pt x="60" y="41"/>
                    <a:pt x="59" y="40"/>
                    <a:pt x="58" y="39"/>
                  </a:cubicBezTo>
                  <a:cubicBezTo>
                    <a:pt x="58" y="38"/>
                    <a:pt x="57" y="38"/>
                    <a:pt x="57" y="37"/>
                  </a:cubicBezTo>
                  <a:cubicBezTo>
                    <a:pt x="56" y="37"/>
                    <a:pt x="56" y="37"/>
                    <a:pt x="55" y="36"/>
                  </a:cubicBezTo>
                  <a:cubicBezTo>
                    <a:pt x="55" y="35"/>
                    <a:pt x="54" y="35"/>
                    <a:pt x="54" y="34"/>
                  </a:cubicBezTo>
                  <a:cubicBezTo>
                    <a:pt x="53" y="34"/>
                    <a:pt x="53" y="33"/>
                    <a:pt x="53" y="33"/>
                  </a:cubicBezTo>
                  <a:cubicBezTo>
                    <a:pt x="52" y="32"/>
                    <a:pt x="52" y="32"/>
                    <a:pt x="52" y="32"/>
                  </a:cubicBezTo>
                  <a:cubicBezTo>
                    <a:pt x="51" y="32"/>
                    <a:pt x="51" y="31"/>
                    <a:pt x="51" y="31"/>
                  </a:cubicBezTo>
                  <a:cubicBezTo>
                    <a:pt x="50" y="30"/>
                    <a:pt x="49" y="30"/>
                    <a:pt x="49" y="29"/>
                  </a:cubicBezTo>
                  <a:cubicBezTo>
                    <a:pt x="48" y="29"/>
                    <a:pt x="48" y="28"/>
                    <a:pt x="47" y="28"/>
                  </a:cubicBezTo>
                  <a:cubicBezTo>
                    <a:pt x="47" y="28"/>
                    <a:pt x="47" y="27"/>
                    <a:pt x="46" y="27"/>
                  </a:cubicBezTo>
                  <a:cubicBezTo>
                    <a:pt x="44" y="25"/>
                    <a:pt x="42" y="23"/>
                    <a:pt x="39" y="21"/>
                  </a:cubicBezTo>
                  <a:cubicBezTo>
                    <a:pt x="39" y="20"/>
                    <a:pt x="38" y="20"/>
                    <a:pt x="38" y="19"/>
                  </a:cubicBezTo>
                  <a:cubicBezTo>
                    <a:pt x="37" y="18"/>
                    <a:pt x="36" y="17"/>
                    <a:pt x="35" y="16"/>
                  </a:cubicBezTo>
                  <a:cubicBezTo>
                    <a:pt x="35" y="15"/>
                    <a:pt x="35" y="15"/>
                    <a:pt x="34" y="14"/>
                  </a:cubicBezTo>
                  <a:cubicBezTo>
                    <a:pt x="34" y="14"/>
                    <a:pt x="34" y="13"/>
                    <a:pt x="34" y="12"/>
                  </a:cubicBezTo>
                  <a:cubicBezTo>
                    <a:pt x="34" y="12"/>
                    <a:pt x="33" y="11"/>
                    <a:pt x="33" y="11"/>
                  </a:cubicBezTo>
                  <a:cubicBezTo>
                    <a:pt x="32" y="10"/>
                    <a:pt x="32" y="9"/>
                    <a:pt x="32" y="8"/>
                  </a:cubicBezTo>
                  <a:cubicBezTo>
                    <a:pt x="32" y="8"/>
                    <a:pt x="32" y="7"/>
                    <a:pt x="32" y="7"/>
                  </a:cubicBezTo>
                  <a:cubicBezTo>
                    <a:pt x="32" y="6"/>
                    <a:pt x="32" y="6"/>
                    <a:pt x="32" y="6"/>
                  </a:cubicBezTo>
                  <a:cubicBezTo>
                    <a:pt x="32" y="4"/>
                    <a:pt x="34" y="2"/>
                    <a:pt x="35" y="2"/>
                  </a:cubicBezTo>
                  <a:cubicBezTo>
                    <a:pt x="36" y="1"/>
                    <a:pt x="38" y="0"/>
                    <a:pt x="39" y="1"/>
                  </a:cubicBezTo>
                  <a:cubicBezTo>
                    <a:pt x="39" y="1"/>
                    <a:pt x="39" y="1"/>
                    <a:pt x="39" y="1"/>
                  </a:cubicBezTo>
                  <a:cubicBezTo>
                    <a:pt x="39" y="2"/>
                    <a:pt x="39" y="2"/>
                    <a:pt x="39" y="3"/>
                  </a:cubicBezTo>
                  <a:cubicBezTo>
                    <a:pt x="40" y="4"/>
                    <a:pt x="40" y="4"/>
                    <a:pt x="41" y="5"/>
                  </a:cubicBezTo>
                  <a:cubicBezTo>
                    <a:pt x="41" y="6"/>
                    <a:pt x="41" y="6"/>
                    <a:pt x="41" y="6"/>
                  </a:cubicBezTo>
                  <a:cubicBezTo>
                    <a:pt x="41" y="7"/>
                    <a:pt x="42" y="7"/>
                    <a:pt x="42" y="8"/>
                  </a:cubicBezTo>
                  <a:cubicBezTo>
                    <a:pt x="42" y="8"/>
                    <a:pt x="43" y="8"/>
                    <a:pt x="43" y="9"/>
                  </a:cubicBezTo>
                  <a:cubicBezTo>
                    <a:pt x="43" y="9"/>
                    <a:pt x="43" y="10"/>
                    <a:pt x="44" y="10"/>
                  </a:cubicBezTo>
                  <a:cubicBezTo>
                    <a:pt x="44" y="10"/>
                    <a:pt x="44" y="11"/>
                    <a:pt x="44" y="11"/>
                  </a:cubicBezTo>
                  <a:cubicBezTo>
                    <a:pt x="45" y="11"/>
                    <a:pt x="45" y="12"/>
                    <a:pt x="45" y="13"/>
                  </a:cubicBezTo>
                  <a:cubicBezTo>
                    <a:pt x="46" y="13"/>
                    <a:pt x="46" y="14"/>
                    <a:pt x="47" y="14"/>
                  </a:cubicBezTo>
                  <a:cubicBezTo>
                    <a:pt x="47" y="15"/>
                    <a:pt x="47" y="15"/>
                    <a:pt x="47" y="15"/>
                  </a:cubicBezTo>
                  <a:cubicBezTo>
                    <a:pt x="48" y="16"/>
                    <a:pt x="48" y="16"/>
                    <a:pt x="49" y="17"/>
                  </a:cubicBezTo>
                  <a:cubicBezTo>
                    <a:pt x="49" y="18"/>
                    <a:pt x="50" y="19"/>
                    <a:pt x="50" y="19"/>
                  </a:cubicBezTo>
                  <a:cubicBezTo>
                    <a:pt x="51" y="20"/>
                    <a:pt x="51" y="20"/>
                    <a:pt x="52" y="21"/>
                  </a:cubicBezTo>
                  <a:cubicBezTo>
                    <a:pt x="52" y="21"/>
                    <a:pt x="52" y="22"/>
                    <a:pt x="53" y="22"/>
                  </a:cubicBezTo>
                  <a:cubicBezTo>
                    <a:pt x="53" y="22"/>
                    <a:pt x="53" y="23"/>
                    <a:pt x="54" y="23"/>
                  </a:cubicBezTo>
                  <a:cubicBezTo>
                    <a:pt x="54" y="23"/>
                    <a:pt x="54" y="24"/>
                    <a:pt x="54" y="24"/>
                  </a:cubicBezTo>
                  <a:cubicBezTo>
                    <a:pt x="55" y="24"/>
                    <a:pt x="55" y="25"/>
                    <a:pt x="55" y="25"/>
                  </a:cubicBezTo>
                  <a:cubicBezTo>
                    <a:pt x="56" y="26"/>
                    <a:pt x="58" y="28"/>
                    <a:pt x="59" y="30"/>
                  </a:cubicBezTo>
                  <a:cubicBezTo>
                    <a:pt x="59" y="30"/>
                    <a:pt x="60" y="30"/>
                    <a:pt x="60" y="31"/>
                  </a:cubicBezTo>
                  <a:cubicBezTo>
                    <a:pt x="61" y="32"/>
                    <a:pt x="62" y="33"/>
                    <a:pt x="63" y="34"/>
                  </a:cubicBezTo>
                  <a:cubicBezTo>
                    <a:pt x="63" y="35"/>
                    <a:pt x="65" y="36"/>
                    <a:pt x="65" y="37"/>
                  </a:cubicBezTo>
                  <a:cubicBezTo>
                    <a:pt x="66" y="38"/>
                    <a:pt x="66" y="39"/>
                    <a:pt x="67" y="40"/>
                  </a:cubicBezTo>
                  <a:cubicBezTo>
                    <a:pt x="67" y="40"/>
                    <a:pt x="68" y="41"/>
                    <a:pt x="68" y="41"/>
                  </a:cubicBezTo>
                  <a:cubicBezTo>
                    <a:pt x="69" y="42"/>
                    <a:pt x="70" y="43"/>
                    <a:pt x="70" y="44"/>
                  </a:cubicBezTo>
                  <a:cubicBezTo>
                    <a:pt x="72" y="46"/>
                    <a:pt x="73" y="48"/>
                    <a:pt x="74" y="50"/>
                  </a:cubicBezTo>
                  <a:cubicBezTo>
                    <a:pt x="75" y="51"/>
                    <a:pt x="75" y="51"/>
                    <a:pt x="75" y="51"/>
                  </a:cubicBezTo>
                  <a:cubicBezTo>
                    <a:pt x="76" y="52"/>
                    <a:pt x="76" y="53"/>
                    <a:pt x="76" y="53"/>
                  </a:cubicBezTo>
                  <a:cubicBezTo>
                    <a:pt x="77" y="54"/>
                    <a:pt x="77" y="55"/>
                    <a:pt x="78" y="55"/>
                  </a:cubicBezTo>
                  <a:cubicBezTo>
                    <a:pt x="78" y="56"/>
                    <a:pt x="78" y="56"/>
                    <a:pt x="78" y="57"/>
                  </a:cubicBezTo>
                  <a:cubicBezTo>
                    <a:pt x="79" y="57"/>
                    <a:pt x="79" y="57"/>
                    <a:pt x="79" y="58"/>
                  </a:cubicBezTo>
                  <a:cubicBezTo>
                    <a:pt x="80" y="59"/>
                    <a:pt x="80" y="60"/>
                    <a:pt x="80" y="60"/>
                  </a:cubicBezTo>
                  <a:cubicBezTo>
                    <a:pt x="81" y="62"/>
                    <a:pt x="82" y="62"/>
                    <a:pt x="82" y="64"/>
                  </a:cubicBezTo>
                  <a:cubicBezTo>
                    <a:pt x="82" y="64"/>
                    <a:pt x="82" y="65"/>
                    <a:pt x="82" y="65"/>
                  </a:cubicBezTo>
                  <a:close/>
                  <a:moveTo>
                    <a:pt x="135" y="56"/>
                  </a:moveTo>
                  <a:cubicBezTo>
                    <a:pt x="135" y="57"/>
                    <a:pt x="135" y="57"/>
                    <a:pt x="134" y="58"/>
                  </a:cubicBezTo>
                  <a:cubicBezTo>
                    <a:pt x="133" y="58"/>
                    <a:pt x="132" y="59"/>
                    <a:pt x="131" y="59"/>
                  </a:cubicBezTo>
                  <a:cubicBezTo>
                    <a:pt x="130" y="60"/>
                    <a:pt x="128" y="59"/>
                    <a:pt x="127" y="58"/>
                  </a:cubicBezTo>
                  <a:cubicBezTo>
                    <a:pt x="124" y="57"/>
                    <a:pt x="120" y="55"/>
                    <a:pt x="117" y="53"/>
                  </a:cubicBezTo>
                  <a:cubicBezTo>
                    <a:pt x="117" y="53"/>
                    <a:pt x="112" y="51"/>
                    <a:pt x="112" y="50"/>
                  </a:cubicBezTo>
                  <a:cubicBezTo>
                    <a:pt x="112" y="50"/>
                    <a:pt x="112" y="50"/>
                    <a:pt x="112" y="50"/>
                  </a:cubicBezTo>
                  <a:cubicBezTo>
                    <a:pt x="111" y="51"/>
                    <a:pt x="111" y="52"/>
                    <a:pt x="111" y="53"/>
                  </a:cubicBezTo>
                  <a:cubicBezTo>
                    <a:pt x="111" y="54"/>
                    <a:pt x="110" y="55"/>
                    <a:pt x="109" y="55"/>
                  </a:cubicBezTo>
                  <a:cubicBezTo>
                    <a:pt x="108" y="56"/>
                    <a:pt x="108" y="55"/>
                    <a:pt x="108" y="56"/>
                  </a:cubicBezTo>
                  <a:cubicBezTo>
                    <a:pt x="108" y="56"/>
                    <a:pt x="108" y="56"/>
                    <a:pt x="108" y="56"/>
                  </a:cubicBezTo>
                  <a:cubicBezTo>
                    <a:pt x="108" y="56"/>
                    <a:pt x="108" y="56"/>
                    <a:pt x="108" y="56"/>
                  </a:cubicBezTo>
                  <a:cubicBezTo>
                    <a:pt x="109" y="57"/>
                    <a:pt x="109" y="58"/>
                    <a:pt x="110" y="59"/>
                  </a:cubicBezTo>
                  <a:cubicBezTo>
                    <a:pt x="111" y="59"/>
                    <a:pt x="111" y="60"/>
                    <a:pt x="112" y="61"/>
                  </a:cubicBezTo>
                  <a:cubicBezTo>
                    <a:pt x="112" y="61"/>
                    <a:pt x="113" y="62"/>
                    <a:pt x="113" y="63"/>
                  </a:cubicBezTo>
                  <a:cubicBezTo>
                    <a:pt x="114" y="63"/>
                    <a:pt x="114" y="64"/>
                    <a:pt x="114" y="64"/>
                  </a:cubicBezTo>
                  <a:cubicBezTo>
                    <a:pt x="115" y="65"/>
                    <a:pt x="115" y="65"/>
                    <a:pt x="115" y="66"/>
                  </a:cubicBezTo>
                  <a:cubicBezTo>
                    <a:pt x="116" y="66"/>
                    <a:pt x="116" y="67"/>
                    <a:pt x="116" y="67"/>
                  </a:cubicBezTo>
                  <a:cubicBezTo>
                    <a:pt x="117" y="68"/>
                    <a:pt x="118" y="69"/>
                    <a:pt x="118" y="70"/>
                  </a:cubicBezTo>
                  <a:cubicBezTo>
                    <a:pt x="118" y="70"/>
                    <a:pt x="118" y="70"/>
                    <a:pt x="118" y="70"/>
                  </a:cubicBezTo>
                  <a:cubicBezTo>
                    <a:pt x="118" y="70"/>
                    <a:pt x="118" y="70"/>
                    <a:pt x="118" y="70"/>
                  </a:cubicBezTo>
                  <a:cubicBezTo>
                    <a:pt x="118" y="70"/>
                    <a:pt x="118" y="70"/>
                    <a:pt x="118" y="70"/>
                  </a:cubicBezTo>
                  <a:cubicBezTo>
                    <a:pt x="118" y="71"/>
                    <a:pt x="118" y="71"/>
                    <a:pt x="119" y="71"/>
                  </a:cubicBezTo>
                  <a:cubicBezTo>
                    <a:pt x="119" y="72"/>
                    <a:pt x="120" y="76"/>
                    <a:pt x="119" y="77"/>
                  </a:cubicBezTo>
                  <a:cubicBezTo>
                    <a:pt x="119" y="77"/>
                    <a:pt x="118" y="77"/>
                    <a:pt x="118" y="77"/>
                  </a:cubicBezTo>
                  <a:cubicBezTo>
                    <a:pt x="118" y="77"/>
                    <a:pt x="118" y="77"/>
                    <a:pt x="118" y="78"/>
                  </a:cubicBezTo>
                  <a:cubicBezTo>
                    <a:pt x="117" y="78"/>
                    <a:pt x="116" y="78"/>
                    <a:pt x="115" y="78"/>
                  </a:cubicBezTo>
                  <a:cubicBezTo>
                    <a:pt x="114" y="78"/>
                    <a:pt x="113" y="78"/>
                    <a:pt x="113" y="77"/>
                  </a:cubicBezTo>
                  <a:cubicBezTo>
                    <a:pt x="112" y="77"/>
                    <a:pt x="111" y="77"/>
                    <a:pt x="111" y="77"/>
                  </a:cubicBezTo>
                  <a:cubicBezTo>
                    <a:pt x="108" y="76"/>
                    <a:pt x="106" y="75"/>
                    <a:pt x="104" y="74"/>
                  </a:cubicBezTo>
                  <a:cubicBezTo>
                    <a:pt x="102" y="73"/>
                    <a:pt x="101" y="73"/>
                    <a:pt x="100" y="72"/>
                  </a:cubicBezTo>
                  <a:cubicBezTo>
                    <a:pt x="99" y="72"/>
                    <a:pt x="98" y="72"/>
                    <a:pt x="97" y="71"/>
                  </a:cubicBezTo>
                  <a:cubicBezTo>
                    <a:pt x="96" y="71"/>
                    <a:pt x="96" y="70"/>
                    <a:pt x="95" y="70"/>
                  </a:cubicBezTo>
                  <a:cubicBezTo>
                    <a:pt x="94" y="69"/>
                    <a:pt x="93" y="69"/>
                    <a:pt x="92" y="68"/>
                  </a:cubicBezTo>
                  <a:cubicBezTo>
                    <a:pt x="91" y="68"/>
                    <a:pt x="91" y="68"/>
                    <a:pt x="91" y="68"/>
                  </a:cubicBezTo>
                  <a:cubicBezTo>
                    <a:pt x="90" y="67"/>
                    <a:pt x="89" y="67"/>
                    <a:pt x="88" y="67"/>
                  </a:cubicBezTo>
                  <a:cubicBezTo>
                    <a:pt x="86" y="65"/>
                    <a:pt x="84" y="62"/>
                    <a:pt x="83" y="59"/>
                  </a:cubicBezTo>
                  <a:cubicBezTo>
                    <a:pt x="83" y="59"/>
                    <a:pt x="83" y="58"/>
                    <a:pt x="83" y="57"/>
                  </a:cubicBezTo>
                  <a:cubicBezTo>
                    <a:pt x="83" y="54"/>
                    <a:pt x="86" y="58"/>
                    <a:pt x="87" y="59"/>
                  </a:cubicBezTo>
                  <a:cubicBezTo>
                    <a:pt x="87" y="59"/>
                    <a:pt x="88" y="60"/>
                    <a:pt x="88" y="60"/>
                  </a:cubicBezTo>
                  <a:cubicBezTo>
                    <a:pt x="89" y="60"/>
                    <a:pt x="91" y="60"/>
                    <a:pt x="92" y="60"/>
                  </a:cubicBezTo>
                  <a:cubicBezTo>
                    <a:pt x="93" y="61"/>
                    <a:pt x="92" y="61"/>
                    <a:pt x="92" y="62"/>
                  </a:cubicBezTo>
                  <a:cubicBezTo>
                    <a:pt x="93" y="62"/>
                    <a:pt x="93" y="62"/>
                    <a:pt x="93" y="62"/>
                  </a:cubicBezTo>
                  <a:cubicBezTo>
                    <a:pt x="94" y="62"/>
                    <a:pt x="95" y="62"/>
                    <a:pt x="95" y="62"/>
                  </a:cubicBezTo>
                  <a:cubicBezTo>
                    <a:pt x="96" y="62"/>
                    <a:pt x="97" y="62"/>
                    <a:pt x="98" y="62"/>
                  </a:cubicBezTo>
                  <a:cubicBezTo>
                    <a:pt x="99" y="62"/>
                    <a:pt x="99" y="62"/>
                    <a:pt x="99" y="62"/>
                  </a:cubicBezTo>
                  <a:cubicBezTo>
                    <a:pt x="100" y="63"/>
                    <a:pt x="99" y="64"/>
                    <a:pt x="99" y="65"/>
                  </a:cubicBezTo>
                  <a:cubicBezTo>
                    <a:pt x="99" y="65"/>
                    <a:pt x="99" y="65"/>
                    <a:pt x="99" y="65"/>
                  </a:cubicBezTo>
                  <a:cubicBezTo>
                    <a:pt x="100" y="66"/>
                    <a:pt x="103" y="67"/>
                    <a:pt x="103" y="68"/>
                  </a:cubicBezTo>
                  <a:cubicBezTo>
                    <a:pt x="103" y="68"/>
                    <a:pt x="103" y="68"/>
                    <a:pt x="103" y="68"/>
                  </a:cubicBezTo>
                  <a:cubicBezTo>
                    <a:pt x="104" y="67"/>
                    <a:pt x="105" y="69"/>
                    <a:pt x="106" y="69"/>
                  </a:cubicBezTo>
                  <a:cubicBezTo>
                    <a:pt x="108" y="70"/>
                    <a:pt x="109" y="70"/>
                    <a:pt x="110" y="70"/>
                  </a:cubicBezTo>
                  <a:cubicBezTo>
                    <a:pt x="110" y="70"/>
                    <a:pt x="111" y="71"/>
                    <a:pt x="111" y="71"/>
                  </a:cubicBezTo>
                  <a:cubicBezTo>
                    <a:pt x="112" y="71"/>
                    <a:pt x="112" y="71"/>
                    <a:pt x="113" y="72"/>
                  </a:cubicBezTo>
                  <a:cubicBezTo>
                    <a:pt x="113" y="72"/>
                    <a:pt x="114" y="72"/>
                    <a:pt x="114" y="72"/>
                  </a:cubicBezTo>
                  <a:cubicBezTo>
                    <a:pt x="114" y="72"/>
                    <a:pt x="115" y="72"/>
                    <a:pt x="115" y="72"/>
                  </a:cubicBezTo>
                  <a:cubicBezTo>
                    <a:pt x="115" y="71"/>
                    <a:pt x="115" y="70"/>
                    <a:pt x="115" y="70"/>
                  </a:cubicBezTo>
                  <a:cubicBezTo>
                    <a:pt x="115" y="69"/>
                    <a:pt x="114" y="68"/>
                    <a:pt x="114" y="68"/>
                  </a:cubicBezTo>
                  <a:cubicBezTo>
                    <a:pt x="113" y="66"/>
                    <a:pt x="112" y="65"/>
                    <a:pt x="111" y="63"/>
                  </a:cubicBezTo>
                  <a:cubicBezTo>
                    <a:pt x="110" y="63"/>
                    <a:pt x="110" y="62"/>
                    <a:pt x="109" y="62"/>
                  </a:cubicBezTo>
                  <a:cubicBezTo>
                    <a:pt x="109" y="61"/>
                    <a:pt x="109" y="61"/>
                    <a:pt x="109" y="60"/>
                  </a:cubicBezTo>
                  <a:cubicBezTo>
                    <a:pt x="108" y="60"/>
                    <a:pt x="108" y="60"/>
                    <a:pt x="108" y="59"/>
                  </a:cubicBezTo>
                  <a:cubicBezTo>
                    <a:pt x="107" y="59"/>
                    <a:pt x="107" y="59"/>
                    <a:pt x="107" y="58"/>
                  </a:cubicBezTo>
                  <a:cubicBezTo>
                    <a:pt x="106" y="58"/>
                    <a:pt x="106" y="57"/>
                    <a:pt x="106" y="57"/>
                  </a:cubicBezTo>
                  <a:cubicBezTo>
                    <a:pt x="105" y="56"/>
                    <a:pt x="104" y="55"/>
                    <a:pt x="104" y="55"/>
                  </a:cubicBezTo>
                  <a:cubicBezTo>
                    <a:pt x="103" y="54"/>
                    <a:pt x="103" y="54"/>
                    <a:pt x="102" y="54"/>
                  </a:cubicBezTo>
                  <a:cubicBezTo>
                    <a:pt x="102" y="54"/>
                    <a:pt x="101" y="53"/>
                    <a:pt x="101" y="53"/>
                  </a:cubicBezTo>
                  <a:cubicBezTo>
                    <a:pt x="101" y="53"/>
                    <a:pt x="100" y="53"/>
                    <a:pt x="100" y="53"/>
                  </a:cubicBezTo>
                  <a:cubicBezTo>
                    <a:pt x="99" y="52"/>
                    <a:pt x="99" y="52"/>
                    <a:pt x="99" y="52"/>
                  </a:cubicBezTo>
                  <a:cubicBezTo>
                    <a:pt x="98" y="52"/>
                    <a:pt x="97" y="51"/>
                    <a:pt x="96" y="51"/>
                  </a:cubicBezTo>
                  <a:cubicBezTo>
                    <a:pt x="96" y="51"/>
                    <a:pt x="95" y="50"/>
                    <a:pt x="95" y="50"/>
                  </a:cubicBezTo>
                  <a:cubicBezTo>
                    <a:pt x="94" y="50"/>
                    <a:pt x="94" y="50"/>
                    <a:pt x="93" y="49"/>
                  </a:cubicBezTo>
                  <a:cubicBezTo>
                    <a:pt x="92" y="49"/>
                    <a:pt x="91" y="48"/>
                    <a:pt x="89" y="48"/>
                  </a:cubicBezTo>
                  <a:cubicBezTo>
                    <a:pt x="89" y="48"/>
                    <a:pt x="88" y="48"/>
                    <a:pt x="88" y="48"/>
                  </a:cubicBezTo>
                  <a:cubicBezTo>
                    <a:pt x="88" y="48"/>
                    <a:pt x="87" y="49"/>
                    <a:pt x="87" y="50"/>
                  </a:cubicBezTo>
                  <a:cubicBezTo>
                    <a:pt x="86" y="52"/>
                    <a:pt x="83" y="56"/>
                    <a:pt x="81" y="54"/>
                  </a:cubicBezTo>
                  <a:cubicBezTo>
                    <a:pt x="80" y="53"/>
                    <a:pt x="79" y="52"/>
                    <a:pt x="80" y="51"/>
                  </a:cubicBezTo>
                  <a:cubicBezTo>
                    <a:pt x="80" y="50"/>
                    <a:pt x="81" y="50"/>
                    <a:pt x="81" y="49"/>
                  </a:cubicBezTo>
                  <a:cubicBezTo>
                    <a:pt x="81" y="48"/>
                    <a:pt x="82" y="48"/>
                    <a:pt x="82" y="47"/>
                  </a:cubicBezTo>
                  <a:cubicBezTo>
                    <a:pt x="83" y="46"/>
                    <a:pt x="83" y="45"/>
                    <a:pt x="83" y="44"/>
                  </a:cubicBezTo>
                  <a:cubicBezTo>
                    <a:pt x="83" y="44"/>
                    <a:pt x="83" y="44"/>
                    <a:pt x="83" y="44"/>
                  </a:cubicBezTo>
                  <a:cubicBezTo>
                    <a:pt x="83" y="44"/>
                    <a:pt x="83" y="44"/>
                    <a:pt x="83" y="44"/>
                  </a:cubicBezTo>
                  <a:cubicBezTo>
                    <a:pt x="82" y="44"/>
                    <a:pt x="82" y="44"/>
                    <a:pt x="82" y="43"/>
                  </a:cubicBezTo>
                  <a:cubicBezTo>
                    <a:pt x="82" y="43"/>
                    <a:pt x="81" y="43"/>
                    <a:pt x="81" y="43"/>
                  </a:cubicBezTo>
                  <a:cubicBezTo>
                    <a:pt x="80" y="43"/>
                    <a:pt x="80" y="42"/>
                    <a:pt x="80" y="42"/>
                  </a:cubicBezTo>
                  <a:cubicBezTo>
                    <a:pt x="79" y="42"/>
                    <a:pt x="79" y="42"/>
                    <a:pt x="78" y="41"/>
                  </a:cubicBezTo>
                  <a:cubicBezTo>
                    <a:pt x="78" y="41"/>
                    <a:pt x="77" y="41"/>
                    <a:pt x="77" y="40"/>
                  </a:cubicBezTo>
                  <a:cubicBezTo>
                    <a:pt x="76" y="39"/>
                    <a:pt x="74" y="38"/>
                    <a:pt x="74" y="37"/>
                  </a:cubicBezTo>
                  <a:cubicBezTo>
                    <a:pt x="74" y="36"/>
                    <a:pt x="74" y="36"/>
                    <a:pt x="75" y="36"/>
                  </a:cubicBezTo>
                  <a:cubicBezTo>
                    <a:pt x="75" y="36"/>
                    <a:pt x="76" y="37"/>
                    <a:pt x="77" y="37"/>
                  </a:cubicBezTo>
                  <a:cubicBezTo>
                    <a:pt x="77" y="37"/>
                    <a:pt x="79" y="38"/>
                    <a:pt x="79" y="38"/>
                  </a:cubicBezTo>
                  <a:cubicBezTo>
                    <a:pt x="80" y="39"/>
                    <a:pt x="80" y="39"/>
                    <a:pt x="81" y="39"/>
                  </a:cubicBezTo>
                  <a:cubicBezTo>
                    <a:pt x="81" y="40"/>
                    <a:pt x="82" y="40"/>
                    <a:pt x="82" y="40"/>
                  </a:cubicBezTo>
                  <a:cubicBezTo>
                    <a:pt x="83" y="40"/>
                    <a:pt x="84" y="40"/>
                    <a:pt x="84" y="41"/>
                  </a:cubicBezTo>
                  <a:cubicBezTo>
                    <a:pt x="85" y="41"/>
                    <a:pt x="85" y="41"/>
                    <a:pt x="85" y="42"/>
                  </a:cubicBezTo>
                  <a:cubicBezTo>
                    <a:pt x="85" y="42"/>
                    <a:pt x="85" y="42"/>
                    <a:pt x="85" y="41"/>
                  </a:cubicBezTo>
                  <a:cubicBezTo>
                    <a:pt x="86" y="41"/>
                    <a:pt x="87" y="40"/>
                    <a:pt x="87" y="39"/>
                  </a:cubicBezTo>
                  <a:cubicBezTo>
                    <a:pt x="86" y="39"/>
                    <a:pt x="86" y="38"/>
                    <a:pt x="85" y="38"/>
                  </a:cubicBezTo>
                  <a:cubicBezTo>
                    <a:pt x="85" y="37"/>
                    <a:pt x="84" y="37"/>
                    <a:pt x="84" y="36"/>
                  </a:cubicBezTo>
                  <a:cubicBezTo>
                    <a:pt x="84" y="36"/>
                    <a:pt x="83" y="36"/>
                    <a:pt x="83" y="36"/>
                  </a:cubicBezTo>
                  <a:cubicBezTo>
                    <a:pt x="82" y="35"/>
                    <a:pt x="82" y="34"/>
                    <a:pt x="81" y="34"/>
                  </a:cubicBezTo>
                  <a:cubicBezTo>
                    <a:pt x="81" y="33"/>
                    <a:pt x="79" y="32"/>
                    <a:pt x="79" y="31"/>
                  </a:cubicBezTo>
                  <a:cubicBezTo>
                    <a:pt x="79" y="31"/>
                    <a:pt x="79" y="31"/>
                    <a:pt x="79" y="31"/>
                  </a:cubicBezTo>
                  <a:cubicBezTo>
                    <a:pt x="79" y="31"/>
                    <a:pt x="78" y="31"/>
                    <a:pt x="78" y="31"/>
                  </a:cubicBezTo>
                  <a:cubicBezTo>
                    <a:pt x="77" y="30"/>
                    <a:pt x="76" y="30"/>
                    <a:pt x="76" y="29"/>
                  </a:cubicBezTo>
                  <a:cubicBezTo>
                    <a:pt x="75" y="29"/>
                    <a:pt x="74" y="28"/>
                    <a:pt x="74" y="28"/>
                  </a:cubicBezTo>
                  <a:cubicBezTo>
                    <a:pt x="73" y="28"/>
                    <a:pt x="73" y="27"/>
                    <a:pt x="73" y="27"/>
                  </a:cubicBezTo>
                  <a:cubicBezTo>
                    <a:pt x="72" y="26"/>
                    <a:pt x="70" y="27"/>
                    <a:pt x="70" y="26"/>
                  </a:cubicBezTo>
                  <a:cubicBezTo>
                    <a:pt x="69" y="25"/>
                    <a:pt x="69" y="24"/>
                    <a:pt x="69" y="23"/>
                  </a:cubicBezTo>
                  <a:cubicBezTo>
                    <a:pt x="69" y="23"/>
                    <a:pt x="69" y="22"/>
                    <a:pt x="69" y="22"/>
                  </a:cubicBezTo>
                  <a:cubicBezTo>
                    <a:pt x="70" y="22"/>
                    <a:pt x="70" y="21"/>
                    <a:pt x="71" y="21"/>
                  </a:cubicBezTo>
                  <a:cubicBezTo>
                    <a:pt x="71" y="21"/>
                    <a:pt x="72" y="20"/>
                    <a:pt x="72" y="20"/>
                  </a:cubicBezTo>
                  <a:cubicBezTo>
                    <a:pt x="73" y="20"/>
                    <a:pt x="74" y="20"/>
                    <a:pt x="75" y="20"/>
                  </a:cubicBezTo>
                  <a:cubicBezTo>
                    <a:pt x="76" y="19"/>
                    <a:pt x="76" y="19"/>
                    <a:pt x="76" y="19"/>
                  </a:cubicBezTo>
                  <a:cubicBezTo>
                    <a:pt x="77" y="19"/>
                    <a:pt x="78" y="19"/>
                    <a:pt x="78" y="19"/>
                  </a:cubicBezTo>
                  <a:cubicBezTo>
                    <a:pt x="79" y="19"/>
                    <a:pt x="80" y="19"/>
                    <a:pt x="81" y="18"/>
                  </a:cubicBezTo>
                  <a:cubicBezTo>
                    <a:pt x="82" y="18"/>
                    <a:pt x="83" y="17"/>
                    <a:pt x="84" y="17"/>
                  </a:cubicBezTo>
                  <a:cubicBezTo>
                    <a:pt x="84" y="17"/>
                    <a:pt x="85" y="17"/>
                    <a:pt x="85" y="17"/>
                  </a:cubicBezTo>
                  <a:cubicBezTo>
                    <a:pt x="85" y="18"/>
                    <a:pt x="84" y="20"/>
                    <a:pt x="83" y="21"/>
                  </a:cubicBezTo>
                  <a:cubicBezTo>
                    <a:pt x="83" y="21"/>
                    <a:pt x="82" y="21"/>
                    <a:pt x="82" y="22"/>
                  </a:cubicBezTo>
                  <a:cubicBezTo>
                    <a:pt x="82" y="22"/>
                    <a:pt x="81" y="22"/>
                    <a:pt x="81" y="23"/>
                  </a:cubicBezTo>
                  <a:cubicBezTo>
                    <a:pt x="81" y="23"/>
                    <a:pt x="80" y="23"/>
                    <a:pt x="80" y="24"/>
                  </a:cubicBezTo>
                  <a:cubicBezTo>
                    <a:pt x="79" y="24"/>
                    <a:pt x="78" y="24"/>
                    <a:pt x="78" y="25"/>
                  </a:cubicBezTo>
                  <a:cubicBezTo>
                    <a:pt x="78" y="26"/>
                    <a:pt x="79" y="26"/>
                    <a:pt x="79" y="27"/>
                  </a:cubicBezTo>
                  <a:cubicBezTo>
                    <a:pt x="80" y="27"/>
                    <a:pt x="80" y="28"/>
                    <a:pt x="80" y="28"/>
                  </a:cubicBezTo>
                  <a:cubicBezTo>
                    <a:pt x="81" y="29"/>
                    <a:pt x="81" y="29"/>
                    <a:pt x="82" y="29"/>
                  </a:cubicBezTo>
                  <a:cubicBezTo>
                    <a:pt x="82" y="30"/>
                    <a:pt x="84" y="32"/>
                    <a:pt x="85" y="32"/>
                  </a:cubicBezTo>
                  <a:cubicBezTo>
                    <a:pt x="86" y="32"/>
                    <a:pt x="86" y="28"/>
                    <a:pt x="87" y="28"/>
                  </a:cubicBezTo>
                  <a:cubicBezTo>
                    <a:pt x="87" y="27"/>
                    <a:pt x="88" y="28"/>
                    <a:pt x="88" y="28"/>
                  </a:cubicBezTo>
                  <a:cubicBezTo>
                    <a:pt x="89" y="28"/>
                    <a:pt x="90" y="28"/>
                    <a:pt x="90" y="28"/>
                  </a:cubicBezTo>
                  <a:cubicBezTo>
                    <a:pt x="91" y="28"/>
                    <a:pt x="92" y="28"/>
                    <a:pt x="92" y="27"/>
                  </a:cubicBezTo>
                  <a:cubicBezTo>
                    <a:pt x="94" y="27"/>
                    <a:pt x="95" y="26"/>
                    <a:pt x="96" y="25"/>
                  </a:cubicBezTo>
                  <a:cubicBezTo>
                    <a:pt x="97" y="25"/>
                    <a:pt x="97" y="24"/>
                    <a:pt x="98" y="24"/>
                  </a:cubicBezTo>
                  <a:cubicBezTo>
                    <a:pt x="98" y="24"/>
                    <a:pt x="99" y="24"/>
                    <a:pt x="100" y="24"/>
                  </a:cubicBezTo>
                  <a:cubicBezTo>
                    <a:pt x="100" y="24"/>
                    <a:pt x="100" y="24"/>
                    <a:pt x="100" y="24"/>
                  </a:cubicBezTo>
                  <a:cubicBezTo>
                    <a:pt x="100" y="25"/>
                    <a:pt x="99" y="26"/>
                    <a:pt x="99" y="27"/>
                  </a:cubicBezTo>
                  <a:cubicBezTo>
                    <a:pt x="98" y="27"/>
                    <a:pt x="98" y="28"/>
                    <a:pt x="98" y="28"/>
                  </a:cubicBezTo>
                  <a:cubicBezTo>
                    <a:pt x="96" y="30"/>
                    <a:pt x="95" y="32"/>
                    <a:pt x="94" y="33"/>
                  </a:cubicBezTo>
                  <a:cubicBezTo>
                    <a:pt x="93" y="34"/>
                    <a:pt x="93" y="35"/>
                    <a:pt x="92" y="35"/>
                  </a:cubicBezTo>
                  <a:cubicBezTo>
                    <a:pt x="91" y="36"/>
                    <a:pt x="90" y="36"/>
                    <a:pt x="89" y="36"/>
                  </a:cubicBezTo>
                  <a:cubicBezTo>
                    <a:pt x="89" y="36"/>
                    <a:pt x="89" y="36"/>
                    <a:pt x="89" y="36"/>
                  </a:cubicBezTo>
                  <a:cubicBezTo>
                    <a:pt x="89" y="37"/>
                    <a:pt x="90" y="38"/>
                    <a:pt x="90" y="38"/>
                  </a:cubicBezTo>
                  <a:cubicBezTo>
                    <a:pt x="91" y="39"/>
                    <a:pt x="92" y="40"/>
                    <a:pt x="93" y="41"/>
                  </a:cubicBezTo>
                  <a:cubicBezTo>
                    <a:pt x="94" y="42"/>
                    <a:pt x="94" y="42"/>
                    <a:pt x="95" y="43"/>
                  </a:cubicBezTo>
                  <a:cubicBezTo>
                    <a:pt x="96" y="43"/>
                    <a:pt x="96" y="44"/>
                    <a:pt x="96" y="45"/>
                  </a:cubicBezTo>
                  <a:cubicBezTo>
                    <a:pt x="97" y="45"/>
                    <a:pt x="99" y="46"/>
                    <a:pt x="100" y="46"/>
                  </a:cubicBezTo>
                  <a:cubicBezTo>
                    <a:pt x="100" y="46"/>
                    <a:pt x="101" y="47"/>
                    <a:pt x="101" y="47"/>
                  </a:cubicBezTo>
                  <a:cubicBezTo>
                    <a:pt x="102" y="47"/>
                    <a:pt x="103" y="47"/>
                    <a:pt x="104" y="48"/>
                  </a:cubicBezTo>
                  <a:cubicBezTo>
                    <a:pt x="105" y="48"/>
                    <a:pt x="105" y="48"/>
                    <a:pt x="105" y="48"/>
                  </a:cubicBezTo>
                  <a:cubicBezTo>
                    <a:pt x="105" y="47"/>
                    <a:pt x="105" y="47"/>
                    <a:pt x="105" y="46"/>
                  </a:cubicBezTo>
                  <a:cubicBezTo>
                    <a:pt x="104" y="46"/>
                    <a:pt x="104" y="45"/>
                    <a:pt x="103" y="44"/>
                  </a:cubicBezTo>
                  <a:cubicBezTo>
                    <a:pt x="103" y="44"/>
                    <a:pt x="102" y="43"/>
                    <a:pt x="101" y="43"/>
                  </a:cubicBezTo>
                  <a:cubicBezTo>
                    <a:pt x="101" y="43"/>
                    <a:pt x="101" y="42"/>
                    <a:pt x="100" y="42"/>
                  </a:cubicBezTo>
                  <a:cubicBezTo>
                    <a:pt x="100" y="41"/>
                    <a:pt x="99" y="41"/>
                    <a:pt x="99" y="41"/>
                  </a:cubicBezTo>
                  <a:cubicBezTo>
                    <a:pt x="98" y="40"/>
                    <a:pt x="98" y="39"/>
                    <a:pt x="97" y="39"/>
                  </a:cubicBezTo>
                  <a:cubicBezTo>
                    <a:pt x="97" y="38"/>
                    <a:pt x="96" y="38"/>
                    <a:pt x="96" y="38"/>
                  </a:cubicBezTo>
                  <a:cubicBezTo>
                    <a:pt x="96" y="37"/>
                    <a:pt x="96" y="37"/>
                    <a:pt x="96" y="37"/>
                  </a:cubicBezTo>
                  <a:cubicBezTo>
                    <a:pt x="98" y="37"/>
                    <a:pt x="102" y="42"/>
                    <a:pt x="103" y="41"/>
                  </a:cubicBezTo>
                  <a:cubicBezTo>
                    <a:pt x="104" y="41"/>
                    <a:pt x="104" y="35"/>
                    <a:pt x="104" y="34"/>
                  </a:cubicBezTo>
                  <a:cubicBezTo>
                    <a:pt x="105" y="34"/>
                    <a:pt x="105" y="33"/>
                    <a:pt x="105" y="34"/>
                  </a:cubicBezTo>
                  <a:cubicBezTo>
                    <a:pt x="106" y="34"/>
                    <a:pt x="106" y="35"/>
                    <a:pt x="106" y="36"/>
                  </a:cubicBezTo>
                  <a:cubicBezTo>
                    <a:pt x="106" y="36"/>
                    <a:pt x="106" y="36"/>
                    <a:pt x="106" y="36"/>
                  </a:cubicBezTo>
                  <a:cubicBezTo>
                    <a:pt x="107" y="37"/>
                    <a:pt x="107" y="37"/>
                    <a:pt x="107" y="38"/>
                  </a:cubicBezTo>
                  <a:cubicBezTo>
                    <a:pt x="107" y="38"/>
                    <a:pt x="108" y="39"/>
                    <a:pt x="108" y="39"/>
                  </a:cubicBezTo>
                  <a:cubicBezTo>
                    <a:pt x="108" y="40"/>
                    <a:pt x="108" y="41"/>
                    <a:pt x="109" y="41"/>
                  </a:cubicBezTo>
                  <a:cubicBezTo>
                    <a:pt x="109" y="42"/>
                    <a:pt x="109" y="43"/>
                    <a:pt x="109" y="43"/>
                  </a:cubicBezTo>
                  <a:cubicBezTo>
                    <a:pt x="110" y="44"/>
                    <a:pt x="110" y="44"/>
                    <a:pt x="110" y="45"/>
                  </a:cubicBezTo>
                  <a:cubicBezTo>
                    <a:pt x="110" y="45"/>
                    <a:pt x="111" y="45"/>
                    <a:pt x="111" y="46"/>
                  </a:cubicBezTo>
                  <a:cubicBezTo>
                    <a:pt x="112" y="46"/>
                    <a:pt x="112" y="46"/>
                    <a:pt x="113" y="46"/>
                  </a:cubicBezTo>
                  <a:cubicBezTo>
                    <a:pt x="114" y="47"/>
                    <a:pt x="114" y="47"/>
                    <a:pt x="115" y="47"/>
                  </a:cubicBezTo>
                  <a:cubicBezTo>
                    <a:pt x="116" y="47"/>
                    <a:pt x="117" y="48"/>
                    <a:pt x="118" y="49"/>
                  </a:cubicBezTo>
                  <a:cubicBezTo>
                    <a:pt x="118" y="49"/>
                    <a:pt x="119" y="49"/>
                    <a:pt x="119" y="49"/>
                  </a:cubicBezTo>
                  <a:cubicBezTo>
                    <a:pt x="119" y="49"/>
                    <a:pt x="119" y="49"/>
                    <a:pt x="119" y="49"/>
                  </a:cubicBezTo>
                  <a:cubicBezTo>
                    <a:pt x="120" y="49"/>
                    <a:pt x="121" y="50"/>
                    <a:pt x="121" y="50"/>
                  </a:cubicBezTo>
                  <a:cubicBezTo>
                    <a:pt x="122" y="50"/>
                    <a:pt x="123" y="51"/>
                    <a:pt x="124" y="51"/>
                  </a:cubicBezTo>
                  <a:cubicBezTo>
                    <a:pt x="125" y="52"/>
                    <a:pt x="127" y="53"/>
                    <a:pt x="128" y="53"/>
                  </a:cubicBezTo>
                  <a:cubicBezTo>
                    <a:pt x="129" y="54"/>
                    <a:pt x="132" y="55"/>
                    <a:pt x="134" y="55"/>
                  </a:cubicBezTo>
                  <a:cubicBezTo>
                    <a:pt x="134" y="55"/>
                    <a:pt x="134" y="55"/>
                    <a:pt x="134" y="55"/>
                  </a:cubicBezTo>
                  <a:cubicBezTo>
                    <a:pt x="135" y="55"/>
                    <a:pt x="135" y="56"/>
                    <a:pt x="135"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5" name="Freeform 13"/>
            <p:cNvSpPr>
              <a:spLocks noEditPoints="1"/>
            </p:cNvSpPr>
            <p:nvPr/>
          </p:nvSpPr>
          <p:spPr bwMode="auto">
            <a:xfrm>
              <a:off x="6164263" y="2185988"/>
              <a:ext cx="274638" cy="327025"/>
            </a:xfrm>
            <a:custGeom>
              <a:avLst/>
              <a:gdLst>
                <a:gd name="T0" fmla="*/ 69 w 101"/>
                <a:gd name="T1" fmla="*/ 53 h 120"/>
                <a:gd name="T2" fmla="*/ 47 w 101"/>
                <a:gd name="T3" fmla="*/ 25 h 120"/>
                <a:gd name="T4" fmla="*/ 48 w 101"/>
                <a:gd name="T5" fmla="*/ 34 h 120"/>
                <a:gd name="T6" fmla="*/ 40 w 101"/>
                <a:gd name="T7" fmla="*/ 37 h 120"/>
                <a:gd name="T8" fmla="*/ 36 w 101"/>
                <a:gd name="T9" fmla="*/ 41 h 120"/>
                <a:gd name="T10" fmla="*/ 31 w 101"/>
                <a:gd name="T11" fmla="*/ 56 h 120"/>
                <a:gd name="T12" fmla="*/ 28 w 101"/>
                <a:gd name="T13" fmla="*/ 67 h 120"/>
                <a:gd name="T14" fmla="*/ 23 w 101"/>
                <a:gd name="T15" fmla="*/ 86 h 120"/>
                <a:gd name="T16" fmla="*/ 21 w 101"/>
                <a:gd name="T17" fmla="*/ 98 h 120"/>
                <a:gd name="T18" fmla="*/ 15 w 101"/>
                <a:gd name="T19" fmla="*/ 94 h 120"/>
                <a:gd name="T20" fmla="*/ 19 w 101"/>
                <a:gd name="T21" fmla="*/ 76 h 120"/>
                <a:gd name="T22" fmla="*/ 23 w 101"/>
                <a:gd name="T23" fmla="*/ 61 h 120"/>
                <a:gd name="T24" fmla="*/ 20 w 101"/>
                <a:gd name="T25" fmla="*/ 60 h 120"/>
                <a:gd name="T26" fmla="*/ 15 w 101"/>
                <a:gd name="T27" fmla="*/ 71 h 120"/>
                <a:gd name="T28" fmla="*/ 5 w 101"/>
                <a:gd name="T29" fmla="*/ 80 h 120"/>
                <a:gd name="T30" fmla="*/ 0 w 101"/>
                <a:gd name="T31" fmla="*/ 68 h 120"/>
                <a:gd name="T32" fmla="*/ 12 w 101"/>
                <a:gd name="T33" fmla="*/ 62 h 120"/>
                <a:gd name="T34" fmla="*/ 22 w 101"/>
                <a:gd name="T35" fmla="*/ 56 h 120"/>
                <a:gd name="T36" fmla="*/ 28 w 101"/>
                <a:gd name="T37" fmla="*/ 45 h 120"/>
                <a:gd name="T38" fmla="*/ 21 w 101"/>
                <a:gd name="T39" fmla="*/ 42 h 120"/>
                <a:gd name="T40" fmla="*/ 24 w 101"/>
                <a:gd name="T41" fmla="*/ 35 h 120"/>
                <a:gd name="T42" fmla="*/ 35 w 101"/>
                <a:gd name="T43" fmla="*/ 30 h 120"/>
                <a:gd name="T44" fmla="*/ 87 w 101"/>
                <a:gd name="T45" fmla="*/ 9 h 120"/>
                <a:gd name="T46" fmla="*/ 88 w 101"/>
                <a:gd name="T47" fmla="*/ 22 h 120"/>
                <a:gd name="T48" fmla="*/ 84 w 101"/>
                <a:gd name="T49" fmla="*/ 36 h 120"/>
                <a:gd name="T50" fmla="*/ 91 w 101"/>
                <a:gd name="T51" fmla="*/ 39 h 120"/>
                <a:gd name="T52" fmla="*/ 94 w 101"/>
                <a:gd name="T53" fmla="*/ 27 h 120"/>
                <a:gd name="T54" fmla="*/ 99 w 101"/>
                <a:gd name="T55" fmla="*/ 27 h 120"/>
                <a:gd name="T56" fmla="*/ 97 w 101"/>
                <a:gd name="T57" fmla="*/ 43 h 120"/>
                <a:gd name="T58" fmla="*/ 92 w 101"/>
                <a:gd name="T59" fmla="*/ 47 h 120"/>
                <a:gd name="T60" fmla="*/ 83 w 101"/>
                <a:gd name="T61" fmla="*/ 52 h 120"/>
                <a:gd name="T62" fmla="*/ 76 w 101"/>
                <a:gd name="T63" fmla="*/ 65 h 120"/>
                <a:gd name="T64" fmla="*/ 77 w 101"/>
                <a:gd name="T65" fmla="*/ 76 h 120"/>
                <a:gd name="T66" fmla="*/ 75 w 101"/>
                <a:gd name="T67" fmla="*/ 87 h 120"/>
                <a:gd name="T68" fmla="*/ 73 w 101"/>
                <a:gd name="T69" fmla="*/ 94 h 120"/>
                <a:gd name="T70" fmla="*/ 72 w 101"/>
                <a:gd name="T71" fmla="*/ 101 h 120"/>
                <a:gd name="T72" fmla="*/ 72 w 101"/>
                <a:gd name="T73" fmla="*/ 113 h 120"/>
                <a:gd name="T74" fmla="*/ 64 w 101"/>
                <a:gd name="T75" fmla="*/ 120 h 120"/>
                <a:gd name="T76" fmla="*/ 59 w 101"/>
                <a:gd name="T77" fmla="*/ 114 h 120"/>
                <a:gd name="T78" fmla="*/ 62 w 101"/>
                <a:gd name="T79" fmla="*/ 97 h 120"/>
                <a:gd name="T80" fmla="*/ 64 w 101"/>
                <a:gd name="T81" fmla="*/ 88 h 120"/>
                <a:gd name="T82" fmla="*/ 67 w 101"/>
                <a:gd name="T83" fmla="*/ 75 h 120"/>
                <a:gd name="T84" fmla="*/ 69 w 101"/>
                <a:gd name="T85" fmla="*/ 60 h 120"/>
                <a:gd name="T86" fmla="*/ 57 w 101"/>
                <a:gd name="T87" fmla="*/ 68 h 120"/>
                <a:gd name="T88" fmla="*/ 53 w 101"/>
                <a:gd name="T89" fmla="*/ 64 h 120"/>
                <a:gd name="T90" fmla="*/ 65 w 101"/>
                <a:gd name="T91" fmla="*/ 55 h 120"/>
                <a:gd name="T92" fmla="*/ 57 w 101"/>
                <a:gd name="T93" fmla="*/ 45 h 120"/>
                <a:gd name="T94" fmla="*/ 58 w 101"/>
                <a:gd name="T95" fmla="*/ 33 h 120"/>
                <a:gd name="T96" fmla="*/ 64 w 101"/>
                <a:gd name="T97" fmla="*/ 25 h 120"/>
                <a:gd name="T98" fmla="*/ 61 w 101"/>
                <a:gd name="T99" fmla="*/ 38 h 120"/>
                <a:gd name="T100" fmla="*/ 73 w 101"/>
                <a:gd name="T101" fmla="*/ 41 h 120"/>
                <a:gd name="T102" fmla="*/ 79 w 101"/>
                <a:gd name="T103" fmla="*/ 24 h 120"/>
                <a:gd name="T104" fmla="*/ 81 w 101"/>
                <a:gd name="T105" fmla="*/ 15 h 120"/>
                <a:gd name="T106" fmla="*/ 56 w 101"/>
                <a:gd name="T107" fmla="*/ 0 h 120"/>
                <a:gd name="T108" fmla="*/ 55 w 101"/>
                <a:gd name="T109" fmla="*/ 11 h 120"/>
                <a:gd name="T110" fmla="*/ 46 w 101"/>
                <a:gd name="T111" fmla="*/ 18 h 120"/>
                <a:gd name="T112" fmla="*/ 36 w 101"/>
                <a:gd name="T113" fmla="*/ 22 h 120"/>
                <a:gd name="T114" fmla="*/ 27 w 101"/>
                <a:gd name="T115" fmla="*/ 27 h 120"/>
                <a:gd name="T116" fmla="*/ 25 w 101"/>
                <a:gd name="T117" fmla="*/ 26 h 120"/>
                <a:gd name="T118" fmla="*/ 36 w 101"/>
                <a:gd name="T119" fmla="*/ 15 h 120"/>
                <a:gd name="T120" fmla="*/ 46 w 101"/>
                <a:gd name="T121" fmla="*/ 8 h 120"/>
                <a:gd name="T122" fmla="*/ 54 w 101"/>
                <a:gd name="T123" fmla="*/ 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120">
                  <a:moveTo>
                    <a:pt x="70" y="50"/>
                  </a:moveTo>
                  <a:cubicBezTo>
                    <a:pt x="70" y="50"/>
                    <a:pt x="68" y="51"/>
                    <a:pt x="68" y="51"/>
                  </a:cubicBezTo>
                  <a:cubicBezTo>
                    <a:pt x="68" y="52"/>
                    <a:pt x="68" y="52"/>
                    <a:pt x="68" y="52"/>
                  </a:cubicBezTo>
                  <a:cubicBezTo>
                    <a:pt x="68" y="53"/>
                    <a:pt x="67" y="54"/>
                    <a:pt x="67" y="54"/>
                  </a:cubicBezTo>
                  <a:cubicBezTo>
                    <a:pt x="67" y="54"/>
                    <a:pt x="67" y="53"/>
                    <a:pt x="67" y="53"/>
                  </a:cubicBezTo>
                  <a:cubicBezTo>
                    <a:pt x="68" y="53"/>
                    <a:pt x="69" y="53"/>
                    <a:pt x="69" y="53"/>
                  </a:cubicBezTo>
                  <a:cubicBezTo>
                    <a:pt x="69" y="53"/>
                    <a:pt x="69" y="53"/>
                    <a:pt x="69" y="53"/>
                  </a:cubicBezTo>
                  <a:cubicBezTo>
                    <a:pt x="70" y="53"/>
                    <a:pt x="70" y="53"/>
                    <a:pt x="70" y="53"/>
                  </a:cubicBezTo>
                  <a:cubicBezTo>
                    <a:pt x="70" y="52"/>
                    <a:pt x="71" y="51"/>
                    <a:pt x="71" y="50"/>
                  </a:cubicBezTo>
                  <a:cubicBezTo>
                    <a:pt x="71" y="50"/>
                    <a:pt x="71" y="50"/>
                    <a:pt x="71" y="50"/>
                  </a:cubicBezTo>
                  <a:cubicBezTo>
                    <a:pt x="71" y="50"/>
                    <a:pt x="70" y="50"/>
                    <a:pt x="70" y="50"/>
                  </a:cubicBezTo>
                  <a:close/>
                  <a:moveTo>
                    <a:pt x="47" y="25"/>
                  </a:moveTo>
                  <a:cubicBezTo>
                    <a:pt x="47" y="25"/>
                    <a:pt x="48" y="26"/>
                    <a:pt x="48" y="26"/>
                  </a:cubicBezTo>
                  <a:cubicBezTo>
                    <a:pt x="49" y="26"/>
                    <a:pt x="49" y="27"/>
                    <a:pt x="49" y="27"/>
                  </a:cubicBezTo>
                  <a:cubicBezTo>
                    <a:pt x="49" y="27"/>
                    <a:pt x="50" y="28"/>
                    <a:pt x="50" y="28"/>
                  </a:cubicBezTo>
                  <a:cubicBezTo>
                    <a:pt x="50" y="28"/>
                    <a:pt x="50" y="29"/>
                    <a:pt x="50" y="29"/>
                  </a:cubicBezTo>
                  <a:cubicBezTo>
                    <a:pt x="50" y="29"/>
                    <a:pt x="50" y="30"/>
                    <a:pt x="50" y="31"/>
                  </a:cubicBezTo>
                  <a:cubicBezTo>
                    <a:pt x="50" y="33"/>
                    <a:pt x="49" y="33"/>
                    <a:pt x="48" y="34"/>
                  </a:cubicBezTo>
                  <a:cubicBezTo>
                    <a:pt x="48" y="35"/>
                    <a:pt x="47" y="35"/>
                    <a:pt x="47" y="35"/>
                  </a:cubicBezTo>
                  <a:cubicBezTo>
                    <a:pt x="46" y="35"/>
                    <a:pt x="46" y="35"/>
                    <a:pt x="45" y="35"/>
                  </a:cubicBezTo>
                  <a:cubicBezTo>
                    <a:pt x="45" y="36"/>
                    <a:pt x="45" y="36"/>
                    <a:pt x="44" y="36"/>
                  </a:cubicBezTo>
                  <a:cubicBezTo>
                    <a:pt x="44" y="36"/>
                    <a:pt x="43" y="36"/>
                    <a:pt x="42" y="36"/>
                  </a:cubicBezTo>
                  <a:cubicBezTo>
                    <a:pt x="42" y="36"/>
                    <a:pt x="42" y="36"/>
                    <a:pt x="41" y="36"/>
                  </a:cubicBezTo>
                  <a:cubicBezTo>
                    <a:pt x="41" y="36"/>
                    <a:pt x="40" y="37"/>
                    <a:pt x="40" y="37"/>
                  </a:cubicBezTo>
                  <a:cubicBezTo>
                    <a:pt x="39" y="37"/>
                    <a:pt x="39" y="37"/>
                    <a:pt x="39" y="37"/>
                  </a:cubicBezTo>
                  <a:cubicBezTo>
                    <a:pt x="39" y="38"/>
                    <a:pt x="38" y="38"/>
                    <a:pt x="38" y="38"/>
                  </a:cubicBezTo>
                  <a:cubicBezTo>
                    <a:pt x="38" y="38"/>
                    <a:pt x="38" y="38"/>
                    <a:pt x="37" y="39"/>
                  </a:cubicBezTo>
                  <a:cubicBezTo>
                    <a:pt x="37" y="39"/>
                    <a:pt x="37" y="39"/>
                    <a:pt x="37" y="40"/>
                  </a:cubicBezTo>
                  <a:cubicBezTo>
                    <a:pt x="36" y="40"/>
                    <a:pt x="36" y="40"/>
                    <a:pt x="36" y="40"/>
                  </a:cubicBezTo>
                  <a:cubicBezTo>
                    <a:pt x="36" y="40"/>
                    <a:pt x="36" y="41"/>
                    <a:pt x="36" y="41"/>
                  </a:cubicBezTo>
                  <a:cubicBezTo>
                    <a:pt x="35" y="42"/>
                    <a:pt x="35" y="42"/>
                    <a:pt x="35" y="43"/>
                  </a:cubicBezTo>
                  <a:cubicBezTo>
                    <a:pt x="34" y="44"/>
                    <a:pt x="34" y="45"/>
                    <a:pt x="34" y="46"/>
                  </a:cubicBezTo>
                  <a:cubicBezTo>
                    <a:pt x="34" y="47"/>
                    <a:pt x="34" y="47"/>
                    <a:pt x="34" y="47"/>
                  </a:cubicBezTo>
                  <a:cubicBezTo>
                    <a:pt x="33" y="47"/>
                    <a:pt x="33" y="48"/>
                    <a:pt x="33" y="48"/>
                  </a:cubicBezTo>
                  <a:cubicBezTo>
                    <a:pt x="32" y="49"/>
                    <a:pt x="32" y="50"/>
                    <a:pt x="32" y="51"/>
                  </a:cubicBezTo>
                  <a:cubicBezTo>
                    <a:pt x="31" y="53"/>
                    <a:pt x="31" y="54"/>
                    <a:pt x="31" y="56"/>
                  </a:cubicBezTo>
                  <a:cubicBezTo>
                    <a:pt x="31" y="56"/>
                    <a:pt x="31" y="57"/>
                    <a:pt x="30" y="57"/>
                  </a:cubicBezTo>
                  <a:cubicBezTo>
                    <a:pt x="30" y="57"/>
                    <a:pt x="30" y="58"/>
                    <a:pt x="30" y="57"/>
                  </a:cubicBezTo>
                  <a:cubicBezTo>
                    <a:pt x="30" y="59"/>
                    <a:pt x="29" y="59"/>
                    <a:pt x="29" y="60"/>
                  </a:cubicBezTo>
                  <a:cubicBezTo>
                    <a:pt x="29" y="60"/>
                    <a:pt x="29" y="61"/>
                    <a:pt x="29" y="61"/>
                  </a:cubicBezTo>
                  <a:cubicBezTo>
                    <a:pt x="29" y="63"/>
                    <a:pt x="29" y="65"/>
                    <a:pt x="28" y="67"/>
                  </a:cubicBezTo>
                  <a:cubicBezTo>
                    <a:pt x="28" y="67"/>
                    <a:pt x="28" y="67"/>
                    <a:pt x="28" y="67"/>
                  </a:cubicBezTo>
                  <a:cubicBezTo>
                    <a:pt x="28" y="67"/>
                    <a:pt x="28" y="67"/>
                    <a:pt x="28" y="67"/>
                  </a:cubicBezTo>
                  <a:cubicBezTo>
                    <a:pt x="28" y="68"/>
                    <a:pt x="27" y="69"/>
                    <a:pt x="27" y="69"/>
                  </a:cubicBezTo>
                  <a:cubicBezTo>
                    <a:pt x="27" y="69"/>
                    <a:pt x="27" y="70"/>
                    <a:pt x="27" y="70"/>
                  </a:cubicBezTo>
                  <a:cubicBezTo>
                    <a:pt x="27" y="72"/>
                    <a:pt x="27" y="74"/>
                    <a:pt x="26" y="77"/>
                  </a:cubicBezTo>
                  <a:cubicBezTo>
                    <a:pt x="26" y="78"/>
                    <a:pt x="25" y="79"/>
                    <a:pt x="25" y="79"/>
                  </a:cubicBezTo>
                  <a:cubicBezTo>
                    <a:pt x="24" y="82"/>
                    <a:pt x="24" y="84"/>
                    <a:pt x="23" y="86"/>
                  </a:cubicBezTo>
                  <a:cubicBezTo>
                    <a:pt x="23" y="87"/>
                    <a:pt x="23" y="88"/>
                    <a:pt x="23" y="89"/>
                  </a:cubicBezTo>
                  <a:cubicBezTo>
                    <a:pt x="23" y="90"/>
                    <a:pt x="22" y="91"/>
                    <a:pt x="22" y="92"/>
                  </a:cubicBezTo>
                  <a:cubicBezTo>
                    <a:pt x="22" y="92"/>
                    <a:pt x="22" y="92"/>
                    <a:pt x="22" y="92"/>
                  </a:cubicBezTo>
                  <a:cubicBezTo>
                    <a:pt x="22" y="93"/>
                    <a:pt x="23" y="94"/>
                    <a:pt x="23" y="94"/>
                  </a:cubicBezTo>
                  <a:cubicBezTo>
                    <a:pt x="22" y="95"/>
                    <a:pt x="21" y="96"/>
                    <a:pt x="21" y="96"/>
                  </a:cubicBezTo>
                  <a:cubicBezTo>
                    <a:pt x="21" y="97"/>
                    <a:pt x="21" y="97"/>
                    <a:pt x="21" y="98"/>
                  </a:cubicBezTo>
                  <a:cubicBezTo>
                    <a:pt x="20" y="98"/>
                    <a:pt x="19" y="99"/>
                    <a:pt x="18" y="99"/>
                  </a:cubicBezTo>
                  <a:cubicBezTo>
                    <a:pt x="18" y="99"/>
                    <a:pt x="17" y="99"/>
                    <a:pt x="16" y="99"/>
                  </a:cubicBezTo>
                  <a:cubicBezTo>
                    <a:pt x="15" y="98"/>
                    <a:pt x="14" y="99"/>
                    <a:pt x="13" y="98"/>
                  </a:cubicBezTo>
                  <a:cubicBezTo>
                    <a:pt x="13" y="98"/>
                    <a:pt x="13" y="98"/>
                    <a:pt x="13" y="98"/>
                  </a:cubicBezTo>
                  <a:cubicBezTo>
                    <a:pt x="13" y="98"/>
                    <a:pt x="13" y="97"/>
                    <a:pt x="13" y="97"/>
                  </a:cubicBezTo>
                  <a:cubicBezTo>
                    <a:pt x="13" y="96"/>
                    <a:pt x="14" y="95"/>
                    <a:pt x="15" y="94"/>
                  </a:cubicBezTo>
                  <a:cubicBezTo>
                    <a:pt x="15" y="93"/>
                    <a:pt x="15" y="92"/>
                    <a:pt x="15" y="91"/>
                  </a:cubicBezTo>
                  <a:cubicBezTo>
                    <a:pt x="15" y="90"/>
                    <a:pt x="16" y="90"/>
                    <a:pt x="16" y="89"/>
                  </a:cubicBezTo>
                  <a:cubicBezTo>
                    <a:pt x="16" y="87"/>
                    <a:pt x="17" y="85"/>
                    <a:pt x="17" y="83"/>
                  </a:cubicBezTo>
                  <a:cubicBezTo>
                    <a:pt x="17" y="83"/>
                    <a:pt x="17" y="81"/>
                    <a:pt x="18" y="81"/>
                  </a:cubicBezTo>
                  <a:cubicBezTo>
                    <a:pt x="17" y="80"/>
                    <a:pt x="18" y="78"/>
                    <a:pt x="18" y="77"/>
                  </a:cubicBezTo>
                  <a:cubicBezTo>
                    <a:pt x="19" y="77"/>
                    <a:pt x="19" y="76"/>
                    <a:pt x="19" y="76"/>
                  </a:cubicBezTo>
                  <a:cubicBezTo>
                    <a:pt x="20" y="74"/>
                    <a:pt x="20" y="71"/>
                    <a:pt x="21" y="69"/>
                  </a:cubicBezTo>
                  <a:cubicBezTo>
                    <a:pt x="21" y="69"/>
                    <a:pt x="21" y="68"/>
                    <a:pt x="21" y="68"/>
                  </a:cubicBezTo>
                  <a:cubicBezTo>
                    <a:pt x="21" y="67"/>
                    <a:pt x="21" y="67"/>
                    <a:pt x="21" y="66"/>
                  </a:cubicBezTo>
                  <a:cubicBezTo>
                    <a:pt x="22" y="65"/>
                    <a:pt x="22" y="65"/>
                    <a:pt x="23" y="64"/>
                  </a:cubicBezTo>
                  <a:cubicBezTo>
                    <a:pt x="23" y="64"/>
                    <a:pt x="23" y="63"/>
                    <a:pt x="23" y="63"/>
                  </a:cubicBezTo>
                  <a:cubicBezTo>
                    <a:pt x="23" y="62"/>
                    <a:pt x="23" y="62"/>
                    <a:pt x="23" y="61"/>
                  </a:cubicBezTo>
                  <a:cubicBezTo>
                    <a:pt x="23" y="61"/>
                    <a:pt x="23" y="60"/>
                    <a:pt x="23" y="60"/>
                  </a:cubicBezTo>
                  <a:cubicBezTo>
                    <a:pt x="24" y="60"/>
                    <a:pt x="24" y="59"/>
                    <a:pt x="24" y="58"/>
                  </a:cubicBezTo>
                  <a:cubicBezTo>
                    <a:pt x="24" y="58"/>
                    <a:pt x="24" y="58"/>
                    <a:pt x="24" y="57"/>
                  </a:cubicBezTo>
                  <a:cubicBezTo>
                    <a:pt x="24" y="56"/>
                    <a:pt x="24" y="57"/>
                    <a:pt x="23" y="57"/>
                  </a:cubicBezTo>
                  <a:cubicBezTo>
                    <a:pt x="22" y="57"/>
                    <a:pt x="21" y="59"/>
                    <a:pt x="20" y="59"/>
                  </a:cubicBezTo>
                  <a:cubicBezTo>
                    <a:pt x="20" y="59"/>
                    <a:pt x="20" y="60"/>
                    <a:pt x="20" y="60"/>
                  </a:cubicBezTo>
                  <a:cubicBezTo>
                    <a:pt x="20" y="61"/>
                    <a:pt x="19" y="61"/>
                    <a:pt x="19" y="61"/>
                  </a:cubicBezTo>
                  <a:cubicBezTo>
                    <a:pt x="19" y="62"/>
                    <a:pt x="19" y="62"/>
                    <a:pt x="19" y="63"/>
                  </a:cubicBezTo>
                  <a:cubicBezTo>
                    <a:pt x="19" y="63"/>
                    <a:pt x="18" y="64"/>
                    <a:pt x="18" y="64"/>
                  </a:cubicBezTo>
                  <a:cubicBezTo>
                    <a:pt x="18" y="65"/>
                    <a:pt x="17" y="65"/>
                    <a:pt x="17" y="66"/>
                  </a:cubicBezTo>
                  <a:cubicBezTo>
                    <a:pt x="17" y="66"/>
                    <a:pt x="17" y="68"/>
                    <a:pt x="17" y="68"/>
                  </a:cubicBezTo>
                  <a:cubicBezTo>
                    <a:pt x="16" y="69"/>
                    <a:pt x="16" y="70"/>
                    <a:pt x="15" y="71"/>
                  </a:cubicBezTo>
                  <a:cubicBezTo>
                    <a:pt x="15" y="72"/>
                    <a:pt x="15" y="74"/>
                    <a:pt x="15" y="75"/>
                  </a:cubicBezTo>
                  <a:cubicBezTo>
                    <a:pt x="14" y="76"/>
                    <a:pt x="15" y="76"/>
                    <a:pt x="14" y="76"/>
                  </a:cubicBezTo>
                  <a:cubicBezTo>
                    <a:pt x="14" y="76"/>
                    <a:pt x="14" y="76"/>
                    <a:pt x="13" y="77"/>
                  </a:cubicBezTo>
                  <a:cubicBezTo>
                    <a:pt x="13" y="77"/>
                    <a:pt x="12" y="78"/>
                    <a:pt x="11" y="78"/>
                  </a:cubicBezTo>
                  <a:cubicBezTo>
                    <a:pt x="10" y="79"/>
                    <a:pt x="9" y="80"/>
                    <a:pt x="8" y="80"/>
                  </a:cubicBezTo>
                  <a:cubicBezTo>
                    <a:pt x="7" y="80"/>
                    <a:pt x="5" y="80"/>
                    <a:pt x="5" y="80"/>
                  </a:cubicBezTo>
                  <a:cubicBezTo>
                    <a:pt x="4" y="79"/>
                    <a:pt x="3" y="78"/>
                    <a:pt x="3" y="77"/>
                  </a:cubicBezTo>
                  <a:cubicBezTo>
                    <a:pt x="2" y="76"/>
                    <a:pt x="1" y="75"/>
                    <a:pt x="1" y="74"/>
                  </a:cubicBezTo>
                  <a:cubicBezTo>
                    <a:pt x="0" y="73"/>
                    <a:pt x="0" y="72"/>
                    <a:pt x="0" y="72"/>
                  </a:cubicBezTo>
                  <a:cubicBezTo>
                    <a:pt x="0" y="71"/>
                    <a:pt x="0" y="70"/>
                    <a:pt x="0" y="70"/>
                  </a:cubicBezTo>
                  <a:cubicBezTo>
                    <a:pt x="0" y="69"/>
                    <a:pt x="0" y="69"/>
                    <a:pt x="0" y="69"/>
                  </a:cubicBezTo>
                  <a:cubicBezTo>
                    <a:pt x="0" y="69"/>
                    <a:pt x="0" y="68"/>
                    <a:pt x="0" y="68"/>
                  </a:cubicBezTo>
                  <a:cubicBezTo>
                    <a:pt x="0" y="68"/>
                    <a:pt x="0" y="68"/>
                    <a:pt x="0" y="68"/>
                  </a:cubicBezTo>
                  <a:cubicBezTo>
                    <a:pt x="1" y="67"/>
                    <a:pt x="3" y="65"/>
                    <a:pt x="4" y="65"/>
                  </a:cubicBezTo>
                  <a:cubicBezTo>
                    <a:pt x="4" y="65"/>
                    <a:pt x="5" y="65"/>
                    <a:pt x="5" y="65"/>
                  </a:cubicBezTo>
                  <a:cubicBezTo>
                    <a:pt x="6" y="65"/>
                    <a:pt x="6" y="64"/>
                    <a:pt x="6" y="64"/>
                  </a:cubicBezTo>
                  <a:cubicBezTo>
                    <a:pt x="8" y="64"/>
                    <a:pt x="9" y="64"/>
                    <a:pt x="10" y="63"/>
                  </a:cubicBezTo>
                  <a:cubicBezTo>
                    <a:pt x="11" y="62"/>
                    <a:pt x="11" y="62"/>
                    <a:pt x="12" y="62"/>
                  </a:cubicBezTo>
                  <a:cubicBezTo>
                    <a:pt x="12" y="61"/>
                    <a:pt x="13" y="61"/>
                    <a:pt x="14" y="61"/>
                  </a:cubicBezTo>
                  <a:cubicBezTo>
                    <a:pt x="14" y="60"/>
                    <a:pt x="15" y="60"/>
                    <a:pt x="15" y="60"/>
                  </a:cubicBezTo>
                  <a:cubicBezTo>
                    <a:pt x="16" y="59"/>
                    <a:pt x="17" y="59"/>
                    <a:pt x="17" y="58"/>
                  </a:cubicBezTo>
                  <a:cubicBezTo>
                    <a:pt x="19" y="57"/>
                    <a:pt x="20" y="56"/>
                    <a:pt x="21" y="56"/>
                  </a:cubicBezTo>
                  <a:cubicBezTo>
                    <a:pt x="21" y="56"/>
                    <a:pt x="21" y="56"/>
                    <a:pt x="21" y="56"/>
                  </a:cubicBezTo>
                  <a:cubicBezTo>
                    <a:pt x="22" y="56"/>
                    <a:pt x="22" y="56"/>
                    <a:pt x="22" y="56"/>
                  </a:cubicBezTo>
                  <a:cubicBezTo>
                    <a:pt x="22" y="55"/>
                    <a:pt x="23" y="55"/>
                    <a:pt x="23" y="54"/>
                  </a:cubicBezTo>
                  <a:cubicBezTo>
                    <a:pt x="24" y="54"/>
                    <a:pt x="25" y="53"/>
                    <a:pt x="25" y="52"/>
                  </a:cubicBezTo>
                  <a:cubicBezTo>
                    <a:pt x="26" y="52"/>
                    <a:pt x="26" y="51"/>
                    <a:pt x="27" y="51"/>
                  </a:cubicBezTo>
                  <a:cubicBezTo>
                    <a:pt x="27" y="50"/>
                    <a:pt x="27" y="50"/>
                    <a:pt x="27" y="50"/>
                  </a:cubicBezTo>
                  <a:cubicBezTo>
                    <a:pt x="27" y="49"/>
                    <a:pt x="27" y="49"/>
                    <a:pt x="28" y="48"/>
                  </a:cubicBezTo>
                  <a:cubicBezTo>
                    <a:pt x="28" y="47"/>
                    <a:pt x="28" y="46"/>
                    <a:pt x="28" y="45"/>
                  </a:cubicBezTo>
                  <a:cubicBezTo>
                    <a:pt x="28" y="45"/>
                    <a:pt x="29" y="44"/>
                    <a:pt x="29" y="44"/>
                  </a:cubicBezTo>
                  <a:cubicBezTo>
                    <a:pt x="29" y="43"/>
                    <a:pt x="30" y="40"/>
                    <a:pt x="30" y="40"/>
                  </a:cubicBezTo>
                  <a:cubicBezTo>
                    <a:pt x="30" y="40"/>
                    <a:pt x="29" y="40"/>
                    <a:pt x="29" y="40"/>
                  </a:cubicBezTo>
                  <a:cubicBezTo>
                    <a:pt x="28" y="40"/>
                    <a:pt x="27" y="41"/>
                    <a:pt x="25" y="41"/>
                  </a:cubicBezTo>
                  <a:cubicBezTo>
                    <a:pt x="25" y="41"/>
                    <a:pt x="24" y="40"/>
                    <a:pt x="24" y="41"/>
                  </a:cubicBezTo>
                  <a:cubicBezTo>
                    <a:pt x="24" y="41"/>
                    <a:pt x="22" y="42"/>
                    <a:pt x="21" y="42"/>
                  </a:cubicBezTo>
                  <a:cubicBezTo>
                    <a:pt x="20" y="42"/>
                    <a:pt x="20" y="41"/>
                    <a:pt x="19" y="41"/>
                  </a:cubicBezTo>
                  <a:cubicBezTo>
                    <a:pt x="19" y="40"/>
                    <a:pt x="18" y="39"/>
                    <a:pt x="19" y="38"/>
                  </a:cubicBezTo>
                  <a:cubicBezTo>
                    <a:pt x="19" y="37"/>
                    <a:pt x="19" y="37"/>
                    <a:pt x="19" y="37"/>
                  </a:cubicBezTo>
                  <a:cubicBezTo>
                    <a:pt x="20" y="37"/>
                    <a:pt x="20" y="37"/>
                    <a:pt x="20" y="37"/>
                  </a:cubicBezTo>
                  <a:cubicBezTo>
                    <a:pt x="20" y="36"/>
                    <a:pt x="21" y="36"/>
                    <a:pt x="21" y="36"/>
                  </a:cubicBezTo>
                  <a:cubicBezTo>
                    <a:pt x="22" y="36"/>
                    <a:pt x="23" y="35"/>
                    <a:pt x="24" y="35"/>
                  </a:cubicBezTo>
                  <a:cubicBezTo>
                    <a:pt x="24" y="35"/>
                    <a:pt x="25" y="34"/>
                    <a:pt x="25" y="34"/>
                  </a:cubicBezTo>
                  <a:cubicBezTo>
                    <a:pt x="26" y="34"/>
                    <a:pt x="27" y="34"/>
                    <a:pt x="27" y="33"/>
                  </a:cubicBezTo>
                  <a:cubicBezTo>
                    <a:pt x="28" y="33"/>
                    <a:pt x="29" y="32"/>
                    <a:pt x="29" y="32"/>
                  </a:cubicBezTo>
                  <a:cubicBezTo>
                    <a:pt x="30" y="32"/>
                    <a:pt x="31" y="32"/>
                    <a:pt x="31" y="31"/>
                  </a:cubicBezTo>
                  <a:cubicBezTo>
                    <a:pt x="32" y="31"/>
                    <a:pt x="32" y="31"/>
                    <a:pt x="33" y="31"/>
                  </a:cubicBezTo>
                  <a:cubicBezTo>
                    <a:pt x="33" y="31"/>
                    <a:pt x="34" y="30"/>
                    <a:pt x="35" y="30"/>
                  </a:cubicBezTo>
                  <a:cubicBezTo>
                    <a:pt x="36" y="28"/>
                    <a:pt x="36" y="26"/>
                    <a:pt x="38" y="26"/>
                  </a:cubicBezTo>
                  <a:cubicBezTo>
                    <a:pt x="40" y="26"/>
                    <a:pt x="40" y="28"/>
                    <a:pt x="41" y="28"/>
                  </a:cubicBezTo>
                  <a:cubicBezTo>
                    <a:pt x="41" y="28"/>
                    <a:pt x="42" y="28"/>
                    <a:pt x="43" y="28"/>
                  </a:cubicBezTo>
                  <a:cubicBezTo>
                    <a:pt x="43" y="28"/>
                    <a:pt x="43" y="28"/>
                    <a:pt x="43" y="28"/>
                  </a:cubicBezTo>
                  <a:cubicBezTo>
                    <a:pt x="44" y="26"/>
                    <a:pt x="45" y="25"/>
                    <a:pt x="47" y="25"/>
                  </a:cubicBezTo>
                  <a:close/>
                  <a:moveTo>
                    <a:pt x="87" y="9"/>
                  </a:moveTo>
                  <a:cubicBezTo>
                    <a:pt x="88" y="9"/>
                    <a:pt x="90" y="10"/>
                    <a:pt x="90" y="11"/>
                  </a:cubicBezTo>
                  <a:cubicBezTo>
                    <a:pt x="90" y="12"/>
                    <a:pt x="90" y="12"/>
                    <a:pt x="90" y="12"/>
                  </a:cubicBezTo>
                  <a:cubicBezTo>
                    <a:pt x="90" y="13"/>
                    <a:pt x="90" y="13"/>
                    <a:pt x="91" y="13"/>
                  </a:cubicBezTo>
                  <a:cubicBezTo>
                    <a:pt x="91" y="15"/>
                    <a:pt x="90" y="17"/>
                    <a:pt x="90" y="18"/>
                  </a:cubicBezTo>
                  <a:cubicBezTo>
                    <a:pt x="90" y="18"/>
                    <a:pt x="89" y="19"/>
                    <a:pt x="89" y="19"/>
                  </a:cubicBezTo>
                  <a:cubicBezTo>
                    <a:pt x="89" y="20"/>
                    <a:pt x="88" y="21"/>
                    <a:pt x="88" y="22"/>
                  </a:cubicBezTo>
                  <a:cubicBezTo>
                    <a:pt x="88" y="22"/>
                    <a:pt x="87" y="23"/>
                    <a:pt x="87" y="23"/>
                  </a:cubicBezTo>
                  <a:cubicBezTo>
                    <a:pt x="87" y="25"/>
                    <a:pt x="87" y="26"/>
                    <a:pt x="86" y="27"/>
                  </a:cubicBezTo>
                  <a:cubicBezTo>
                    <a:pt x="86" y="28"/>
                    <a:pt x="86" y="28"/>
                    <a:pt x="86" y="28"/>
                  </a:cubicBezTo>
                  <a:cubicBezTo>
                    <a:pt x="85" y="29"/>
                    <a:pt x="85" y="29"/>
                    <a:pt x="85" y="30"/>
                  </a:cubicBezTo>
                  <a:cubicBezTo>
                    <a:pt x="85" y="31"/>
                    <a:pt x="85" y="31"/>
                    <a:pt x="85" y="32"/>
                  </a:cubicBezTo>
                  <a:cubicBezTo>
                    <a:pt x="84" y="33"/>
                    <a:pt x="84" y="35"/>
                    <a:pt x="84" y="36"/>
                  </a:cubicBezTo>
                  <a:cubicBezTo>
                    <a:pt x="83" y="38"/>
                    <a:pt x="83" y="39"/>
                    <a:pt x="83" y="41"/>
                  </a:cubicBezTo>
                  <a:cubicBezTo>
                    <a:pt x="83" y="41"/>
                    <a:pt x="82" y="41"/>
                    <a:pt x="82" y="42"/>
                  </a:cubicBezTo>
                  <a:cubicBezTo>
                    <a:pt x="81" y="43"/>
                    <a:pt x="81" y="45"/>
                    <a:pt x="83" y="45"/>
                  </a:cubicBezTo>
                  <a:cubicBezTo>
                    <a:pt x="84" y="44"/>
                    <a:pt x="85" y="44"/>
                    <a:pt x="86" y="43"/>
                  </a:cubicBezTo>
                  <a:cubicBezTo>
                    <a:pt x="86" y="43"/>
                    <a:pt x="86" y="43"/>
                    <a:pt x="86" y="43"/>
                  </a:cubicBezTo>
                  <a:cubicBezTo>
                    <a:pt x="87" y="42"/>
                    <a:pt x="91" y="40"/>
                    <a:pt x="91" y="39"/>
                  </a:cubicBezTo>
                  <a:cubicBezTo>
                    <a:pt x="91" y="38"/>
                    <a:pt x="91" y="38"/>
                    <a:pt x="91" y="38"/>
                  </a:cubicBezTo>
                  <a:cubicBezTo>
                    <a:pt x="93" y="37"/>
                    <a:pt x="93" y="36"/>
                    <a:pt x="93" y="35"/>
                  </a:cubicBezTo>
                  <a:cubicBezTo>
                    <a:pt x="93" y="34"/>
                    <a:pt x="94" y="34"/>
                    <a:pt x="94" y="33"/>
                  </a:cubicBezTo>
                  <a:cubicBezTo>
                    <a:pt x="94" y="32"/>
                    <a:pt x="94" y="32"/>
                    <a:pt x="94" y="31"/>
                  </a:cubicBezTo>
                  <a:cubicBezTo>
                    <a:pt x="94" y="31"/>
                    <a:pt x="94" y="30"/>
                    <a:pt x="94" y="30"/>
                  </a:cubicBezTo>
                  <a:cubicBezTo>
                    <a:pt x="94" y="29"/>
                    <a:pt x="94" y="28"/>
                    <a:pt x="94" y="27"/>
                  </a:cubicBezTo>
                  <a:cubicBezTo>
                    <a:pt x="94" y="26"/>
                    <a:pt x="94" y="25"/>
                    <a:pt x="94" y="24"/>
                  </a:cubicBezTo>
                  <a:cubicBezTo>
                    <a:pt x="94" y="24"/>
                    <a:pt x="93" y="24"/>
                    <a:pt x="93" y="23"/>
                  </a:cubicBezTo>
                  <a:cubicBezTo>
                    <a:pt x="94" y="23"/>
                    <a:pt x="95" y="23"/>
                    <a:pt x="96" y="23"/>
                  </a:cubicBezTo>
                  <a:cubicBezTo>
                    <a:pt x="96" y="23"/>
                    <a:pt x="97" y="24"/>
                    <a:pt x="98" y="24"/>
                  </a:cubicBezTo>
                  <a:cubicBezTo>
                    <a:pt x="98" y="24"/>
                    <a:pt x="99" y="25"/>
                    <a:pt x="99" y="26"/>
                  </a:cubicBezTo>
                  <a:cubicBezTo>
                    <a:pt x="99" y="26"/>
                    <a:pt x="99" y="27"/>
                    <a:pt x="99" y="27"/>
                  </a:cubicBezTo>
                  <a:cubicBezTo>
                    <a:pt x="100" y="28"/>
                    <a:pt x="101" y="29"/>
                    <a:pt x="101" y="29"/>
                  </a:cubicBezTo>
                  <a:cubicBezTo>
                    <a:pt x="101" y="30"/>
                    <a:pt x="100" y="31"/>
                    <a:pt x="100" y="32"/>
                  </a:cubicBezTo>
                  <a:cubicBezTo>
                    <a:pt x="100" y="34"/>
                    <a:pt x="99" y="35"/>
                    <a:pt x="99" y="37"/>
                  </a:cubicBezTo>
                  <a:cubicBezTo>
                    <a:pt x="99" y="38"/>
                    <a:pt x="99" y="39"/>
                    <a:pt x="99" y="39"/>
                  </a:cubicBezTo>
                  <a:cubicBezTo>
                    <a:pt x="99" y="40"/>
                    <a:pt x="98" y="40"/>
                    <a:pt x="97" y="41"/>
                  </a:cubicBezTo>
                  <a:cubicBezTo>
                    <a:pt x="97" y="41"/>
                    <a:pt x="97" y="42"/>
                    <a:pt x="97" y="43"/>
                  </a:cubicBezTo>
                  <a:cubicBezTo>
                    <a:pt x="97" y="43"/>
                    <a:pt x="97" y="43"/>
                    <a:pt x="97" y="43"/>
                  </a:cubicBezTo>
                  <a:cubicBezTo>
                    <a:pt x="97" y="43"/>
                    <a:pt x="96" y="43"/>
                    <a:pt x="96" y="43"/>
                  </a:cubicBezTo>
                  <a:cubicBezTo>
                    <a:pt x="96" y="44"/>
                    <a:pt x="96" y="44"/>
                    <a:pt x="95" y="44"/>
                  </a:cubicBezTo>
                  <a:cubicBezTo>
                    <a:pt x="95" y="44"/>
                    <a:pt x="95" y="45"/>
                    <a:pt x="94" y="45"/>
                  </a:cubicBezTo>
                  <a:cubicBezTo>
                    <a:pt x="94" y="45"/>
                    <a:pt x="94" y="45"/>
                    <a:pt x="93" y="45"/>
                  </a:cubicBezTo>
                  <a:cubicBezTo>
                    <a:pt x="93" y="46"/>
                    <a:pt x="93" y="46"/>
                    <a:pt x="92" y="47"/>
                  </a:cubicBezTo>
                  <a:cubicBezTo>
                    <a:pt x="92" y="47"/>
                    <a:pt x="91" y="47"/>
                    <a:pt x="90" y="48"/>
                  </a:cubicBezTo>
                  <a:cubicBezTo>
                    <a:pt x="90" y="48"/>
                    <a:pt x="89" y="48"/>
                    <a:pt x="89" y="49"/>
                  </a:cubicBezTo>
                  <a:cubicBezTo>
                    <a:pt x="89" y="49"/>
                    <a:pt x="89" y="49"/>
                    <a:pt x="88" y="49"/>
                  </a:cubicBezTo>
                  <a:cubicBezTo>
                    <a:pt x="88" y="49"/>
                    <a:pt x="88" y="49"/>
                    <a:pt x="87" y="49"/>
                  </a:cubicBezTo>
                  <a:cubicBezTo>
                    <a:pt x="87" y="49"/>
                    <a:pt x="87" y="50"/>
                    <a:pt x="86" y="50"/>
                  </a:cubicBezTo>
                  <a:cubicBezTo>
                    <a:pt x="85" y="50"/>
                    <a:pt x="84" y="51"/>
                    <a:pt x="83" y="52"/>
                  </a:cubicBezTo>
                  <a:cubicBezTo>
                    <a:pt x="83" y="52"/>
                    <a:pt x="82" y="52"/>
                    <a:pt x="82" y="53"/>
                  </a:cubicBezTo>
                  <a:cubicBezTo>
                    <a:pt x="81" y="53"/>
                    <a:pt x="81" y="53"/>
                    <a:pt x="81" y="54"/>
                  </a:cubicBezTo>
                  <a:cubicBezTo>
                    <a:pt x="80" y="54"/>
                    <a:pt x="80" y="54"/>
                    <a:pt x="80" y="54"/>
                  </a:cubicBezTo>
                  <a:cubicBezTo>
                    <a:pt x="80" y="55"/>
                    <a:pt x="79" y="56"/>
                    <a:pt x="79" y="56"/>
                  </a:cubicBezTo>
                  <a:cubicBezTo>
                    <a:pt x="78" y="58"/>
                    <a:pt x="78" y="61"/>
                    <a:pt x="78" y="63"/>
                  </a:cubicBezTo>
                  <a:cubicBezTo>
                    <a:pt x="77" y="64"/>
                    <a:pt x="76" y="64"/>
                    <a:pt x="76" y="65"/>
                  </a:cubicBezTo>
                  <a:cubicBezTo>
                    <a:pt x="76" y="66"/>
                    <a:pt x="77" y="67"/>
                    <a:pt x="77" y="67"/>
                  </a:cubicBezTo>
                  <a:cubicBezTo>
                    <a:pt x="77" y="68"/>
                    <a:pt x="76" y="69"/>
                    <a:pt x="76" y="70"/>
                  </a:cubicBezTo>
                  <a:cubicBezTo>
                    <a:pt x="77" y="70"/>
                    <a:pt x="77" y="70"/>
                    <a:pt x="77" y="71"/>
                  </a:cubicBezTo>
                  <a:cubicBezTo>
                    <a:pt x="77" y="71"/>
                    <a:pt x="77" y="72"/>
                    <a:pt x="77" y="72"/>
                  </a:cubicBezTo>
                  <a:cubicBezTo>
                    <a:pt x="77" y="73"/>
                    <a:pt x="77" y="73"/>
                    <a:pt x="77" y="73"/>
                  </a:cubicBezTo>
                  <a:cubicBezTo>
                    <a:pt x="78" y="74"/>
                    <a:pt x="77" y="76"/>
                    <a:pt x="77" y="76"/>
                  </a:cubicBezTo>
                  <a:cubicBezTo>
                    <a:pt x="77" y="77"/>
                    <a:pt x="77" y="77"/>
                    <a:pt x="77" y="78"/>
                  </a:cubicBezTo>
                  <a:cubicBezTo>
                    <a:pt x="77" y="79"/>
                    <a:pt x="75" y="79"/>
                    <a:pt x="74" y="80"/>
                  </a:cubicBezTo>
                  <a:cubicBezTo>
                    <a:pt x="73" y="81"/>
                    <a:pt x="73" y="82"/>
                    <a:pt x="74" y="83"/>
                  </a:cubicBezTo>
                  <a:cubicBezTo>
                    <a:pt x="74" y="83"/>
                    <a:pt x="74" y="83"/>
                    <a:pt x="74" y="84"/>
                  </a:cubicBezTo>
                  <a:cubicBezTo>
                    <a:pt x="73" y="84"/>
                    <a:pt x="73" y="85"/>
                    <a:pt x="73" y="85"/>
                  </a:cubicBezTo>
                  <a:cubicBezTo>
                    <a:pt x="73" y="87"/>
                    <a:pt x="75" y="86"/>
                    <a:pt x="75" y="87"/>
                  </a:cubicBezTo>
                  <a:cubicBezTo>
                    <a:pt x="75" y="88"/>
                    <a:pt x="75" y="88"/>
                    <a:pt x="75" y="89"/>
                  </a:cubicBezTo>
                  <a:cubicBezTo>
                    <a:pt x="75" y="89"/>
                    <a:pt x="74" y="90"/>
                    <a:pt x="74" y="90"/>
                  </a:cubicBezTo>
                  <a:cubicBezTo>
                    <a:pt x="74" y="91"/>
                    <a:pt x="73" y="91"/>
                    <a:pt x="72" y="91"/>
                  </a:cubicBezTo>
                  <a:cubicBezTo>
                    <a:pt x="72" y="91"/>
                    <a:pt x="72" y="91"/>
                    <a:pt x="72" y="91"/>
                  </a:cubicBezTo>
                  <a:cubicBezTo>
                    <a:pt x="72" y="92"/>
                    <a:pt x="72" y="92"/>
                    <a:pt x="72" y="93"/>
                  </a:cubicBezTo>
                  <a:cubicBezTo>
                    <a:pt x="72" y="94"/>
                    <a:pt x="72" y="94"/>
                    <a:pt x="73" y="94"/>
                  </a:cubicBezTo>
                  <a:cubicBezTo>
                    <a:pt x="73" y="93"/>
                    <a:pt x="74" y="91"/>
                    <a:pt x="75" y="92"/>
                  </a:cubicBezTo>
                  <a:cubicBezTo>
                    <a:pt x="75" y="93"/>
                    <a:pt x="75" y="93"/>
                    <a:pt x="75" y="93"/>
                  </a:cubicBezTo>
                  <a:cubicBezTo>
                    <a:pt x="75" y="93"/>
                    <a:pt x="75" y="94"/>
                    <a:pt x="74" y="94"/>
                  </a:cubicBezTo>
                  <a:cubicBezTo>
                    <a:pt x="74" y="96"/>
                    <a:pt x="74" y="97"/>
                    <a:pt x="74" y="98"/>
                  </a:cubicBezTo>
                  <a:cubicBezTo>
                    <a:pt x="73" y="99"/>
                    <a:pt x="73" y="99"/>
                    <a:pt x="73" y="100"/>
                  </a:cubicBezTo>
                  <a:cubicBezTo>
                    <a:pt x="72" y="100"/>
                    <a:pt x="72" y="101"/>
                    <a:pt x="72" y="101"/>
                  </a:cubicBezTo>
                  <a:cubicBezTo>
                    <a:pt x="73" y="102"/>
                    <a:pt x="73" y="102"/>
                    <a:pt x="73" y="102"/>
                  </a:cubicBezTo>
                  <a:cubicBezTo>
                    <a:pt x="73" y="103"/>
                    <a:pt x="72" y="104"/>
                    <a:pt x="72" y="105"/>
                  </a:cubicBezTo>
                  <a:cubicBezTo>
                    <a:pt x="72" y="105"/>
                    <a:pt x="73" y="106"/>
                    <a:pt x="73" y="107"/>
                  </a:cubicBezTo>
                  <a:cubicBezTo>
                    <a:pt x="73" y="107"/>
                    <a:pt x="73" y="108"/>
                    <a:pt x="72" y="109"/>
                  </a:cubicBezTo>
                  <a:cubicBezTo>
                    <a:pt x="72" y="110"/>
                    <a:pt x="72" y="110"/>
                    <a:pt x="72" y="111"/>
                  </a:cubicBezTo>
                  <a:cubicBezTo>
                    <a:pt x="72" y="112"/>
                    <a:pt x="72" y="113"/>
                    <a:pt x="72" y="113"/>
                  </a:cubicBezTo>
                  <a:cubicBezTo>
                    <a:pt x="72" y="114"/>
                    <a:pt x="72" y="114"/>
                    <a:pt x="72" y="115"/>
                  </a:cubicBezTo>
                  <a:cubicBezTo>
                    <a:pt x="72" y="115"/>
                    <a:pt x="72" y="115"/>
                    <a:pt x="71" y="116"/>
                  </a:cubicBezTo>
                  <a:cubicBezTo>
                    <a:pt x="71" y="116"/>
                    <a:pt x="71" y="117"/>
                    <a:pt x="70" y="117"/>
                  </a:cubicBezTo>
                  <a:cubicBezTo>
                    <a:pt x="70" y="118"/>
                    <a:pt x="69" y="118"/>
                    <a:pt x="68" y="118"/>
                  </a:cubicBezTo>
                  <a:cubicBezTo>
                    <a:pt x="68" y="118"/>
                    <a:pt x="67" y="119"/>
                    <a:pt x="67" y="119"/>
                  </a:cubicBezTo>
                  <a:cubicBezTo>
                    <a:pt x="66" y="119"/>
                    <a:pt x="65" y="120"/>
                    <a:pt x="64" y="120"/>
                  </a:cubicBezTo>
                  <a:cubicBezTo>
                    <a:pt x="64" y="120"/>
                    <a:pt x="63" y="120"/>
                    <a:pt x="62" y="120"/>
                  </a:cubicBezTo>
                  <a:cubicBezTo>
                    <a:pt x="61" y="120"/>
                    <a:pt x="59" y="119"/>
                    <a:pt x="59" y="119"/>
                  </a:cubicBezTo>
                  <a:cubicBezTo>
                    <a:pt x="58" y="118"/>
                    <a:pt x="59" y="117"/>
                    <a:pt x="59" y="117"/>
                  </a:cubicBezTo>
                  <a:cubicBezTo>
                    <a:pt x="59" y="117"/>
                    <a:pt x="59" y="117"/>
                    <a:pt x="59" y="117"/>
                  </a:cubicBezTo>
                  <a:cubicBezTo>
                    <a:pt x="59" y="117"/>
                    <a:pt x="59" y="117"/>
                    <a:pt x="59" y="116"/>
                  </a:cubicBezTo>
                  <a:cubicBezTo>
                    <a:pt x="59" y="116"/>
                    <a:pt x="59" y="115"/>
                    <a:pt x="59" y="114"/>
                  </a:cubicBezTo>
                  <a:cubicBezTo>
                    <a:pt x="60" y="114"/>
                    <a:pt x="60" y="113"/>
                    <a:pt x="60" y="113"/>
                  </a:cubicBezTo>
                  <a:cubicBezTo>
                    <a:pt x="60" y="112"/>
                    <a:pt x="60" y="111"/>
                    <a:pt x="60" y="110"/>
                  </a:cubicBezTo>
                  <a:cubicBezTo>
                    <a:pt x="60" y="108"/>
                    <a:pt x="61" y="105"/>
                    <a:pt x="61" y="102"/>
                  </a:cubicBezTo>
                  <a:cubicBezTo>
                    <a:pt x="62" y="102"/>
                    <a:pt x="61" y="101"/>
                    <a:pt x="61" y="101"/>
                  </a:cubicBezTo>
                  <a:cubicBezTo>
                    <a:pt x="61" y="100"/>
                    <a:pt x="61" y="99"/>
                    <a:pt x="62" y="98"/>
                  </a:cubicBezTo>
                  <a:cubicBezTo>
                    <a:pt x="62" y="98"/>
                    <a:pt x="62" y="97"/>
                    <a:pt x="62" y="97"/>
                  </a:cubicBezTo>
                  <a:cubicBezTo>
                    <a:pt x="62" y="96"/>
                    <a:pt x="63" y="96"/>
                    <a:pt x="63" y="95"/>
                  </a:cubicBezTo>
                  <a:cubicBezTo>
                    <a:pt x="63" y="95"/>
                    <a:pt x="63" y="94"/>
                    <a:pt x="63" y="94"/>
                  </a:cubicBezTo>
                  <a:cubicBezTo>
                    <a:pt x="63" y="94"/>
                    <a:pt x="63" y="93"/>
                    <a:pt x="63" y="93"/>
                  </a:cubicBezTo>
                  <a:cubicBezTo>
                    <a:pt x="63" y="92"/>
                    <a:pt x="63" y="92"/>
                    <a:pt x="63" y="91"/>
                  </a:cubicBezTo>
                  <a:cubicBezTo>
                    <a:pt x="63" y="90"/>
                    <a:pt x="63" y="90"/>
                    <a:pt x="64" y="89"/>
                  </a:cubicBezTo>
                  <a:cubicBezTo>
                    <a:pt x="64" y="89"/>
                    <a:pt x="64" y="88"/>
                    <a:pt x="64" y="88"/>
                  </a:cubicBezTo>
                  <a:cubicBezTo>
                    <a:pt x="64" y="87"/>
                    <a:pt x="64" y="87"/>
                    <a:pt x="65" y="86"/>
                  </a:cubicBezTo>
                  <a:cubicBezTo>
                    <a:pt x="65" y="86"/>
                    <a:pt x="65" y="85"/>
                    <a:pt x="65" y="84"/>
                  </a:cubicBezTo>
                  <a:cubicBezTo>
                    <a:pt x="65" y="84"/>
                    <a:pt x="65" y="84"/>
                    <a:pt x="65" y="83"/>
                  </a:cubicBezTo>
                  <a:cubicBezTo>
                    <a:pt x="66" y="82"/>
                    <a:pt x="65" y="81"/>
                    <a:pt x="66" y="80"/>
                  </a:cubicBezTo>
                  <a:cubicBezTo>
                    <a:pt x="66" y="79"/>
                    <a:pt x="66" y="79"/>
                    <a:pt x="67" y="78"/>
                  </a:cubicBezTo>
                  <a:cubicBezTo>
                    <a:pt x="67" y="77"/>
                    <a:pt x="67" y="76"/>
                    <a:pt x="67" y="75"/>
                  </a:cubicBezTo>
                  <a:cubicBezTo>
                    <a:pt x="67" y="74"/>
                    <a:pt x="68" y="74"/>
                    <a:pt x="68" y="73"/>
                  </a:cubicBezTo>
                  <a:cubicBezTo>
                    <a:pt x="68" y="72"/>
                    <a:pt x="68" y="72"/>
                    <a:pt x="67" y="71"/>
                  </a:cubicBezTo>
                  <a:cubicBezTo>
                    <a:pt x="68" y="70"/>
                    <a:pt x="68" y="68"/>
                    <a:pt x="68" y="67"/>
                  </a:cubicBezTo>
                  <a:cubicBezTo>
                    <a:pt x="69" y="66"/>
                    <a:pt x="69" y="66"/>
                    <a:pt x="69" y="65"/>
                  </a:cubicBezTo>
                  <a:cubicBezTo>
                    <a:pt x="70" y="65"/>
                    <a:pt x="69" y="64"/>
                    <a:pt x="69" y="64"/>
                  </a:cubicBezTo>
                  <a:cubicBezTo>
                    <a:pt x="69" y="63"/>
                    <a:pt x="70" y="62"/>
                    <a:pt x="69" y="60"/>
                  </a:cubicBezTo>
                  <a:cubicBezTo>
                    <a:pt x="68" y="59"/>
                    <a:pt x="64" y="63"/>
                    <a:pt x="63" y="63"/>
                  </a:cubicBezTo>
                  <a:cubicBezTo>
                    <a:pt x="62" y="64"/>
                    <a:pt x="62" y="64"/>
                    <a:pt x="61" y="64"/>
                  </a:cubicBezTo>
                  <a:cubicBezTo>
                    <a:pt x="61" y="65"/>
                    <a:pt x="60" y="65"/>
                    <a:pt x="60" y="66"/>
                  </a:cubicBezTo>
                  <a:cubicBezTo>
                    <a:pt x="60" y="66"/>
                    <a:pt x="59" y="66"/>
                    <a:pt x="59" y="66"/>
                  </a:cubicBezTo>
                  <a:cubicBezTo>
                    <a:pt x="59" y="66"/>
                    <a:pt x="58" y="66"/>
                    <a:pt x="58" y="66"/>
                  </a:cubicBezTo>
                  <a:cubicBezTo>
                    <a:pt x="57" y="66"/>
                    <a:pt x="57" y="67"/>
                    <a:pt x="57" y="68"/>
                  </a:cubicBezTo>
                  <a:cubicBezTo>
                    <a:pt x="56" y="68"/>
                    <a:pt x="55" y="68"/>
                    <a:pt x="54" y="68"/>
                  </a:cubicBezTo>
                  <a:cubicBezTo>
                    <a:pt x="53" y="69"/>
                    <a:pt x="50" y="71"/>
                    <a:pt x="48" y="69"/>
                  </a:cubicBezTo>
                  <a:cubicBezTo>
                    <a:pt x="48" y="68"/>
                    <a:pt x="48" y="67"/>
                    <a:pt x="48" y="66"/>
                  </a:cubicBezTo>
                  <a:cubicBezTo>
                    <a:pt x="49" y="65"/>
                    <a:pt x="50" y="65"/>
                    <a:pt x="51" y="65"/>
                  </a:cubicBezTo>
                  <a:cubicBezTo>
                    <a:pt x="51" y="64"/>
                    <a:pt x="51" y="64"/>
                    <a:pt x="52" y="64"/>
                  </a:cubicBezTo>
                  <a:cubicBezTo>
                    <a:pt x="52" y="64"/>
                    <a:pt x="53" y="64"/>
                    <a:pt x="53" y="64"/>
                  </a:cubicBezTo>
                  <a:cubicBezTo>
                    <a:pt x="54" y="63"/>
                    <a:pt x="54" y="63"/>
                    <a:pt x="54" y="63"/>
                  </a:cubicBezTo>
                  <a:cubicBezTo>
                    <a:pt x="55" y="62"/>
                    <a:pt x="56" y="62"/>
                    <a:pt x="57" y="61"/>
                  </a:cubicBezTo>
                  <a:cubicBezTo>
                    <a:pt x="57" y="60"/>
                    <a:pt x="59" y="60"/>
                    <a:pt x="59" y="60"/>
                  </a:cubicBezTo>
                  <a:cubicBezTo>
                    <a:pt x="61" y="59"/>
                    <a:pt x="62" y="58"/>
                    <a:pt x="63" y="57"/>
                  </a:cubicBezTo>
                  <a:cubicBezTo>
                    <a:pt x="63" y="57"/>
                    <a:pt x="64" y="56"/>
                    <a:pt x="65" y="56"/>
                  </a:cubicBezTo>
                  <a:cubicBezTo>
                    <a:pt x="65" y="56"/>
                    <a:pt x="65" y="55"/>
                    <a:pt x="65" y="55"/>
                  </a:cubicBezTo>
                  <a:cubicBezTo>
                    <a:pt x="65" y="55"/>
                    <a:pt x="65" y="55"/>
                    <a:pt x="65" y="55"/>
                  </a:cubicBezTo>
                  <a:cubicBezTo>
                    <a:pt x="64" y="55"/>
                    <a:pt x="62" y="54"/>
                    <a:pt x="62" y="53"/>
                  </a:cubicBezTo>
                  <a:cubicBezTo>
                    <a:pt x="62" y="53"/>
                    <a:pt x="61" y="52"/>
                    <a:pt x="61" y="52"/>
                  </a:cubicBezTo>
                  <a:cubicBezTo>
                    <a:pt x="61" y="50"/>
                    <a:pt x="63" y="49"/>
                    <a:pt x="62" y="48"/>
                  </a:cubicBezTo>
                  <a:cubicBezTo>
                    <a:pt x="61" y="47"/>
                    <a:pt x="60" y="47"/>
                    <a:pt x="59" y="47"/>
                  </a:cubicBezTo>
                  <a:cubicBezTo>
                    <a:pt x="58" y="47"/>
                    <a:pt x="58" y="46"/>
                    <a:pt x="57" y="45"/>
                  </a:cubicBezTo>
                  <a:cubicBezTo>
                    <a:pt x="56" y="44"/>
                    <a:pt x="56" y="45"/>
                    <a:pt x="55" y="43"/>
                  </a:cubicBezTo>
                  <a:cubicBezTo>
                    <a:pt x="55" y="43"/>
                    <a:pt x="55" y="43"/>
                    <a:pt x="55" y="42"/>
                  </a:cubicBezTo>
                  <a:cubicBezTo>
                    <a:pt x="55" y="42"/>
                    <a:pt x="55" y="41"/>
                    <a:pt x="55" y="41"/>
                  </a:cubicBezTo>
                  <a:cubicBezTo>
                    <a:pt x="55" y="40"/>
                    <a:pt x="56" y="39"/>
                    <a:pt x="56" y="38"/>
                  </a:cubicBezTo>
                  <a:cubicBezTo>
                    <a:pt x="56" y="37"/>
                    <a:pt x="57" y="37"/>
                    <a:pt x="57" y="35"/>
                  </a:cubicBezTo>
                  <a:cubicBezTo>
                    <a:pt x="57" y="35"/>
                    <a:pt x="58" y="34"/>
                    <a:pt x="58" y="33"/>
                  </a:cubicBezTo>
                  <a:cubicBezTo>
                    <a:pt x="57" y="32"/>
                    <a:pt x="56" y="32"/>
                    <a:pt x="56" y="31"/>
                  </a:cubicBezTo>
                  <a:cubicBezTo>
                    <a:pt x="56" y="30"/>
                    <a:pt x="57" y="29"/>
                    <a:pt x="57" y="28"/>
                  </a:cubicBezTo>
                  <a:cubicBezTo>
                    <a:pt x="57" y="28"/>
                    <a:pt x="57" y="28"/>
                    <a:pt x="58" y="28"/>
                  </a:cubicBezTo>
                  <a:cubicBezTo>
                    <a:pt x="58" y="28"/>
                    <a:pt x="58" y="27"/>
                    <a:pt x="58" y="27"/>
                  </a:cubicBezTo>
                  <a:cubicBezTo>
                    <a:pt x="59" y="26"/>
                    <a:pt x="61" y="25"/>
                    <a:pt x="62" y="25"/>
                  </a:cubicBezTo>
                  <a:cubicBezTo>
                    <a:pt x="63" y="25"/>
                    <a:pt x="63" y="24"/>
                    <a:pt x="64" y="25"/>
                  </a:cubicBezTo>
                  <a:cubicBezTo>
                    <a:pt x="67" y="24"/>
                    <a:pt x="69" y="26"/>
                    <a:pt x="70" y="29"/>
                  </a:cubicBezTo>
                  <a:cubicBezTo>
                    <a:pt x="70" y="29"/>
                    <a:pt x="71" y="30"/>
                    <a:pt x="70" y="30"/>
                  </a:cubicBezTo>
                  <a:cubicBezTo>
                    <a:pt x="70" y="30"/>
                    <a:pt x="69" y="31"/>
                    <a:pt x="69" y="31"/>
                  </a:cubicBezTo>
                  <a:cubicBezTo>
                    <a:pt x="69" y="32"/>
                    <a:pt x="69" y="33"/>
                    <a:pt x="68" y="33"/>
                  </a:cubicBezTo>
                  <a:cubicBezTo>
                    <a:pt x="67" y="35"/>
                    <a:pt x="64" y="36"/>
                    <a:pt x="62" y="37"/>
                  </a:cubicBezTo>
                  <a:cubicBezTo>
                    <a:pt x="62" y="37"/>
                    <a:pt x="62" y="38"/>
                    <a:pt x="61" y="38"/>
                  </a:cubicBezTo>
                  <a:cubicBezTo>
                    <a:pt x="61" y="39"/>
                    <a:pt x="60" y="39"/>
                    <a:pt x="61" y="40"/>
                  </a:cubicBezTo>
                  <a:cubicBezTo>
                    <a:pt x="61" y="41"/>
                    <a:pt x="62" y="41"/>
                    <a:pt x="63" y="41"/>
                  </a:cubicBezTo>
                  <a:cubicBezTo>
                    <a:pt x="64" y="41"/>
                    <a:pt x="64" y="41"/>
                    <a:pt x="65" y="41"/>
                  </a:cubicBezTo>
                  <a:cubicBezTo>
                    <a:pt x="65" y="41"/>
                    <a:pt x="66" y="41"/>
                    <a:pt x="66" y="41"/>
                  </a:cubicBezTo>
                  <a:cubicBezTo>
                    <a:pt x="67" y="40"/>
                    <a:pt x="68" y="40"/>
                    <a:pt x="69" y="40"/>
                  </a:cubicBezTo>
                  <a:cubicBezTo>
                    <a:pt x="70" y="40"/>
                    <a:pt x="72" y="41"/>
                    <a:pt x="73" y="41"/>
                  </a:cubicBezTo>
                  <a:cubicBezTo>
                    <a:pt x="75" y="39"/>
                    <a:pt x="75" y="35"/>
                    <a:pt x="76" y="33"/>
                  </a:cubicBezTo>
                  <a:cubicBezTo>
                    <a:pt x="76" y="32"/>
                    <a:pt x="76" y="32"/>
                    <a:pt x="76" y="32"/>
                  </a:cubicBezTo>
                  <a:cubicBezTo>
                    <a:pt x="77" y="31"/>
                    <a:pt x="77" y="31"/>
                    <a:pt x="77" y="31"/>
                  </a:cubicBezTo>
                  <a:cubicBezTo>
                    <a:pt x="78" y="29"/>
                    <a:pt x="78" y="27"/>
                    <a:pt x="78" y="26"/>
                  </a:cubicBezTo>
                  <a:cubicBezTo>
                    <a:pt x="78" y="26"/>
                    <a:pt x="78" y="25"/>
                    <a:pt x="79" y="25"/>
                  </a:cubicBezTo>
                  <a:cubicBezTo>
                    <a:pt x="79" y="24"/>
                    <a:pt x="79" y="24"/>
                    <a:pt x="79" y="24"/>
                  </a:cubicBezTo>
                  <a:cubicBezTo>
                    <a:pt x="79" y="23"/>
                    <a:pt x="79" y="22"/>
                    <a:pt x="79" y="22"/>
                  </a:cubicBezTo>
                  <a:cubicBezTo>
                    <a:pt x="79" y="22"/>
                    <a:pt x="80" y="21"/>
                    <a:pt x="80" y="21"/>
                  </a:cubicBezTo>
                  <a:cubicBezTo>
                    <a:pt x="80" y="21"/>
                    <a:pt x="80" y="20"/>
                    <a:pt x="80" y="20"/>
                  </a:cubicBezTo>
                  <a:cubicBezTo>
                    <a:pt x="80" y="20"/>
                    <a:pt x="80" y="20"/>
                    <a:pt x="80" y="20"/>
                  </a:cubicBezTo>
                  <a:cubicBezTo>
                    <a:pt x="80" y="19"/>
                    <a:pt x="80" y="19"/>
                    <a:pt x="80" y="19"/>
                  </a:cubicBezTo>
                  <a:cubicBezTo>
                    <a:pt x="81" y="18"/>
                    <a:pt x="81" y="16"/>
                    <a:pt x="81" y="15"/>
                  </a:cubicBezTo>
                  <a:cubicBezTo>
                    <a:pt x="81" y="15"/>
                    <a:pt x="81" y="13"/>
                    <a:pt x="81" y="13"/>
                  </a:cubicBezTo>
                  <a:cubicBezTo>
                    <a:pt x="81" y="12"/>
                    <a:pt x="82" y="12"/>
                    <a:pt x="82" y="12"/>
                  </a:cubicBezTo>
                  <a:cubicBezTo>
                    <a:pt x="82" y="11"/>
                    <a:pt x="82" y="11"/>
                    <a:pt x="82" y="11"/>
                  </a:cubicBezTo>
                  <a:cubicBezTo>
                    <a:pt x="83" y="10"/>
                    <a:pt x="84" y="10"/>
                    <a:pt x="85" y="9"/>
                  </a:cubicBezTo>
                  <a:cubicBezTo>
                    <a:pt x="85" y="9"/>
                    <a:pt x="86" y="9"/>
                    <a:pt x="87" y="9"/>
                  </a:cubicBezTo>
                  <a:close/>
                  <a:moveTo>
                    <a:pt x="56" y="0"/>
                  </a:moveTo>
                  <a:cubicBezTo>
                    <a:pt x="57" y="1"/>
                    <a:pt x="58" y="3"/>
                    <a:pt x="59" y="4"/>
                  </a:cubicBezTo>
                  <a:cubicBezTo>
                    <a:pt x="59" y="5"/>
                    <a:pt x="59" y="6"/>
                    <a:pt x="58" y="7"/>
                  </a:cubicBezTo>
                  <a:cubicBezTo>
                    <a:pt x="58" y="7"/>
                    <a:pt x="58" y="7"/>
                    <a:pt x="57" y="8"/>
                  </a:cubicBezTo>
                  <a:cubicBezTo>
                    <a:pt x="57" y="8"/>
                    <a:pt x="57" y="9"/>
                    <a:pt x="57" y="9"/>
                  </a:cubicBezTo>
                  <a:cubicBezTo>
                    <a:pt x="57" y="9"/>
                    <a:pt x="56" y="10"/>
                    <a:pt x="56" y="10"/>
                  </a:cubicBezTo>
                  <a:cubicBezTo>
                    <a:pt x="56" y="10"/>
                    <a:pt x="56" y="11"/>
                    <a:pt x="55" y="11"/>
                  </a:cubicBezTo>
                  <a:cubicBezTo>
                    <a:pt x="55" y="11"/>
                    <a:pt x="55" y="12"/>
                    <a:pt x="55" y="12"/>
                  </a:cubicBezTo>
                  <a:cubicBezTo>
                    <a:pt x="55" y="12"/>
                    <a:pt x="55" y="13"/>
                    <a:pt x="54" y="13"/>
                  </a:cubicBezTo>
                  <a:cubicBezTo>
                    <a:pt x="54" y="13"/>
                    <a:pt x="53" y="14"/>
                    <a:pt x="53" y="14"/>
                  </a:cubicBezTo>
                  <a:cubicBezTo>
                    <a:pt x="52" y="15"/>
                    <a:pt x="52" y="15"/>
                    <a:pt x="51" y="16"/>
                  </a:cubicBezTo>
                  <a:cubicBezTo>
                    <a:pt x="50" y="16"/>
                    <a:pt x="50" y="16"/>
                    <a:pt x="49" y="16"/>
                  </a:cubicBezTo>
                  <a:cubicBezTo>
                    <a:pt x="48" y="17"/>
                    <a:pt x="47" y="18"/>
                    <a:pt x="46" y="18"/>
                  </a:cubicBezTo>
                  <a:cubicBezTo>
                    <a:pt x="44" y="19"/>
                    <a:pt x="43" y="19"/>
                    <a:pt x="42" y="20"/>
                  </a:cubicBezTo>
                  <a:cubicBezTo>
                    <a:pt x="42" y="20"/>
                    <a:pt x="41" y="20"/>
                    <a:pt x="41" y="21"/>
                  </a:cubicBezTo>
                  <a:cubicBezTo>
                    <a:pt x="40" y="21"/>
                    <a:pt x="40" y="21"/>
                    <a:pt x="40" y="21"/>
                  </a:cubicBezTo>
                  <a:cubicBezTo>
                    <a:pt x="39" y="22"/>
                    <a:pt x="38" y="22"/>
                    <a:pt x="38" y="22"/>
                  </a:cubicBezTo>
                  <a:cubicBezTo>
                    <a:pt x="38" y="22"/>
                    <a:pt x="37" y="22"/>
                    <a:pt x="37" y="22"/>
                  </a:cubicBezTo>
                  <a:cubicBezTo>
                    <a:pt x="37" y="22"/>
                    <a:pt x="36" y="22"/>
                    <a:pt x="36" y="22"/>
                  </a:cubicBezTo>
                  <a:cubicBezTo>
                    <a:pt x="36" y="23"/>
                    <a:pt x="35" y="23"/>
                    <a:pt x="35" y="23"/>
                  </a:cubicBezTo>
                  <a:cubicBezTo>
                    <a:pt x="34" y="23"/>
                    <a:pt x="33" y="24"/>
                    <a:pt x="32" y="24"/>
                  </a:cubicBezTo>
                  <a:cubicBezTo>
                    <a:pt x="32" y="25"/>
                    <a:pt x="31" y="25"/>
                    <a:pt x="31" y="25"/>
                  </a:cubicBezTo>
                  <a:cubicBezTo>
                    <a:pt x="30" y="26"/>
                    <a:pt x="29" y="26"/>
                    <a:pt x="28" y="26"/>
                  </a:cubicBezTo>
                  <a:cubicBezTo>
                    <a:pt x="28" y="26"/>
                    <a:pt x="28" y="26"/>
                    <a:pt x="28" y="26"/>
                  </a:cubicBezTo>
                  <a:cubicBezTo>
                    <a:pt x="27" y="27"/>
                    <a:pt x="27" y="27"/>
                    <a:pt x="27" y="27"/>
                  </a:cubicBezTo>
                  <a:cubicBezTo>
                    <a:pt x="26" y="28"/>
                    <a:pt x="22" y="32"/>
                    <a:pt x="21" y="31"/>
                  </a:cubicBezTo>
                  <a:cubicBezTo>
                    <a:pt x="21" y="31"/>
                    <a:pt x="21" y="31"/>
                    <a:pt x="21" y="30"/>
                  </a:cubicBezTo>
                  <a:cubicBezTo>
                    <a:pt x="21" y="29"/>
                    <a:pt x="22" y="29"/>
                    <a:pt x="23" y="29"/>
                  </a:cubicBezTo>
                  <a:cubicBezTo>
                    <a:pt x="23" y="28"/>
                    <a:pt x="23" y="28"/>
                    <a:pt x="23" y="27"/>
                  </a:cubicBezTo>
                  <a:cubicBezTo>
                    <a:pt x="23" y="27"/>
                    <a:pt x="23" y="27"/>
                    <a:pt x="23" y="27"/>
                  </a:cubicBezTo>
                  <a:cubicBezTo>
                    <a:pt x="24" y="27"/>
                    <a:pt x="24" y="26"/>
                    <a:pt x="25" y="26"/>
                  </a:cubicBezTo>
                  <a:cubicBezTo>
                    <a:pt x="25" y="25"/>
                    <a:pt x="25" y="25"/>
                    <a:pt x="26" y="25"/>
                  </a:cubicBezTo>
                  <a:cubicBezTo>
                    <a:pt x="26" y="24"/>
                    <a:pt x="26" y="24"/>
                    <a:pt x="27" y="24"/>
                  </a:cubicBezTo>
                  <a:cubicBezTo>
                    <a:pt x="28" y="23"/>
                    <a:pt x="29" y="22"/>
                    <a:pt x="30" y="21"/>
                  </a:cubicBezTo>
                  <a:cubicBezTo>
                    <a:pt x="31" y="20"/>
                    <a:pt x="33" y="19"/>
                    <a:pt x="34" y="18"/>
                  </a:cubicBezTo>
                  <a:cubicBezTo>
                    <a:pt x="34" y="17"/>
                    <a:pt x="35" y="17"/>
                    <a:pt x="35" y="16"/>
                  </a:cubicBezTo>
                  <a:cubicBezTo>
                    <a:pt x="35" y="16"/>
                    <a:pt x="36" y="16"/>
                    <a:pt x="36" y="15"/>
                  </a:cubicBezTo>
                  <a:cubicBezTo>
                    <a:pt x="37" y="14"/>
                    <a:pt x="39" y="14"/>
                    <a:pt x="40" y="13"/>
                  </a:cubicBezTo>
                  <a:cubicBezTo>
                    <a:pt x="40" y="13"/>
                    <a:pt x="40" y="13"/>
                    <a:pt x="40" y="13"/>
                  </a:cubicBezTo>
                  <a:cubicBezTo>
                    <a:pt x="40" y="11"/>
                    <a:pt x="42" y="10"/>
                    <a:pt x="43" y="10"/>
                  </a:cubicBezTo>
                  <a:cubicBezTo>
                    <a:pt x="43" y="10"/>
                    <a:pt x="44" y="9"/>
                    <a:pt x="44" y="9"/>
                  </a:cubicBezTo>
                  <a:cubicBezTo>
                    <a:pt x="44" y="9"/>
                    <a:pt x="44" y="9"/>
                    <a:pt x="45" y="8"/>
                  </a:cubicBezTo>
                  <a:cubicBezTo>
                    <a:pt x="45" y="8"/>
                    <a:pt x="46" y="8"/>
                    <a:pt x="46" y="8"/>
                  </a:cubicBezTo>
                  <a:cubicBezTo>
                    <a:pt x="46" y="7"/>
                    <a:pt x="46" y="7"/>
                    <a:pt x="47" y="7"/>
                  </a:cubicBezTo>
                  <a:cubicBezTo>
                    <a:pt x="48" y="6"/>
                    <a:pt x="49" y="6"/>
                    <a:pt x="50" y="4"/>
                  </a:cubicBezTo>
                  <a:cubicBezTo>
                    <a:pt x="50" y="4"/>
                    <a:pt x="50" y="4"/>
                    <a:pt x="50" y="4"/>
                  </a:cubicBezTo>
                  <a:cubicBezTo>
                    <a:pt x="50" y="4"/>
                    <a:pt x="50" y="4"/>
                    <a:pt x="50" y="4"/>
                  </a:cubicBezTo>
                  <a:cubicBezTo>
                    <a:pt x="51" y="3"/>
                    <a:pt x="51" y="3"/>
                    <a:pt x="52" y="2"/>
                  </a:cubicBezTo>
                  <a:cubicBezTo>
                    <a:pt x="53" y="2"/>
                    <a:pt x="54" y="1"/>
                    <a:pt x="54" y="1"/>
                  </a:cubicBezTo>
                  <a:cubicBezTo>
                    <a:pt x="55" y="1"/>
                    <a:pt x="55" y="1"/>
                    <a:pt x="55" y="1"/>
                  </a:cubicBezTo>
                  <a:cubicBezTo>
                    <a:pt x="56" y="1"/>
                    <a:pt x="56" y="1"/>
                    <a:pt x="56" y="1"/>
                  </a:cubicBezTo>
                  <a:cubicBezTo>
                    <a:pt x="56" y="1"/>
                    <a:pt x="56" y="1"/>
                    <a:pt x="56" y="1"/>
                  </a:cubicBezTo>
                  <a:cubicBezTo>
                    <a:pt x="56" y="1"/>
                    <a:pt x="56" y="1"/>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6" name="Freeform 14"/>
            <p:cNvSpPr/>
            <p:nvPr/>
          </p:nvSpPr>
          <p:spPr bwMode="auto">
            <a:xfrm>
              <a:off x="5761038" y="2216150"/>
              <a:ext cx="174625" cy="239713"/>
            </a:xfrm>
            <a:custGeom>
              <a:avLst/>
              <a:gdLst>
                <a:gd name="T0" fmla="*/ 59 w 64"/>
                <a:gd name="T1" fmla="*/ 0 h 88"/>
                <a:gd name="T2" fmla="*/ 58 w 64"/>
                <a:gd name="T3" fmla="*/ 11 h 88"/>
                <a:gd name="T4" fmla="*/ 50 w 64"/>
                <a:gd name="T5" fmla="*/ 19 h 88"/>
                <a:gd name="T6" fmla="*/ 46 w 64"/>
                <a:gd name="T7" fmla="*/ 21 h 88"/>
                <a:gd name="T8" fmla="*/ 42 w 64"/>
                <a:gd name="T9" fmla="*/ 25 h 88"/>
                <a:gd name="T10" fmla="*/ 37 w 64"/>
                <a:gd name="T11" fmla="*/ 30 h 88"/>
                <a:gd name="T12" fmla="*/ 38 w 64"/>
                <a:gd name="T13" fmla="*/ 45 h 88"/>
                <a:gd name="T14" fmla="*/ 41 w 64"/>
                <a:gd name="T15" fmla="*/ 48 h 88"/>
                <a:gd name="T16" fmla="*/ 52 w 64"/>
                <a:gd name="T17" fmla="*/ 44 h 88"/>
                <a:gd name="T18" fmla="*/ 56 w 64"/>
                <a:gd name="T19" fmla="*/ 42 h 88"/>
                <a:gd name="T20" fmla="*/ 59 w 64"/>
                <a:gd name="T21" fmla="*/ 42 h 88"/>
                <a:gd name="T22" fmla="*/ 61 w 64"/>
                <a:gd name="T23" fmla="*/ 51 h 88"/>
                <a:gd name="T24" fmla="*/ 57 w 64"/>
                <a:gd name="T25" fmla="*/ 54 h 88"/>
                <a:gd name="T26" fmla="*/ 58 w 64"/>
                <a:gd name="T27" fmla="*/ 48 h 88"/>
                <a:gd name="T28" fmla="*/ 53 w 64"/>
                <a:gd name="T29" fmla="*/ 50 h 88"/>
                <a:gd name="T30" fmla="*/ 50 w 64"/>
                <a:gd name="T31" fmla="*/ 52 h 88"/>
                <a:gd name="T32" fmla="*/ 40 w 64"/>
                <a:gd name="T33" fmla="*/ 58 h 88"/>
                <a:gd name="T34" fmla="*/ 41 w 64"/>
                <a:gd name="T35" fmla="*/ 66 h 88"/>
                <a:gd name="T36" fmla="*/ 42 w 64"/>
                <a:gd name="T37" fmla="*/ 73 h 88"/>
                <a:gd name="T38" fmla="*/ 44 w 64"/>
                <a:gd name="T39" fmla="*/ 80 h 88"/>
                <a:gd name="T40" fmla="*/ 42 w 64"/>
                <a:gd name="T41" fmla="*/ 86 h 88"/>
                <a:gd name="T42" fmla="*/ 33 w 64"/>
                <a:gd name="T43" fmla="*/ 87 h 88"/>
                <a:gd name="T44" fmla="*/ 27 w 64"/>
                <a:gd name="T45" fmla="*/ 85 h 88"/>
                <a:gd name="T46" fmla="*/ 32 w 64"/>
                <a:gd name="T47" fmla="*/ 81 h 88"/>
                <a:gd name="T48" fmla="*/ 35 w 64"/>
                <a:gd name="T49" fmla="*/ 79 h 88"/>
                <a:gd name="T50" fmla="*/ 34 w 64"/>
                <a:gd name="T51" fmla="*/ 66 h 88"/>
                <a:gd name="T52" fmla="*/ 31 w 64"/>
                <a:gd name="T53" fmla="*/ 61 h 88"/>
                <a:gd name="T54" fmla="*/ 32 w 64"/>
                <a:gd name="T55" fmla="*/ 62 h 88"/>
                <a:gd name="T56" fmla="*/ 23 w 64"/>
                <a:gd name="T57" fmla="*/ 68 h 88"/>
                <a:gd name="T58" fmla="*/ 17 w 64"/>
                <a:gd name="T59" fmla="*/ 71 h 88"/>
                <a:gd name="T60" fmla="*/ 14 w 64"/>
                <a:gd name="T61" fmla="*/ 73 h 88"/>
                <a:gd name="T62" fmla="*/ 13 w 64"/>
                <a:gd name="T63" fmla="*/ 63 h 88"/>
                <a:gd name="T64" fmla="*/ 18 w 64"/>
                <a:gd name="T65" fmla="*/ 60 h 88"/>
                <a:gd name="T66" fmla="*/ 26 w 64"/>
                <a:gd name="T67" fmla="*/ 56 h 88"/>
                <a:gd name="T68" fmla="*/ 28 w 64"/>
                <a:gd name="T69" fmla="*/ 55 h 88"/>
                <a:gd name="T70" fmla="*/ 32 w 64"/>
                <a:gd name="T71" fmla="*/ 51 h 88"/>
                <a:gd name="T72" fmla="*/ 31 w 64"/>
                <a:gd name="T73" fmla="*/ 46 h 88"/>
                <a:gd name="T74" fmla="*/ 32 w 64"/>
                <a:gd name="T75" fmla="*/ 39 h 88"/>
                <a:gd name="T76" fmla="*/ 32 w 64"/>
                <a:gd name="T77" fmla="*/ 32 h 88"/>
                <a:gd name="T78" fmla="*/ 33 w 64"/>
                <a:gd name="T79" fmla="*/ 28 h 88"/>
                <a:gd name="T80" fmla="*/ 40 w 64"/>
                <a:gd name="T81" fmla="*/ 19 h 88"/>
                <a:gd name="T82" fmla="*/ 50 w 64"/>
                <a:gd name="T83" fmla="*/ 8 h 88"/>
                <a:gd name="T84" fmla="*/ 49 w 64"/>
                <a:gd name="T85" fmla="*/ 6 h 88"/>
                <a:gd name="T86" fmla="*/ 44 w 64"/>
                <a:gd name="T87" fmla="*/ 6 h 88"/>
                <a:gd name="T88" fmla="*/ 41 w 64"/>
                <a:gd name="T89" fmla="*/ 9 h 88"/>
                <a:gd name="T90" fmla="*/ 36 w 64"/>
                <a:gd name="T91" fmla="*/ 12 h 88"/>
                <a:gd name="T92" fmla="*/ 29 w 64"/>
                <a:gd name="T93" fmla="*/ 16 h 88"/>
                <a:gd name="T94" fmla="*/ 21 w 64"/>
                <a:gd name="T95" fmla="*/ 22 h 88"/>
                <a:gd name="T96" fmla="*/ 13 w 64"/>
                <a:gd name="T97" fmla="*/ 27 h 88"/>
                <a:gd name="T98" fmla="*/ 9 w 64"/>
                <a:gd name="T99" fmla="*/ 28 h 88"/>
                <a:gd name="T100" fmla="*/ 1 w 64"/>
                <a:gd name="T101" fmla="*/ 26 h 88"/>
                <a:gd name="T102" fmla="*/ 5 w 64"/>
                <a:gd name="T103" fmla="*/ 20 h 88"/>
                <a:gd name="T104" fmla="*/ 12 w 64"/>
                <a:gd name="T105" fmla="*/ 17 h 88"/>
                <a:gd name="T106" fmla="*/ 19 w 64"/>
                <a:gd name="T107" fmla="*/ 14 h 88"/>
                <a:gd name="T108" fmla="*/ 27 w 64"/>
                <a:gd name="T109" fmla="*/ 10 h 88"/>
                <a:gd name="T110" fmla="*/ 34 w 64"/>
                <a:gd name="T111" fmla="*/ 7 h 88"/>
                <a:gd name="T112" fmla="*/ 45 w 64"/>
                <a:gd name="T113" fmla="*/ 3 h 88"/>
                <a:gd name="T114" fmla="*/ 51 w 64"/>
                <a:gd name="T115" fmla="*/ 1 h 88"/>
                <a:gd name="T116" fmla="*/ 53 w 64"/>
                <a:gd name="T1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88">
                  <a:moveTo>
                    <a:pt x="53" y="0"/>
                  </a:moveTo>
                  <a:cubicBezTo>
                    <a:pt x="54" y="0"/>
                    <a:pt x="55" y="0"/>
                    <a:pt x="56" y="0"/>
                  </a:cubicBezTo>
                  <a:cubicBezTo>
                    <a:pt x="57" y="0"/>
                    <a:pt x="58" y="0"/>
                    <a:pt x="59" y="0"/>
                  </a:cubicBezTo>
                  <a:cubicBezTo>
                    <a:pt x="61" y="0"/>
                    <a:pt x="62" y="3"/>
                    <a:pt x="62" y="5"/>
                  </a:cubicBezTo>
                  <a:cubicBezTo>
                    <a:pt x="62" y="6"/>
                    <a:pt x="62" y="6"/>
                    <a:pt x="61" y="7"/>
                  </a:cubicBezTo>
                  <a:cubicBezTo>
                    <a:pt x="61" y="9"/>
                    <a:pt x="59" y="9"/>
                    <a:pt x="58" y="11"/>
                  </a:cubicBezTo>
                  <a:cubicBezTo>
                    <a:pt x="57" y="12"/>
                    <a:pt x="56" y="14"/>
                    <a:pt x="55" y="15"/>
                  </a:cubicBezTo>
                  <a:cubicBezTo>
                    <a:pt x="54" y="16"/>
                    <a:pt x="54" y="16"/>
                    <a:pt x="53" y="17"/>
                  </a:cubicBezTo>
                  <a:cubicBezTo>
                    <a:pt x="52" y="18"/>
                    <a:pt x="51" y="19"/>
                    <a:pt x="50" y="19"/>
                  </a:cubicBezTo>
                  <a:cubicBezTo>
                    <a:pt x="49" y="20"/>
                    <a:pt x="49" y="20"/>
                    <a:pt x="48" y="20"/>
                  </a:cubicBezTo>
                  <a:cubicBezTo>
                    <a:pt x="48" y="20"/>
                    <a:pt x="48" y="20"/>
                    <a:pt x="47" y="21"/>
                  </a:cubicBezTo>
                  <a:cubicBezTo>
                    <a:pt x="47" y="21"/>
                    <a:pt x="47" y="21"/>
                    <a:pt x="46" y="21"/>
                  </a:cubicBezTo>
                  <a:cubicBezTo>
                    <a:pt x="46" y="22"/>
                    <a:pt x="45" y="22"/>
                    <a:pt x="44" y="23"/>
                  </a:cubicBezTo>
                  <a:cubicBezTo>
                    <a:pt x="44" y="23"/>
                    <a:pt x="43" y="23"/>
                    <a:pt x="43" y="24"/>
                  </a:cubicBezTo>
                  <a:cubicBezTo>
                    <a:pt x="43" y="24"/>
                    <a:pt x="42" y="24"/>
                    <a:pt x="42" y="25"/>
                  </a:cubicBezTo>
                  <a:cubicBezTo>
                    <a:pt x="41" y="25"/>
                    <a:pt x="41" y="26"/>
                    <a:pt x="40" y="26"/>
                  </a:cubicBezTo>
                  <a:cubicBezTo>
                    <a:pt x="40" y="27"/>
                    <a:pt x="38" y="27"/>
                    <a:pt x="38" y="28"/>
                  </a:cubicBezTo>
                  <a:cubicBezTo>
                    <a:pt x="38" y="29"/>
                    <a:pt x="37" y="30"/>
                    <a:pt x="37" y="30"/>
                  </a:cubicBezTo>
                  <a:cubicBezTo>
                    <a:pt x="37" y="31"/>
                    <a:pt x="37" y="32"/>
                    <a:pt x="37" y="32"/>
                  </a:cubicBezTo>
                  <a:cubicBezTo>
                    <a:pt x="37" y="33"/>
                    <a:pt x="37" y="35"/>
                    <a:pt x="37" y="36"/>
                  </a:cubicBezTo>
                  <a:cubicBezTo>
                    <a:pt x="37" y="39"/>
                    <a:pt x="37" y="42"/>
                    <a:pt x="38" y="45"/>
                  </a:cubicBezTo>
                  <a:cubicBezTo>
                    <a:pt x="38" y="46"/>
                    <a:pt x="37" y="47"/>
                    <a:pt x="38" y="48"/>
                  </a:cubicBezTo>
                  <a:cubicBezTo>
                    <a:pt x="38" y="49"/>
                    <a:pt x="39" y="49"/>
                    <a:pt x="39" y="49"/>
                  </a:cubicBezTo>
                  <a:cubicBezTo>
                    <a:pt x="40" y="49"/>
                    <a:pt x="40" y="48"/>
                    <a:pt x="41" y="48"/>
                  </a:cubicBezTo>
                  <a:cubicBezTo>
                    <a:pt x="41" y="48"/>
                    <a:pt x="42" y="48"/>
                    <a:pt x="43" y="48"/>
                  </a:cubicBezTo>
                  <a:cubicBezTo>
                    <a:pt x="44" y="47"/>
                    <a:pt x="46" y="46"/>
                    <a:pt x="48" y="45"/>
                  </a:cubicBezTo>
                  <a:cubicBezTo>
                    <a:pt x="49" y="45"/>
                    <a:pt x="50" y="44"/>
                    <a:pt x="52" y="44"/>
                  </a:cubicBezTo>
                  <a:cubicBezTo>
                    <a:pt x="52" y="43"/>
                    <a:pt x="54" y="43"/>
                    <a:pt x="54" y="43"/>
                  </a:cubicBezTo>
                  <a:cubicBezTo>
                    <a:pt x="55" y="43"/>
                    <a:pt x="55" y="43"/>
                    <a:pt x="56" y="42"/>
                  </a:cubicBezTo>
                  <a:cubicBezTo>
                    <a:pt x="56" y="42"/>
                    <a:pt x="56" y="42"/>
                    <a:pt x="56" y="42"/>
                  </a:cubicBezTo>
                  <a:cubicBezTo>
                    <a:pt x="56" y="42"/>
                    <a:pt x="57" y="42"/>
                    <a:pt x="57" y="42"/>
                  </a:cubicBezTo>
                  <a:cubicBezTo>
                    <a:pt x="57" y="42"/>
                    <a:pt x="57" y="42"/>
                    <a:pt x="58" y="42"/>
                  </a:cubicBezTo>
                  <a:cubicBezTo>
                    <a:pt x="58" y="42"/>
                    <a:pt x="59" y="42"/>
                    <a:pt x="59" y="42"/>
                  </a:cubicBezTo>
                  <a:cubicBezTo>
                    <a:pt x="62" y="40"/>
                    <a:pt x="64" y="45"/>
                    <a:pt x="64" y="47"/>
                  </a:cubicBezTo>
                  <a:cubicBezTo>
                    <a:pt x="63" y="48"/>
                    <a:pt x="63" y="48"/>
                    <a:pt x="62" y="49"/>
                  </a:cubicBezTo>
                  <a:cubicBezTo>
                    <a:pt x="62" y="50"/>
                    <a:pt x="62" y="50"/>
                    <a:pt x="61" y="51"/>
                  </a:cubicBezTo>
                  <a:cubicBezTo>
                    <a:pt x="61" y="51"/>
                    <a:pt x="60" y="52"/>
                    <a:pt x="60" y="52"/>
                  </a:cubicBezTo>
                  <a:cubicBezTo>
                    <a:pt x="59" y="53"/>
                    <a:pt x="58" y="54"/>
                    <a:pt x="58" y="54"/>
                  </a:cubicBezTo>
                  <a:cubicBezTo>
                    <a:pt x="57" y="54"/>
                    <a:pt x="57" y="55"/>
                    <a:pt x="57" y="54"/>
                  </a:cubicBezTo>
                  <a:cubicBezTo>
                    <a:pt x="56" y="54"/>
                    <a:pt x="56" y="54"/>
                    <a:pt x="56" y="54"/>
                  </a:cubicBezTo>
                  <a:cubicBezTo>
                    <a:pt x="56" y="53"/>
                    <a:pt x="56" y="53"/>
                    <a:pt x="56" y="52"/>
                  </a:cubicBezTo>
                  <a:cubicBezTo>
                    <a:pt x="57" y="51"/>
                    <a:pt x="61" y="49"/>
                    <a:pt x="58" y="48"/>
                  </a:cubicBezTo>
                  <a:cubicBezTo>
                    <a:pt x="58" y="47"/>
                    <a:pt x="57" y="48"/>
                    <a:pt x="57" y="48"/>
                  </a:cubicBezTo>
                  <a:cubicBezTo>
                    <a:pt x="56" y="48"/>
                    <a:pt x="56" y="49"/>
                    <a:pt x="55" y="49"/>
                  </a:cubicBezTo>
                  <a:cubicBezTo>
                    <a:pt x="55" y="49"/>
                    <a:pt x="54" y="50"/>
                    <a:pt x="53" y="50"/>
                  </a:cubicBezTo>
                  <a:cubicBezTo>
                    <a:pt x="53" y="50"/>
                    <a:pt x="52" y="50"/>
                    <a:pt x="52" y="51"/>
                  </a:cubicBezTo>
                  <a:cubicBezTo>
                    <a:pt x="51" y="51"/>
                    <a:pt x="51" y="51"/>
                    <a:pt x="51" y="51"/>
                  </a:cubicBezTo>
                  <a:cubicBezTo>
                    <a:pt x="50" y="52"/>
                    <a:pt x="50" y="52"/>
                    <a:pt x="50" y="52"/>
                  </a:cubicBezTo>
                  <a:cubicBezTo>
                    <a:pt x="49" y="52"/>
                    <a:pt x="48" y="53"/>
                    <a:pt x="48" y="53"/>
                  </a:cubicBezTo>
                  <a:cubicBezTo>
                    <a:pt x="47" y="53"/>
                    <a:pt x="47" y="54"/>
                    <a:pt x="47" y="54"/>
                  </a:cubicBezTo>
                  <a:cubicBezTo>
                    <a:pt x="45" y="55"/>
                    <a:pt x="41" y="56"/>
                    <a:pt x="40" y="58"/>
                  </a:cubicBezTo>
                  <a:cubicBezTo>
                    <a:pt x="40" y="59"/>
                    <a:pt x="40" y="59"/>
                    <a:pt x="40" y="60"/>
                  </a:cubicBezTo>
                  <a:cubicBezTo>
                    <a:pt x="40" y="61"/>
                    <a:pt x="40" y="62"/>
                    <a:pt x="40" y="63"/>
                  </a:cubicBezTo>
                  <a:cubicBezTo>
                    <a:pt x="41" y="64"/>
                    <a:pt x="41" y="65"/>
                    <a:pt x="41" y="66"/>
                  </a:cubicBezTo>
                  <a:cubicBezTo>
                    <a:pt x="42" y="67"/>
                    <a:pt x="42" y="68"/>
                    <a:pt x="42" y="69"/>
                  </a:cubicBezTo>
                  <a:cubicBezTo>
                    <a:pt x="42" y="69"/>
                    <a:pt x="42" y="70"/>
                    <a:pt x="42" y="71"/>
                  </a:cubicBezTo>
                  <a:cubicBezTo>
                    <a:pt x="42" y="72"/>
                    <a:pt x="42" y="72"/>
                    <a:pt x="42" y="73"/>
                  </a:cubicBezTo>
                  <a:cubicBezTo>
                    <a:pt x="43" y="74"/>
                    <a:pt x="43" y="76"/>
                    <a:pt x="43" y="77"/>
                  </a:cubicBezTo>
                  <a:cubicBezTo>
                    <a:pt x="43" y="77"/>
                    <a:pt x="43" y="77"/>
                    <a:pt x="43" y="77"/>
                  </a:cubicBezTo>
                  <a:cubicBezTo>
                    <a:pt x="44" y="78"/>
                    <a:pt x="44" y="79"/>
                    <a:pt x="44" y="80"/>
                  </a:cubicBezTo>
                  <a:cubicBezTo>
                    <a:pt x="44" y="81"/>
                    <a:pt x="43" y="82"/>
                    <a:pt x="43" y="82"/>
                  </a:cubicBezTo>
                  <a:cubicBezTo>
                    <a:pt x="43" y="83"/>
                    <a:pt x="43" y="83"/>
                    <a:pt x="43" y="83"/>
                  </a:cubicBezTo>
                  <a:cubicBezTo>
                    <a:pt x="43" y="84"/>
                    <a:pt x="43" y="85"/>
                    <a:pt x="42" y="86"/>
                  </a:cubicBezTo>
                  <a:cubicBezTo>
                    <a:pt x="41" y="86"/>
                    <a:pt x="40" y="87"/>
                    <a:pt x="39" y="87"/>
                  </a:cubicBezTo>
                  <a:cubicBezTo>
                    <a:pt x="38" y="87"/>
                    <a:pt x="38" y="87"/>
                    <a:pt x="37" y="87"/>
                  </a:cubicBezTo>
                  <a:cubicBezTo>
                    <a:pt x="36" y="87"/>
                    <a:pt x="34" y="88"/>
                    <a:pt x="33" y="87"/>
                  </a:cubicBezTo>
                  <a:cubicBezTo>
                    <a:pt x="32" y="87"/>
                    <a:pt x="31" y="86"/>
                    <a:pt x="30" y="86"/>
                  </a:cubicBezTo>
                  <a:cubicBezTo>
                    <a:pt x="29" y="86"/>
                    <a:pt x="29" y="86"/>
                    <a:pt x="28" y="86"/>
                  </a:cubicBezTo>
                  <a:cubicBezTo>
                    <a:pt x="28" y="86"/>
                    <a:pt x="27" y="86"/>
                    <a:pt x="27" y="85"/>
                  </a:cubicBezTo>
                  <a:cubicBezTo>
                    <a:pt x="27" y="85"/>
                    <a:pt x="26" y="85"/>
                    <a:pt x="26" y="85"/>
                  </a:cubicBezTo>
                  <a:cubicBezTo>
                    <a:pt x="26" y="85"/>
                    <a:pt x="26" y="84"/>
                    <a:pt x="26" y="84"/>
                  </a:cubicBezTo>
                  <a:cubicBezTo>
                    <a:pt x="27" y="83"/>
                    <a:pt x="31" y="81"/>
                    <a:pt x="32" y="81"/>
                  </a:cubicBezTo>
                  <a:cubicBezTo>
                    <a:pt x="32" y="81"/>
                    <a:pt x="32" y="81"/>
                    <a:pt x="33" y="81"/>
                  </a:cubicBezTo>
                  <a:cubicBezTo>
                    <a:pt x="33" y="81"/>
                    <a:pt x="33" y="80"/>
                    <a:pt x="34" y="80"/>
                  </a:cubicBezTo>
                  <a:cubicBezTo>
                    <a:pt x="34" y="80"/>
                    <a:pt x="34" y="79"/>
                    <a:pt x="35" y="79"/>
                  </a:cubicBezTo>
                  <a:cubicBezTo>
                    <a:pt x="35" y="78"/>
                    <a:pt x="35" y="78"/>
                    <a:pt x="35" y="78"/>
                  </a:cubicBezTo>
                  <a:cubicBezTo>
                    <a:pt x="35" y="77"/>
                    <a:pt x="35" y="76"/>
                    <a:pt x="35" y="76"/>
                  </a:cubicBezTo>
                  <a:cubicBezTo>
                    <a:pt x="35" y="73"/>
                    <a:pt x="34" y="69"/>
                    <a:pt x="34" y="66"/>
                  </a:cubicBezTo>
                  <a:cubicBezTo>
                    <a:pt x="34" y="65"/>
                    <a:pt x="34" y="65"/>
                    <a:pt x="33" y="64"/>
                  </a:cubicBezTo>
                  <a:cubicBezTo>
                    <a:pt x="33" y="64"/>
                    <a:pt x="33" y="63"/>
                    <a:pt x="32" y="63"/>
                  </a:cubicBezTo>
                  <a:cubicBezTo>
                    <a:pt x="32" y="62"/>
                    <a:pt x="32" y="61"/>
                    <a:pt x="31" y="61"/>
                  </a:cubicBezTo>
                  <a:cubicBezTo>
                    <a:pt x="31" y="61"/>
                    <a:pt x="31" y="61"/>
                    <a:pt x="31" y="61"/>
                  </a:cubicBezTo>
                  <a:cubicBezTo>
                    <a:pt x="31" y="61"/>
                    <a:pt x="31" y="61"/>
                    <a:pt x="31" y="62"/>
                  </a:cubicBezTo>
                  <a:cubicBezTo>
                    <a:pt x="32" y="62"/>
                    <a:pt x="32" y="62"/>
                    <a:pt x="32" y="62"/>
                  </a:cubicBezTo>
                  <a:cubicBezTo>
                    <a:pt x="30" y="64"/>
                    <a:pt x="29" y="65"/>
                    <a:pt x="27" y="66"/>
                  </a:cubicBezTo>
                  <a:cubicBezTo>
                    <a:pt x="26" y="66"/>
                    <a:pt x="26" y="67"/>
                    <a:pt x="26" y="67"/>
                  </a:cubicBezTo>
                  <a:cubicBezTo>
                    <a:pt x="25" y="68"/>
                    <a:pt x="24" y="68"/>
                    <a:pt x="23" y="68"/>
                  </a:cubicBezTo>
                  <a:cubicBezTo>
                    <a:pt x="23" y="68"/>
                    <a:pt x="22" y="69"/>
                    <a:pt x="22" y="69"/>
                  </a:cubicBezTo>
                  <a:cubicBezTo>
                    <a:pt x="21" y="70"/>
                    <a:pt x="20" y="70"/>
                    <a:pt x="19" y="70"/>
                  </a:cubicBezTo>
                  <a:cubicBezTo>
                    <a:pt x="19" y="71"/>
                    <a:pt x="18" y="71"/>
                    <a:pt x="17" y="71"/>
                  </a:cubicBezTo>
                  <a:cubicBezTo>
                    <a:pt x="17" y="71"/>
                    <a:pt x="17" y="71"/>
                    <a:pt x="16" y="72"/>
                  </a:cubicBezTo>
                  <a:cubicBezTo>
                    <a:pt x="15" y="72"/>
                    <a:pt x="15" y="72"/>
                    <a:pt x="14" y="72"/>
                  </a:cubicBezTo>
                  <a:cubicBezTo>
                    <a:pt x="14" y="72"/>
                    <a:pt x="14" y="72"/>
                    <a:pt x="14" y="73"/>
                  </a:cubicBezTo>
                  <a:cubicBezTo>
                    <a:pt x="13" y="72"/>
                    <a:pt x="13" y="71"/>
                    <a:pt x="12" y="71"/>
                  </a:cubicBezTo>
                  <a:cubicBezTo>
                    <a:pt x="11" y="70"/>
                    <a:pt x="9" y="72"/>
                    <a:pt x="8" y="70"/>
                  </a:cubicBezTo>
                  <a:cubicBezTo>
                    <a:pt x="6" y="68"/>
                    <a:pt x="11" y="64"/>
                    <a:pt x="13" y="63"/>
                  </a:cubicBezTo>
                  <a:cubicBezTo>
                    <a:pt x="13" y="63"/>
                    <a:pt x="13" y="63"/>
                    <a:pt x="14" y="63"/>
                  </a:cubicBezTo>
                  <a:cubicBezTo>
                    <a:pt x="15" y="62"/>
                    <a:pt x="16" y="61"/>
                    <a:pt x="17" y="61"/>
                  </a:cubicBezTo>
                  <a:cubicBezTo>
                    <a:pt x="17" y="61"/>
                    <a:pt x="18" y="60"/>
                    <a:pt x="18" y="60"/>
                  </a:cubicBezTo>
                  <a:cubicBezTo>
                    <a:pt x="19" y="59"/>
                    <a:pt x="20" y="59"/>
                    <a:pt x="21" y="59"/>
                  </a:cubicBezTo>
                  <a:cubicBezTo>
                    <a:pt x="21" y="58"/>
                    <a:pt x="22" y="58"/>
                    <a:pt x="23" y="57"/>
                  </a:cubicBezTo>
                  <a:cubicBezTo>
                    <a:pt x="24" y="57"/>
                    <a:pt x="25" y="56"/>
                    <a:pt x="26" y="56"/>
                  </a:cubicBezTo>
                  <a:cubicBezTo>
                    <a:pt x="26" y="56"/>
                    <a:pt x="27" y="56"/>
                    <a:pt x="28" y="56"/>
                  </a:cubicBezTo>
                  <a:cubicBezTo>
                    <a:pt x="28" y="56"/>
                    <a:pt x="28" y="55"/>
                    <a:pt x="28" y="55"/>
                  </a:cubicBezTo>
                  <a:cubicBezTo>
                    <a:pt x="28" y="55"/>
                    <a:pt x="28" y="55"/>
                    <a:pt x="28" y="55"/>
                  </a:cubicBezTo>
                  <a:cubicBezTo>
                    <a:pt x="29" y="55"/>
                    <a:pt x="29" y="55"/>
                    <a:pt x="29" y="55"/>
                  </a:cubicBezTo>
                  <a:cubicBezTo>
                    <a:pt x="29" y="55"/>
                    <a:pt x="30" y="54"/>
                    <a:pt x="31" y="54"/>
                  </a:cubicBezTo>
                  <a:cubicBezTo>
                    <a:pt x="31" y="53"/>
                    <a:pt x="31" y="52"/>
                    <a:pt x="32" y="51"/>
                  </a:cubicBezTo>
                  <a:cubicBezTo>
                    <a:pt x="31" y="50"/>
                    <a:pt x="31" y="50"/>
                    <a:pt x="31" y="49"/>
                  </a:cubicBezTo>
                  <a:cubicBezTo>
                    <a:pt x="31" y="49"/>
                    <a:pt x="32" y="48"/>
                    <a:pt x="32" y="48"/>
                  </a:cubicBezTo>
                  <a:cubicBezTo>
                    <a:pt x="32" y="47"/>
                    <a:pt x="31" y="46"/>
                    <a:pt x="31" y="46"/>
                  </a:cubicBezTo>
                  <a:cubicBezTo>
                    <a:pt x="31" y="44"/>
                    <a:pt x="32" y="43"/>
                    <a:pt x="32" y="42"/>
                  </a:cubicBezTo>
                  <a:cubicBezTo>
                    <a:pt x="32" y="42"/>
                    <a:pt x="31" y="41"/>
                    <a:pt x="32" y="41"/>
                  </a:cubicBezTo>
                  <a:cubicBezTo>
                    <a:pt x="32" y="40"/>
                    <a:pt x="32" y="40"/>
                    <a:pt x="32" y="39"/>
                  </a:cubicBezTo>
                  <a:cubicBezTo>
                    <a:pt x="32" y="39"/>
                    <a:pt x="32" y="38"/>
                    <a:pt x="32" y="37"/>
                  </a:cubicBezTo>
                  <a:cubicBezTo>
                    <a:pt x="32" y="36"/>
                    <a:pt x="32" y="35"/>
                    <a:pt x="32" y="33"/>
                  </a:cubicBezTo>
                  <a:cubicBezTo>
                    <a:pt x="32" y="33"/>
                    <a:pt x="32" y="32"/>
                    <a:pt x="32" y="32"/>
                  </a:cubicBezTo>
                  <a:cubicBezTo>
                    <a:pt x="32" y="32"/>
                    <a:pt x="32" y="31"/>
                    <a:pt x="33" y="31"/>
                  </a:cubicBezTo>
                  <a:cubicBezTo>
                    <a:pt x="33" y="30"/>
                    <a:pt x="33" y="30"/>
                    <a:pt x="33" y="29"/>
                  </a:cubicBezTo>
                  <a:cubicBezTo>
                    <a:pt x="33" y="29"/>
                    <a:pt x="33" y="28"/>
                    <a:pt x="33" y="28"/>
                  </a:cubicBezTo>
                  <a:cubicBezTo>
                    <a:pt x="34" y="27"/>
                    <a:pt x="34" y="26"/>
                    <a:pt x="35" y="25"/>
                  </a:cubicBezTo>
                  <a:cubicBezTo>
                    <a:pt x="35" y="23"/>
                    <a:pt x="37" y="22"/>
                    <a:pt x="38" y="21"/>
                  </a:cubicBezTo>
                  <a:cubicBezTo>
                    <a:pt x="39" y="20"/>
                    <a:pt x="39" y="20"/>
                    <a:pt x="40" y="19"/>
                  </a:cubicBezTo>
                  <a:cubicBezTo>
                    <a:pt x="41" y="18"/>
                    <a:pt x="42" y="16"/>
                    <a:pt x="43" y="15"/>
                  </a:cubicBezTo>
                  <a:cubicBezTo>
                    <a:pt x="44" y="14"/>
                    <a:pt x="44" y="13"/>
                    <a:pt x="45" y="13"/>
                  </a:cubicBezTo>
                  <a:cubicBezTo>
                    <a:pt x="47" y="11"/>
                    <a:pt x="49" y="10"/>
                    <a:pt x="50" y="8"/>
                  </a:cubicBezTo>
                  <a:cubicBezTo>
                    <a:pt x="50" y="8"/>
                    <a:pt x="51" y="5"/>
                    <a:pt x="51" y="5"/>
                  </a:cubicBezTo>
                  <a:cubicBezTo>
                    <a:pt x="51" y="3"/>
                    <a:pt x="48" y="4"/>
                    <a:pt x="48" y="4"/>
                  </a:cubicBezTo>
                  <a:cubicBezTo>
                    <a:pt x="48" y="5"/>
                    <a:pt x="49" y="5"/>
                    <a:pt x="49" y="6"/>
                  </a:cubicBezTo>
                  <a:cubicBezTo>
                    <a:pt x="50" y="6"/>
                    <a:pt x="50" y="6"/>
                    <a:pt x="49" y="7"/>
                  </a:cubicBezTo>
                  <a:cubicBezTo>
                    <a:pt x="48" y="7"/>
                    <a:pt x="45" y="6"/>
                    <a:pt x="45" y="6"/>
                  </a:cubicBezTo>
                  <a:cubicBezTo>
                    <a:pt x="44" y="6"/>
                    <a:pt x="44" y="6"/>
                    <a:pt x="44" y="6"/>
                  </a:cubicBezTo>
                  <a:cubicBezTo>
                    <a:pt x="44" y="6"/>
                    <a:pt x="44" y="6"/>
                    <a:pt x="44" y="6"/>
                  </a:cubicBezTo>
                  <a:cubicBezTo>
                    <a:pt x="44" y="7"/>
                    <a:pt x="44" y="7"/>
                    <a:pt x="44" y="8"/>
                  </a:cubicBezTo>
                  <a:cubicBezTo>
                    <a:pt x="43" y="9"/>
                    <a:pt x="42" y="9"/>
                    <a:pt x="41" y="9"/>
                  </a:cubicBezTo>
                  <a:cubicBezTo>
                    <a:pt x="40" y="10"/>
                    <a:pt x="39" y="11"/>
                    <a:pt x="38" y="11"/>
                  </a:cubicBezTo>
                  <a:cubicBezTo>
                    <a:pt x="38" y="11"/>
                    <a:pt x="37" y="12"/>
                    <a:pt x="37" y="12"/>
                  </a:cubicBezTo>
                  <a:cubicBezTo>
                    <a:pt x="36" y="12"/>
                    <a:pt x="36" y="12"/>
                    <a:pt x="36" y="12"/>
                  </a:cubicBezTo>
                  <a:cubicBezTo>
                    <a:pt x="35" y="13"/>
                    <a:pt x="35" y="13"/>
                    <a:pt x="34" y="13"/>
                  </a:cubicBezTo>
                  <a:cubicBezTo>
                    <a:pt x="33" y="13"/>
                    <a:pt x="33" y="14"/>
                    <a:pt x="32" y="15"/>
                  </a:cubicBezTo>
                  <a:cubicBezTo>
                    <a:pt x="31" y="15"/>
                    <a:pt x="30" y="16"/>
                    <a:pt x="29" y="16"/>
                  </a:cubicBezTo>
                  <a:cubicBezTo>
                    <a:pt x="29" y="17"/>
                    <a:pt x="28" y="17"/>
                    <a:pt x="28" y="17"/>
                  </a:cubicBezTo>
                  <a:cubicBezTo>
                    <a:pt x="27" y="18"/>
                    <a:pt x="26" y="18"/>
                    <a:pt x="25" y="19"/>
                  </a:cubicBezTo>
                  <a:cubicBezTo>
                    <a:pt x="23" y="20"/>
                    <a:pt x="23" y="21"/>
                    <a:pt x="21" y="22"/>
                  </a:cubicBezTo>
                  <a:cubicBezTo>
                    <a:pt x="21" y="23"/>
                    <a:pt x="20" y="23"/>
                    <a:pt x="20" y="24"/>
                  </a:cubicBezTo>
                  <a:cubicBezTo>
                    <a:pt x="19" y="25"/>
                    <a:pt x="18" y="25"/>
                    <a:pt x="17" y="26"/>
                  </a:cubicBezTo>
                  <a:cubicBezTo>
                    <a:pt x="16" y="26"/>
                    <a:pt x="15" y="27"/>
                    <a:pt x="13" y="27"/>
                  </a:cubicBezTo>
                  <a:cubicBezTo>
                    <a:pt x="13" y="27"/>
                    <a:pt x="12" y="27"/>
                    <a:pt x="12" y="28"/>
                  </a:cubicBezTo>
                  <a:cubicBezTo>
                    <a:pt x="11" y="28"/>
                    <a:pt x="11" y="28"/>
                    <a:pt x="10" y="28"/>
                  </a:cubicBezTo>
                  <a:cubicBezTo>
                    <a:pt x="10" y="28"/>
                    <a:pt x="9" y="28"/>
                    <a:pt x="9" y="28"/>
                  </a:cubicBezTo>
                  <a:cubicBezTo>
                    <a:pt x="8" y="28"/>
                    <a:pt x="6" y="28"/>
                    <a:pt x="5" y="27"/>
                  </a:cubicBezTo>
                  <a:cubicBezTo>
                    <a:pt x="4" y="27"/>
                    <a:pt x="4" y="27"/>
                    <a:pt x="3" y="27"/>
                  </a:cubicBezTo>
                  <a:cubicBezTo>
                    <a:pt x="2" y="27"/>
                    <a:pt x="1" y="26"/>
                    <a:pt x="1" y="26"/>
                  </a:cubicBezTo>
                  <a:cubicBezTo>
                    <a:pt x="0" y="25"/>
                    <a:pt x="0" y="25"/>
                    <a:pt x="0" y="24"/>
                  </a:cubicBezTo>
                  <a:cubicBezTo>
                    <a:pt x="0" y="22"/>
                    <a:pt x="1" y="21"/>
                    <a:pt x="3" y="20"/>
                  </a:cubicBezTo>
                  <a:cubicBezTo>
                    <a:pt x="4" y="20"/>
                    <a:pt x="4" y="20"/>
                    <a:pt x="5" y="20"/>
                  </a:cubicBezTo>
                  <a:cubicBezTo>
                    <a:pt x="6" y="20"/>
                    <a:pt x="6" y="19"/>
                    <a:pt x="8" y="19"/>
                  </a:cubicBezTo>
                  <a:cubicBezTo>
                    <a:pt x="8" y="19"/>
                    <a:pt x="8" y="18"/>
                    <a:pt x="8" y="18"/>
                  </a:cubicBezTo>
                  <a:cubicBezTo>
                    <a:pt x="9" y="18"/>
                    <a:pt x="10" y="17"/>
                    <a:pt x="12" y="17"/>
                  </a:cubicBezTo>
                  <a:cubicBezTo>
                    <a:pt x="12" y="17"/>
                    <a:pt x="13" y="16"/>
                    <a:pt x="14" y="16"/>
                  </a:cubicBezTo>
                  <a:cubicBezTo>
                    <a:pt x="15" y="16"/>
                    <a:pt x="15" y="15"/>
                    <a:pt x="16" y="15"/>
                  </a:cubicBezTo>
                  <a:cubicBezTo>
                    <a:pt x="17" y="14"/>
                    <a:pt x="18" y="14"/>
                    <a:pt x="19" y="14"/>
                  </a:cubicBezTo>
                  <a:cubicBezTo>
                    <a:pt x="20" y="13"/>
                    <a:pt x="21" y="12"/>
                    <a:pt x="22" y="12"/>
                  </a:cubicBezTo>
                  <a:cubicBezTo>
                    <a:pt x="22" y="12"/>
                    <a:pt x="23" y="12"/>
                    <a:pt x="24" y="12"/>
                  </a:cubicBezTo>
                  <a:cubicBezTo>
                    <a:pt x="25" y="11"/>
                    <a:pt x="26" y="10"/>
                    <a:pt x="27" y="10"/>
                  </a:cubicBezTo>
                  <a:cubicBezTo>
                    <a:pt x="28" y="10"/>
                    <a:pt x="28" y="10"/>
                    <a:pt x="29" y="9"/>
                  </a:cubicBezTo>
                  <a:cubicBezTo>
                    <a:pt x="30" y="9"/>
                    <a:pt x="31" y="8"/>
                    <a:pt x="32" y="8"/>
                  </a:cubicBezTo>
                  <a:cubicBezTo>
                    <a:pt x="33" y="7"/>
                    <a:pt x="33" y="7"/>
                    <a:pt x="34" y="7"/>
                  </a:cubicBezTo>
                  <a:cubicBezTo>
                    <a:pt x="34" y="7"/>
                    <a:pt x="35" y="7"/>
                    <a:pt x="35" y="6"/>
                  </a:cubicBezTo>
                  <a:cubicBezTo>
                    <a:pt x="37" y="6"/>
                    <a:pt x="38" y="5"/>
                    <a:pt x="40" y="4"/>
                  </a:cubicBezTo>
                  <a:cubicBezTo>
                    <a:pt x="41" y="3"/>
                    <a:pt x="43" y="3"/>
                    <a:pt x="45" y="3"/>
                  </a:cubicBezTo>
                  <a:cubicBezTo>
                    <a:pt x="45" y="2"/>
                    <a:pt x="47" y="2"/>
                    <a:pt x="48" y="2"/>
                  </a:cubicBezTo>
                  <a:cubicBezTo>
                    <a:pt x="48" y="2"/>
                    <a:pt x="49" y="2"/>
                    <a:pt x="49" y="1"/>
                  </a:cubicBezTo>
                  <a:cubicBezTo>
                    <a:pt x="50" y="1"/>
                    <a:pt x="51" y="1"/>
                    <a:pt x="51" y="1"/>
                  </a:cubicBezTo>
                  <a:cubicBezTo>
                    <a:pt x="52" y="1"/>
                    <a:pt x="52" y="1"/>
                    <a:pt x="53" y="0"/>
                  </a:cubicBezTo>
                  <a:cubicBezTo>
                    <a:pt x="53" y="0"/>
                    <a:pt x="53" y="0"/>
                    <a:pt x="53" y="0"/>
                  </a:cubicBezTo>
                  <a:cubicBezTo>
                    <a:pt x="53" y="0"/>
                    <a:pt x="53"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7" name="Freeform 15"/>
            <p:cNvSpPr>
              <a:spLocks noEditPoints="1"/>
            </p:cNvSpPr>
            <p:nvPr/>
          </p:nvSpPr>
          <p:spPr bwMode="auto">
            <a:xfrm>
              <a:off x="4862513" y="3144838"/>
              <a:ext cx="236538" cy="306388"/>
            </a:xfrm>
            <a:custGeom>
              <a:avLst/>
              <a:gdLst>
                <a:gd name="T0" fmla="*/ 32 w 87"/>
                <a:gd name="T1" fmla="*/ 24 h 112"/>
                <a:gd name="T2" fmla="*/ 38 w 87"/>
                <a:gd name="T3" fmla="*/ 36 h 112"/>
                <a:gd name="T4" fmla="*/ 46 w 87"/>
                <a:gd name="T5" fmla="*/ 46 h 112"/>
                <a:gd name="T6" fmla="*/ 56 w 87"/>
                <a:gd name="T7" fmla="*/ 56 h 112"/>
                <a:gd name="T8" fmla="*/ 63 w 87"/>
                <a:gd name="T9" fmla="*/ 65 h 112"/>
                <a:gd name="T10" fmla="*/ 69 w 87"/>
                <a:gd name="T11" fmla="*/ 68 h 112"/>
                <a:gd name="T12" fmla="*/ 74 w 87"/>
                <a:gd name="T13" fmla="*/ 56 h 112"/>
                <a:gd name="T14" fmla="*/ 80 w 87"/>
                <a:gd name="T15" fmla="*/ 56 h 112"/>
                <a:gd name="T16" fmla="*/ 73 w 87"/>
                <a:gd name="T17" fmla="*/ 48 h 112"/>
                <a:gd name="T18" fmla="*/ 64 w 87"/>
                <a:gd name="T19" fmla="*/ 41 h 112"/>
                <a:gd name="T20" fmla="*/ 51 w 87"/>
                <a:gd name="T21" fmla="*/ 29 h 112"/>
                <a:gd name="T22" fmla="*/ 41 w 87"/>
                <a:gd name="T23" fmla="*/ 19 h 112"/>
                <a:gd name="T24" fmla="*/ 14 w 87"/>
                <a:gd name="T25" fmla="*/ 49 h 112"/>
                <a:gd name="T26" fmla="*/ 18 w 87"/>
                <a:gd name="T27" fmla="*/ 65 h 112"/>
                <a:gd name="T28" fmla="*/ 29 w 87"/>
                <a:gd name="T29" fmla="*/ 68 h 112"/>
                <a:gd name="T30" fmla="*/ 30 w 87"/>
                <a:gd name="T31" fmla="*/ 62 h 112"/>
                <a:gd name="T32" fmla="*/ 30 w 87"/>
                <a:gd name="T33" fmla="*/ 51 h 112"/>
                <a:gd name="T34" fmla="*/ 28 w 87"/>
                <a:gd name="T35" fmla="*/ 37 h 112"/>
                <a:gd name="T36" fmla="*/ 21 w 87"/>
                <a:gd name="T37" fmla="*/ 40 h 112"/>
                <a:gd name="T38" fmla="*/ 22 w 87"/>
                <a:gd name="T39" fmla="*/ 55 h 112"/>
                <a:gd name="T40" fmla="*/ 16 w 87"/>
                <a:gd name="T41" fmla="*/ 46 h 112"/>
                <a:gd name="T42" fmla="*/ 13 w 87"/>
                <a:gd name="T43" fmla="*/ 42 h 112"/>
                <a:gd name="T44" fmla="*/ 4 w 87"/>
                <a:gd name="T45" fmla="*/ 6 h 112"/>
                <a:gd name="T46" fmla="*/ 13 w 87"/>
                <a:gd name="T47" fmla="*/ 7 h 112"/>
                <a:gd name="T48" fmla="*/ 11 w 87"/>
                <a:gd name="T49" fmla="*/ 23 h 112"/>
                <a:gd name="T50" fmla="*/ 15 w 87"/>
                <a:gd name="T51" fmla="*/ 27 h 112"/>
                <a:gd name="T52" fmla="*/ 24 w 87"/>
                <a:gd name="T53" fmla="*/ 25 h 112"/>
                <a:gd name="T54" fmla="*/ 30 w 87"/>
                <a:gd name="T55" fmla="*/ 18 h 112"/>
                <a:gd name="T56" fmla="*/ 40 w 87"/>
                <a:gd name="T57" fmla="*/ 12 h 112"/>
                <a:gd name="T58" fmla="*/ 51 w 87"/>
                <a:gd name="T59" fmla="*/ 22 h 112"/>
                <a:gd name="T60" fmla="*/ 66 w 87"/>
                <a:gd name="T61" fmla="*/ 33 h 112"/>
                <a:gd name="T62" fmla="*/ 80 w 87"/>
                <a:gd name="T63" fmla="*/ 44 h 112"/>
                <a:gd name="T64" fmla="*/ 87 w 87"/>
                <a:gd name="T65" fmla="*/ 56 h 112"/>
                <a:gd name="T66" fmla="*/ 78 w 87"/>
                <a:gd name="T67" fmla="*/ 70 h 112"/>
                <a:gd name="T68" fmla="*/ 81 w 87"/>
                <a:gd name="T69" fmla="*/ 87 h 112"/>
                <a:gd name="T70" fmla="*/ 71 w 87"/>
                <a:gd name="T71" fmla="*/ 93 h 112"/>
                <a:gd name="T72" fmla="*/ 62 w 87"/>
                <a:gd name="T73" fmla="*/ 77 h 112"/>
                <a:gd name="T74" fmla="*/ 55 w 87"/>
                <a:gd name="T75" fmla="*/ 68 h 112"/>
                <a:gd name="T76" fmla="*/ 44 w 87"/>
                <a:gd name="T77" fmla="*/ 54 h 112"/>
                <a:gd name="T78" fmla="*/ 37 w 87"/>
                <a:gd name="T79" fmla="*/ 46 h 112"/>
                <a:gd name="T80" fmla="*/ 40 w 87"/>
                <a:gd name="T81" fmla="*/ 59 h 112"/>
                <a:gd name="T82" fmla="*/ 48 w 87"/>
                <a:gd name="T83" fmla="*/ 73 h 112"/>
                <a:gd name="T84" fmla="*/ 52 w 87"/>
                <a:gd name="T85" fmla="*/ 85 h 112"/>
                <a:gd name="T86" fmla="*/ 52 w 87"/>
                <a:gd name="T87" fmla="*/ 94 h 112"/>
                <a:gd name="T88" fmla="*/ 62 w 87"/>
                <a:gd name="T89" fmla="*/ 100 h 112"/>
                <a:gd name="T90" fmla="*/ 64 w 87"/>
                <a:gd name="T91" fmla="*/ 109 h 112"/>
                <a:gd name="T92" fmla="*/ 49 w 87"/>
                <a:gd name="T93" fmla="*/ 112 h 112"/>
                <a:gd name="T94" fmla="*/ 38 w 87"/>
                <a:gd name="T95" fmla="*/ 106 h 112"/>
                <a:gd name="T96" fmla="*/ 42 w 87"/>
                <a:gd name="T97" fmla="*/ 95 h 112"/>
                <a:gd name="T98" fmla="*/ 29 w 87"/>
                <a:gd name="T99" fmla="*/ 78 h 112"/>
                <a:gd name="T100" fmla="*/ 13 w 87"/>
                <a:gd name="T101" fmla="*/ 71 h 112"/>
                <a:gd name="T102" fmla="*/ 3 w 87"/>
                <a:gd name="T103" fmla="*/ 76 h 112"/>
                <a:gd name="T104" fmla="*/ 1 w 87"/>
                <a:gd name="T105" fmla="*/ 61 h 112"/>
                <a:gd name="T106" fmla="*/ 0 w 87"/>
                <a:gd name="T107" fmla="*/ 53 h 112"/>
                <a:gd name="T108" fmla="*/ 0 w 87"/>
                <a:gd name="T109" fmla="*/ 43 h 112"/>
                <a:gd name="T110" fmla="*/ 0 w 87"/>
                <a:gd name="T111" fmla="*/ 31 h 112"/>
                <a:gd name="T112" fmla="*/ 2 w 87"/>
                <a:gd name="T113" fmla="*/ 1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12">
                  <a:moveTo>
                    <a:pt x="33" y="15"/>
                  </a:moveTo>
                  <a:cubicBezTo>
                    <a:pt x="33" y="16"/>
                    <a:pt x="33" y="16"/>
                    <a:pt x="33" y="17"/>
                  </a:cubicBezTo>
                  <a:cubicBezTo>
                    <a:pt x="33" y="17"/>
                    <a:pt x="33" y="17"/>
                    <a:pt x="33" y="18"/>
                  </a:cubicBezTo>
                  <a:cubicBezTo>
                    <a:pt x="32" y="18"/>
                    <a:pt x="32" y="19"/>
                    <a:pt x="32" y="19"/>
                  </a:cubicBezTo>
                  <a:cubicBezTo>
                    <a:pt x="32" y="20"/>
                    <a:pt x="32" y="20"/>
                    <a:pt x="32" y="20"/>
                  </a:cubicBezTo>
                  <a:cubicBezTo>
                    <a:pt x="32" y="21"/>
                    <a:pt x="32" y="21"/>
                    <a:pt x="32" y="21"/>
                  </a:cubicBezTo>
                  <a:cubicBezTo>
                    <a:pt x="32" y="22"/>
                    <a:pt x="32" y="22"/>
                    <a:pt x="32" y="22"/>
                  </a:cubicBezTo>
                  <a:cubicBezTo>
                    <a:pt x="32" y="23"/>
                    <a:pt x="32" y="23"/>
                    <a:pt x="32" y="24"/>
                  </a:cubicBezTo>
                  <a:cubicBezTo>
                    <a:pt x="32" y="24"/>
                    <a:pt x="32" y="25"/>
                    <a:pt x="32" y="25"/>
                  </a:cubicBezTo>
                  <a:cubicBezTo>
                    <a:pt x="32" y="26"/>
                    <a:pt x="32" y="27"/>
                    <a:pt x="32" y="27"/>
                  </a:cubicBezTo>
                  <a:cubicBezTo>
                    <a:pt x="32" y="28"/>
                    <a:pt x="33" y="28"/>
                    <a:pt x="33" y="29"/>
                  </a:cubicBezTo>
                  <a:cubicBezTo>
                    <a:pt x="33" y="29"/>
                    <a:pt x="33" y="30"/>
                    <a:pt x="33" y="31"/>
                  </a:cubicBezTo>
                  <a:cubicBezTo>
                    <a:pt x="33" y="32"/>
                    <a:pt x="34" y="33"/>
                    <a:pt x="34" y="34"/>
                  </a:cubicBezTo>
                  <a:cubicBezTo>
                    <a:pt x="35" y="34"/>
                    <a:pt x="35" y="35"/>
                    <a:pt x="35" y="35"/>
                  </a:cubicBezTo>
                  <a:cubicBezTo>
                    <a:pt x="36" y="35"/>
                    <a:pt x="36" y="36"/>
                    <a:pt x="37" y="36"/>
                  </a:cubicBezTo>
                  <a:cubicBezTo>
                    <a:pt x="37" y="36"/>
                    <a:pt x="37" y="36"/>
                    <a:pt x="38" y="36"/>
                  </a:cubicBezTo>
                  <a:cubicBezTo>
                    <a:pt x="38" y="37"/>
                    <a:pt x="39" y="38"/>
                    <a:pt x="39" y="38"/>
                  </a:cubicBezTo>
                  <a:cubicBezTo>
                    <a:pt x="39" y="38"/>
                    <a:pt x="39" y="38"/>
                    <a:pt x="39" y="38"/>
                  </a:cubicBezTo>
                  <a:cubicBezTo>
                    <a:pt x="40" y="39"/>
                    <a:pt x="40" y="40"/>
                    <a:pt x="41" y="40"/>
                  </a:cubicBezTo>
                  <a:cubicBezTo>
                    <a:pt x="41" y="41"/>
                    <a:pt x="42" y="41"/>
                    <a:pt x="42" y="41"/>
                  </a:cubicBezTo>
                  <a:cubicBezTo>
                    <a:pt x="42" y="42"/>
                    <a:pt x="43" y="42"/>
                    <a:pt x="43" y="43"/>
                  </a:cubicBezTo>
                  <a:cubicBezTo>
                    <a:pt x="43" y="43"/>
                    <a:pt x="43" y="43"/>
                    <a:pt x="44" y="43"/>
                  </a:cubicBezTo>
                  <a:cubicBezTo>
                    <a:pt x="44" y="44"/>
                    <a:pt x="45" y="44"/>
                    <a:pt x="45" y="45"/>
                  </a:cubicBezTo>
                  <a:cubicBezTo>
                    <a:pt x="46" y="45"/>
                    <a:pt x="46" y="45"/>
                    <a:pt x="46" y="46"/>
                  </a:cubicBezTo>
                  <a:cubicBezTo>
                    <a:pt x="46" y="46"/>
                    <a:pt x="47" y="46"/>
                    <a:pt x="47" y="46"/>
                  </a:cubicBezTo>
                  <a:cubicBezTo>
                    <a:pt x="48" y="47"/>
                    <a:pt x="47" y="48"/>
                    <a:pt x="49" y="48"/>
                  </a:cubicBezTo>
                  <a:cubicBezTo>
                    <a:pt x="49" y="49"/>
                    <a:pt x="50" y="51"/>
                    <a:pt x="51" y="51"/>
                  </a:cubicBezTo>
                  <a:cubicBezTo>
                    <a:pt x="52" y="51"/>
                    <a:pt x="52" y="52"/>
                    <a:pt x="53" y="52"/>
                  </a:cubicBezTo>
                  <a:cubicBezTo>
                    <a:pt x="53" y="52"/>
                    <a:pt x="53" y="52"/>
                    <a:pt x="53" y="52"/>
                  </a:cubicBezTo>
                  <a:cubicBezTo>
                    <a:pt x="53" y="53"/>
                    <a:pt x="53" y="53"/>
                    <a:pt x="54" y="54"/>
                  </a:cubicBezTo>
                  <a:cubicBezTo>
                    <a:pt x="54" y="54"/>
                    <a:pt x="54" y="55"/>
                    <a:pt x="54" y="55"/>
                  </a:cubicBezTo>
                  <a:cubicBezTo>
                    <a:pt x="55" y="56"/>
                    <a:pt x="55" y="56"/>
                    <a:pt x="56" y="56"/>
                  </a:cubicBezTo>
                  <a:cubicBezTo>
                    <a:pt x="56" y="57"/>
                    <a:pt x="56" y="57"/>
                    <a:pt x="57" y="57"/>
                  </a:cubicBezTo>
                  <a:cubicBezTo>
                    <a:pt x="57" y="58"/>
                    <a:pt x="57" y="58"/>
                    <a:pt x="58" y="58"/>
                  </a:cubicBezTo>
                  <a:cubicBezTo>
                    <a:pt x="58" y="59"/>
                    <a:pt x="58" y="59"/>
                    <a:pt x="59" y="59"/>
                  </a:cubicBezTo>
                  <a:cubicBezTo>
                    <a:pt x="59" y="60"/>
                    <a:pt x="59" y="60"/>
                    <a:pt x="59" y="60"/>
                  </a:cubicBezTo>
                  <a:cubicBezTo>
                    <a:pt x="60" y="60"/>
                    <a:pt x="60" y="61"/>
                    <a:pt x="60" y="61"/>
                  </a:cubicBezTo>
                  <a:cubicBezTo>
                    <a:pt x="61" y="62"/>
                    <a:pt x="61" y="62"/>
                    <a:pt x="61" y="62"/>
                  </a:cubicBezTo>
                  <a:cubicBezTo>
                    <a:pt x="61" y="63"/>
                    <a:pt x="62" y="63"/>
                    <a:pt x="62" y="63"/>
                  </a:cubicBezTo>
                  <a:cubicBezTo>
                    <a:pt x="62" y="64"/>
                    <a:pt x="62" y="64"/>
                    <a:pt x="63" y="65"/>
                  </a:cubicBezTo>
                  <a:cubicBezTo>
                    <a:pt x="63" y="65"/>
                    <a:pt x="63" y="65"/>
                    <a:pt x="64" y="66"/>
                  </a:cubicBezTo>
                  <a:cubicBezTo>
                    <a:pt x="64" y="66"/>
                    <a:pt x="64" y="66"/>
                    <a:pt x="65" y="67"/>
                  </a:cubicBezTo>
                  <a:cubicBezTo>
                    <a:pt x="65" y="67"/>
                    <a:pt x="66" y="68"/>
                    <a:pt x="66" y="68"/>
                  </a:cubicBezTo>
                  <a:cubicBezTo>
                    <a:pt x="66" y="69"/>
                    <a:pt x="66" y="70"/>
                    <a:pt x="67" y="70"/>
                  </a:cubicBezTo>
                  <a:cubicBezTo>
                    <a:pt x="67" y="70"/>
                    <a:pt x="67" y="70"/>
                    <a:pt x="67" y="70"/>
                  </a:cubicBezTo>
                  <a:cubicBezTo>
                    <a:pt x="67" y="70"/>
                    <a:pt x="68" y="70"/>
                    <a:pt x="68" y="70"/>
                  </a:cubicBezTo>
                  <a:cubicBezTo>
                    <a:pt x="68" y="70"/>
                    <a:pt x="68" y="70"/>
                    <a:pt x="68" y="69"/>
                  </a:cubicBezTo>
                  <a:cubicBezTo>
                    <a:pt x="68" y="69"/>
                    <a:pt x="69" y="68"/>
                    <a:pt x="69" y="68"/>
                  </a:cubicBezTo>
                  <a:cubicBezTo>
                    <a:pt x="69" y="67"/>
                    <a:pt x="68" y="67"/>
                    <a:pt x="68" y="66"/>
                  </a:cubicBezTo>
                  <a:cubicBezTo>
                    <a:pt x="68" y="66"/>
                    <a:pt x="68" y="66"/>
                    <a:pt x="68" y="65"/>
                  </a:cubicBezTo>
                  <a:cubicBezTo>
                    <a:pt x="68" y="65"/>
                    <a:pt x="68" y="64"/>
                    <a:pt x="68" y="63"/>
                  </a:cubicBezTo>
                  <a:cubicBezTo>
                    <a:pt x="67" y="62"/>
                    <a:pt x="67" y="61"/>
                    <a:pt x="67" y="60"/>
                  </a:cubicBezTo>
                  <a:cubicBezTo>
                    <a:pt x="68" y="60"/>
                    <a:pt x="69" y="59"/>
                    <a:pt x="70" y="58"/>
                  </a:cubicBezTo>
                  <a:cubicBezTo>
                    <a:pt x="70" y="57"/>
                    <a:pt x="71" y="56"/>
                    <a:pt x="72" y="56"/>
                  </a:cubicBezTo>
                  <a:cubicBezTo>
                    <a:pt x="72" y="56"/>
                    <a:pt x="72" y="56"/>
                    <a:pt x="73" y="56"/>
                  </a:cubicBezTo>
                  <a:cubicBezTo>
                    <a:pt x="73" y="56"/>
                    <a:pt x="74" y="55"/>
                    <a:pt x="74" y="56"/>
                  </a:cubicBezTo>
                  <a:cubicBezTo>
                    <a:pt x="75" y="56"/>
                    <a:pt x="75" y="57"/>
                    <a:pt x="75" y="57"/>
                  </a:cubicBezTo>
                  <a:cubicBezTo>
                    <a:pt x="76" y="58"/>
                    <a:pt x="76" y="59"/>
                    <a:pt x="76" y="60"/>
                  </a:cubicBezTo>
                  <a:cubicBezTo>
                    <a:pt x="76" y="60"/>
                    <a:pt x="76" y="60"/>
                    <a:pt x="76" y="60"/>
                  </a:cubicBezTo>
                  <a:cubicBezTo>
                    <a:pt x="77" y="60"/>
                    <a:pt x="78" y="60"/>
                    <a:pt x="78" y="59"/>
                  </a:cubicBezTo>
                  <a:cubicBezTo>
                    <a:pt x="79" y="59"/>
                    <a:pt x="79" y="58"/>
                    <a:pt x="79" y="58"/>
                  </a:cubicBezTo>
                  <a:cubicBezTo>
                    <a:pt x="79" y="58"/>
                    <a:pt x="79" y="57"/>
                    <a:pt x="79" y="57"/>
                  </a:cubicBezTo>
                  <a:cubicBezTo>
                    <a:pt x="79" y="57"/>
                    <a:pt x="79" y="57"/>
                    <a:pt x="79" y="57"/>
                  </a:cubicBezTo>
                  <a:cubicBezTo>
                    <a:pt x="79" y="57"/>
                    <a:pt x="79" y="57"/>
                    <a:pt x="80" y="56"/>
                  </a:cubicBezTo>
                  <a:cubicBezTo>
                    <a:pt x="79" y="56"/>
                    <a:pt x="80" y="56"/>
                    <a:pt x="80" y="55"/>
                  </a:cubicBezTo>
                  <a:cubicBezTo>
                    <a:pt x="80" y="55"/>
                    <a:pt x="80" y="55"/>
                    <a:pt x="80" y="55"/>
                  </a:cubicBezTo>
                  <a:cubicBezTo>
                    <a:pt x="80" y="55"/>
                    <a:pt x="79" y="54"/>
                    <a:pt x="79" y="53"/>
                  </a:cubicBezTo>
                  <a:cubicBezTo>
                    <a:pt x="78" y="53"/>
                    <a:pt x="78" y="52"/>
                    <a:pt x="78" y="52"/>
                  </a:cubicBezTo>
                  <a:cubicBezTo>
                    <a:pt x="78" y="52"/>
                    <a:pt x="77" y="51"/>
                    <a:pt x="77" y="51"/>
                  </a:cubicBezTo>
                  <a:cubicBezTo>
                    <a:pt x="77" y="51"/>
                    <a:pt x="76" y="50"/>
                    <a:pt x="76" y="50"/>
                  </a:cubicBezTo>
                  <a:cubicBezTo>
                    <a:pt x="76" y="50"/>
                    <a:pt x="75" y="50"/>
                    <a:pt x="75" y="50"/>
                  </a:cubicBezTo>
                  <a:cubicBezTo>
                    <a:pt x="75" y="49"/>
                    <a:pt x="74" y="49"/>
                    <a:pt x="73" y="48"/>
                  </a:cubicBezTo>
                  <a:cubicBezTo>
                    <a:pt x="73" y="48"/>
                    <a:pt x="73" y="47"/>
                    <a:pt x="72" y="47"/>
                  </a:cubicBezTo>
                  <a:cubicBezTo>
                    <a:pt x="72" y="47"/>
                    <a:pt x="71" y="47"/>
                    <a:pt x="71" y="46"/>
                  </a:cubicBezTo>
                  <a:cubicBezTo>
                    <a:pt x="70" y="46"/>
                    <a:pt x="70" y="45"/>
                    <a:pt x="70" y="45"/>
                  </a:cubicBezTo>
                  <a:cubicBezTo>
                    <a:pt x="70" y="45"/>
                    <a:pt x="70" y="45"/>
                    <a:pt x="70" y="44"/>
                  </a:cubicBezTo>
                  <a:cubicBezTo>
                    <a:pt x="69" y="44"/>
                    <a:pt x="69" y="44"/>
                    <a:pt x="68" y="43"/>
                  </a:cubicBezTo>
                  <a:cubicBezTo>
                    <a:pt x="68" y="43"/>
                    <a:pt x="67" y="43"/>
                    <a:pt x="66" y="43"/>
                  </a:cubicBezTo>
                  <a:cubicBezTo>
                    <a:pt x="66" y="42"/>
                    <a:pt x="65" y="42"/>
                    <a:pt x="65" y="41"/>
                  </a:cubicBezTo>
                  <a:cubicBezTo>
                    <a:pt x="64" y="41"/>
                    <a:pt x="64" y="41"/>
                    <a:pt x="64" y="41"/>
                  </a:cubicBezTo>
                  <a:cubicBezTo>
                    <a:pt x="63" y="40"/>
                    <a:pt x="62" y="39"/>
                    <a:pt x="61" y="38"/>
                  </a:cubicBezTo>
                  <a:cubicBezTo>
                    <a:pt x="61" y="38"/>
                    <a:pt x="60" y="37"/>
                    <a:pt x="60" y="37"/>
                  </a:cubicBezTo>
                  <a:cubicBezTo>
                    <a:pt x="59" y="36"/>
                    <a:pt x="57" y="36"/>
                    <a:pt x="57" y="35"/>
                  </a:cubicBezTo>
                  <a:cubicBezTo>
                    <a:pt x="56" y="34"/>
                    <a:pt x="56" y="34"/>
                    <a:pt x="56" y="34"/>
                  </a:cubicBezTo>
                  <a:cubicBezTo>
                    <a:pt x="55" y="33"/>
                    <a:pt x="55" y="33"/>
                    <a:pt x="54" y="32"/>
                  </a:cubicBezTo>
                  <a:cubicBezTo>
                    <a:pt x="54" y="32"/>
                    <a:pt x="53" y="32"/>
                    <a:pt x="53" y="32"/>
                  </a:cubicBezTo>
                  <a:cubicBezTo>
                    <a:pt x="53" y="31"/>
                    <a:pt x="53" y="31"/>
                    <a:pt x="52" y="31"/>
                  </a:cubicBezTo>
                  <a:cubicBezTo>
                    <a:pt x="52" y="30"/>
                    <a:pt x="51" y="30"/>
                    <a:pt x="51" y="29"/>
                  </a:cubicBezTo>
                  <a:cubicBezTo>
                    <a:pt x="50" y="29"/>
                    <a:pt x="49" y="27"/>
                    <a:pt x="48" y="27"/>
                  </a:cubicBezTo>
                  <a:cubicBezTo>
                    <a:pt x="48" y="27"/>
                    <a:pt x="48" y="27"/>
                    <a:pt x="48" y="27"/>
                  </a:cubicBezTo>
                  <a:cubicBezTo>
                    <a:pt x="47" y="26"/>
                    <a:pt x="47" y="26"/>
                    <a:pt x="47" y="25"/>
                  </a:cubicBezTo>
                  <a:cubicBezTo>
                    <a:pt x="46" y="25"/>
                    <a:pt x="46" y="25"/>
                    <a:pt x="46" y="24"/>
                  </a:cubicBezTo>
                  <a:cubicBezTo>
                    <a:pt x="45" y="24"/>
                    <a:pt x="45" y="24"/>
                    <a:pt x="45" y="24"/>
                  </a:cubicBezTo>
                  <a:cubicBezTo>
                    <a:pt x="44" y="23"/>
                    <a:pt x="43" y="22"/>
                    <a:pt x="42" y="21"/>
                  </a:cubicBezTo>
                  <a:cubicBezTo>
                    <a:pt x="42" y="21"/>
                    <a:pt x="42" y="21"/>
                    <a:pt x="42" y="20"/>
                  </a:cubicBezTo>
                  <a:cubicBezTo>
                    <a:pt x="41" y="20"/>
                    <a:pt x="41" y="20"/>
                    <a:pt x="41" y="19"/>
                  </a:cubicBezTo>
                  <a:cubicBezTo>
                    <a:pt x="41" y="19"/>
                    <a:pt x="41" y="19"/>
                    <a:pt x="40" y="19"/>
                  </a:cubicBezTo>
                  <a:cubicBezTo>
                    <a:pt x="40" y="19"/>
                    <a:pt x="37" y="16"/>
                    <a:pt x="36" y="15"/>
                  </a:cubicBezTo>
                  <a:cubicBezTo>
                    <a:pt x="36" y="15"/>
                    <a:pt x="35" y="15"/>
                    <a:pt x="34" y="15"/>
                  </a:cubicBezTo>
                  <a:cubicBezTo>
                    <a:pt x="34" y="15"/>
                    <a:pt x="33" y="15"/>
                    <a:pt x="33" y="15"/>
                  </a:cubicBezTo>
                  <a:close/>
                  <a:moveTo>
                    <a:pt x="13" y="45"/>
                  </a:moveTo>
                  <a:cubicBezTo>
                    <a:pt x="13" y="46"/>
                    <a:pt x="13" y="46"/>
                    <a:pt x="13" y="47"/>
                  </a:cubicBezTo>
                  <a:cubicBezTo>
                    <a:pt x="13" y="47"/>
                    <a:pt x="13" y="47"/>
                    <a:pt x="13" y="48"/>
                  </a:cubicBezTo>
                  <a:cubicBezTo>
                    <a:pt x="14" y="48"/>
                    <a:pt x="14" y="49"/>
                    <a:pt x="14" y="49"/>
                  </a:cubicBezTo>
                  <a:cubicBezTo>
                    <a:pt x="14" y="50"/>
                    <a:pt x="14" y="50"/>
                    <a:pt x="14" y="50"/>
                  </a:cubicBezTo>
                  <a:cubicBezTo>
                    <a:pt x="14" y="51"/>
                    <a:pt x="14" y="52"/>
                    <a:pt x="14" y="52"/>
                  </a:cubicBezTo>
                  <a:cubicBezTo>
                    <a:pt x="14" y="54"/>
                    <a:pt x="14" y="55"/>
                    <a:pt x="13" y="57"/>
                  </a:cubicBezTo>
                  <a:cubicBezTo>
                    <a:pt x="13" y="58"/>
                    <a:pt x="14" y="58"/>
                    <a:pt x="14" y="59"/>
                  </a:cubicBezTo>
                  <a:cubicBezTo>
                    <a:pt x="13" y="60"/>
                    <a:pt x="13" y="61"/>
                    <a:pt x="14" y="62"/>
                  </a:cubicBezTo>
                  <a:cubicBezTo>
                    <a:pt x="14" y="63"/>
                    <a:pt x="16" y="63"/>
                    <a:pt x="16" y="63"/>
                  </a:cubicBezTo>
                  <a:cubicBezTo>
                    <a:pt x="17" y="64"/>
                    <a:pt x="17" y="64"/>
                    <a:pt x="17" y="64"/>
                  </a:cubicBezTo>
                  <a:cubicBezTo>
                    <a:pt x="18" y="64"/>
                    <a:pt x="18" y="65"/>
                    <a:pt x="18" y="65"/>
                  </a:cubicBezTo>
                  <a:cubicBezTo>
                    <a:pt x="19" y="65"/>
                    <a:pt x="21" y="66"/>
                    <a:pt x="22" y="66"/>
                  </a:cubicBezTo>
                  <a:cubicBezTo>
                    <a:pt x="22" y="66"/>
                    <a:pt x="22" y="66"/>
                    <a:pt x="22" y="66"/>
                  </a:cubicBezTo>
                  <a:cubicBezTo>
                    <a:pt x="22" y="66"/>
                    <a:pt x="23" y="66"/>
                    <a:pt x="23" y="66"/>
                  </a:cubicBezTo>
                  <a:cubicBezTo>
                    <a:pt x="23" y="66"/>
                    <a:pt x="24" y="66"/>
                    <a:pt x="24" y="66"/>
                  </a:cubicBezTo>
                  <a:cubicBezTo>
                    <a:pt x="24" y="66"/>
                    <a:pt x="25" y="67"/>
                    <a:pt x="25" y="67"/>
                  </a:cubicBezTo>
                  <a:cubicBezTo>
                    <a:pt x="25" y="67"/>
                    <a:pt x="26" y="67"/>
                    <a:pt x="26" y="67"/>
                  </a:cubicBezTo>
                  <a:cubicBezTo>
                    <a:pt x="27" y="67"/>
                    <a:pt x="27" y="67"/>
                    <a:pt x="28" y="67"/>
                  </a:cubicBezTo>
                  <a:cubicBezTo>
                    <a:pt x="28" y="67"/>
                    <a:pt x="29" y="67"/>
                    <a:pt x="29" y="68"/>
                  </a:cubicBezTo>
                  <a:cubicBezTo>
                    <a:pt x="29" y="68"/>
                    <a:pt x="30" y="68"/>
                    <a:pt x="30" y="68"/>
                  </a:cubicBezTo>
                  <a:cubicBezTo>
                    <a:pt x="30" y="67"/>
                    <a:pt x="30" y="67"/>
                    <a:pt x="30" y="67"/>
                  </a:cubicBezTo>
                  <a:cubicBezTo>
                    <a:pt x="30" y="67"/>
                    <a:pt x="30" y="67"/>
                    <a:pt x="30" y="67"/>
                  </a:cubicBezTo>
                  <a:cubicBezTo>
                    <a:pt x="30" y="67"/>
                    <a:pt x="30" y="67"/>
                    <a:pt x="30" y="67"/>
                  </a:cubicBezTo>
                  <a:cubicBezTo>
                    <a:pt x="30" y="67"/>
                    <a:pt x="30" y="66"/>
                    <a:pt x="30" y="65"/>
                  </a:cubicBezTo>
                  <a:cubicBezTo>
                    <a:pt x="30" y="65"/>
                    <a:pt x="30" y="65"/>
                    <a:pt x="30" y="65"/>
                  </a:cubicBezTo>
                  <a:cubicBezTo>
                    <a:pt x="30" y="64"/>
                    <a:pt x="30" y="64"/>
                    <a:pt x="30" y="63"/>
                  </a:cubicBezTo>
                  <a:cubicBezTo>
                    <a:pt x="30" y="63"/>
                    <a:pt x="30" y="62"/>
                    <a:pt x="30" y="62"/>
                  </a:cubicBezTo>
                  <a:cubicBezTo>
                    <a:pt x="30" y="62"/>
                    <a:pt x="30" y="62"/>
                    <a:pt x="30" y="62"/>
                  </a:cubicBezTo>
                  <a:cubicBezTo>
                    <a:pt x="30" y="61"/>
                    <a:pt x="29" y="60"/>
                    <a:pt x="29" y="59"/>
                  </a:cubicBezTo>
                  <a:cubicBezTo>
                    <a:pt x="29" y="58"/>
                    <a:pt x="29" y="58"/>
                    <a:pt x="29" y="57"/>
                  </a:cubicBezTo>
                  <a:cubicBezTo>
                    <a:pt x="29" y="57"/>
                    <a:pt x="29" y="56"/>
                    <a:pt x="29" y="56"/>
                  </a:cubicBezTo>
                  <a:cubicBezTo>
                    <a:pt x="29" y="56"/>
                    <a:pt x="29" y="56"/>
                    <a:pt x="29" y="56"/>
                  </a:cubicBezTo>
                  <a:cubicBezTo>
                    <a:pt x="29" y="56"/>
                    <a:pt x="30" y="56"/>
                    <a:pt x="30" y="56"/>
                  </a:cubicBezTo>
                  <a:cubicBezTo>
                    <a:pt x="29" y="56"/>
                    <a:pt x="29" y="55"/>
                    <a:pt x="30" y="55"/>
                  </a:cubicBezTo>
                  <a:cubicBezTo>
                    <a:pt x="29" y="53"/>
                    <a:pt x="29" y="52"/>
                    <a:pt x="30" y="51"/>
                  </a:cubicBezTo>
                  <a:cubicBezTo>
                    <a:pt x="30" y="51"/>
                    <a:pt x="30" y="51"/>
                    <a:pt x="29" y="51"/>
                  </a:cubicBezTo>
                  <a:cubicBezTo>
                    <a:pt x="29" y="50"/>
                    <a:pt x="29" y="48"/>
                    <a:pt x="29" y="47"/>
                  </a:cubicBezTo>
                  <a:cubicBezTo>
                    <a:pt x="29" y="47"/>
                    <a:pt x="29" y="46"/>
                    <a:pt x="29" y="46"/>
                  </a:cubicBezTo>
                  <a:cubicBezTo>
                    <a:pt x="29" y="45"/>
                    <a:pt x="30" y="42"/>
                    <a:pt x="29" y="42"/>
                  </a:cubicBezTo>
                  <a:cubicBezTo>
                    <a:pt x="29" y="41"/>
                    <a:pt x="29" y="40"/>
                    <a:pt x="30" y="39"/>
                  </a:cubicBezTo>
                  <a:cubicBezTo>
                    <a:pt x="29" y="39"/>
                    <a:pt x="29" y="38"/>
                    <a:pt x="28" y="38"/>
                  </a:cubicBezTo>
                  <a:cubicBezTo>
                    <a:pt x="28" y="38"/>
                    <a:pt x="28" y="38"/>
                    <a:pt x="28" y="38"/>
                  </a:cubicBezTo>
                  <a:cubicBezTo>
                    <a:pt x="28" y="37"/>
                    <a:pt x="28" y="37"/>
                    <a:pt x="28" y="37"/>
                  </a:cubicBezTo>
                  <a:cubicBezTo>
                    <a:pt x="27" y="36"/>
                    <a:pt x="25" y="34"/>
                    <a:pt x="25" y="34"/>
                  </a:cubicBezTo>
                  <a:cubicBezTo>
                    <a:pt x="25" y="34"/>
                    <a:pt x="25" y="34"/>
                    <a:pt x="24" y="34"/>
                  </a:cubicBezTo>
                  <a:cubicBezTo>
                    <a:pt x="24" y="33"/>
                    <a:pt x="23" y="33"/>
                    <a:pt x="23" y="33"/>
                  </a:cubicBezTo>
                  <a:cubicBezTo>
                    <a:pt x="22" y="33"/>
                    <a:pt x="21" y="32"/>
                    <a:pt x="21" y="33"/>
                  </a:cubicBezTo>
                  <a:cubicBezTo>
                    <a:pt x="21" y="33"/>
                    <a:pt x="21" y="34"/>
                    <a:pt x="21" y="34"/>
                  </a:cubicBezTo>
                  <a:cubicBezTo>
                    <a:pt x="20" y="36"/>
                    <a:pt x="21" y="36"/>
                    <a:pt x="21" y="37"/>
                  </a:cubicBezTo>
                  <a:cubicBezTo>
                    <a:pt x="21" y="38"/>
                    <a:pt x="20" y="38"/>
                    <a:pt x="20" y="39"/>
                  </a:cubicBezTo>
                  <a:cubicBezTo>
                    <a:pt x="20" y="40"/>
                    <a:pt x="21" y="40"/>
                    <a:pt x="21" y="40"/>
                  </a:cubicBezTo>
                  <a:cubicBezTo>
                    <a:pt x="21" y="41"/>
                    <a:pt x="21" y="42"/>
                    <a:pt x="21" y="42"/>
                  </a:cubicBezTo>
                  <a:cubicBezTo>
                    <a:pt x="21" y="44"/>
                    <a:pt x="21" y="45"/>
                    <a:pt x="21" y="46"/>
                  </a:cubicBezTo>
                  <a:cubicBezTo>
                    <a:pt x="21" y="47"/>
                    <a:pt x="21" y="47"/>
                    <a:pt x="22" y="48"/>
                  </a:cubicBezTo>
                  <a:cubicBezTo>
                    <a:pt x="22" y="48"/>
                    <a:pt x="22" y="49"/>
                    <a:pt x="22" y="49"/>
                  </a:cubicBezTo>
                  <a:cubicBezTo>
                    <a:pt x="22" y="50"/>
                    <a:pt x="22" y="50"/>
                    <a:pt x="22" y="51"/>
                  </a:cubicBezTo>
                  <a:cubicBezTo>
                    <a:pt x="22" y="51"/>
                    <a:pt x="22" y="52"/>
                    <a:pt x="22" y="52"/>
                  </a:cubicBezTo>
                  <a:cubicBezTo>
                    <a:pt x="22" y="53"/>
                    <a:pt x="22" y="53"/>
                    <a:pt x="22" y="54"/>
                  </a:cubicBezTo>
                  <a:cubicBezTo>
                    <a:pt x="22" y="54"/>
                    <a:pt x="22" y="55"/>
                    <a:pt x="22" y="55"/>
                  </a:cubicBezTo>
                  <a:cubicBezTo>
                    <a:pt x="22" y="55"/>
                    <a:pt x="22" y="55"/>
                    <a:pt x="22" y="56"/>
                  </a:cubicBezTo>
                  <a:cubicBezTo>
                    <a:pt x="22" y="56"/>
                    <a:pt x="21" y="56"/>
                    <a:pt x="21" y="56"/>
                  </a:cubicBezTo>
                  <a:cubicBezTo>
                    <a:pt x="21" y="56"/>
                    <a:pt x="21" y="56"/>
                    <a:pt x="20" y="56"/>
                  </a:cubicBezTo>
                  <a:cubicBezTo>
                    <a:pt x="20" y="55"/>
                    <a:pt x="19" y="54"/>
                    <a:pt x="19" y="53"/>
                  </a:cubicBezTo>
                  <a:cubicBezTo>
                    <a:pt x="18" y="53"/>
                    <a:pt x="18" y="52"/>
                    <a:pt x="18" y="52"/>
                  </a:cubicBezTo>
                  <a:cubicBezTo>
                    <a:pt x="18" y="52"/>
                    <a:pt x="17" y="50"/>
                    <a:pt x="17" y="50"/>
                  </a:cubicBezTo>
                  <a:cubicBezTo>
                    <a:pt x="17" y="50"/>
                    <a:pt x="16" y="49"/>
                    <a:pt x="16" y="49"/>
                  </a:cubicBezTo>
                  <a:cubicBezTo>
                    <a:pt x="16" y="48"/>
                    <a:pt x="16" y="47"/>
                    <a:pt x="16" y="46"/>
                  </a:cubicBezTo>
                  <a:cubicBezTo>
                    <a:pt x="15" y="46"/>
                    <a:pt x="15" y="46"/>
                    <a:pt x="15" y="45"/>
                  </a:cubicBezTo>
                  <a:cubicBezTo>
                    <a:pt x="15" y="44"/>
                    <a:pt x="15" y="44"/>
                    <a:pt x="14" y="43"/>
                  </a:cubicBezTo>
                  <a:cubicBezTo>
                    <a:pt x="14" y="43"/>
                    <a:pt x="14" y="43"/>
                    <a:pt x="14" y="44"/>
                  </a:cubicBezTo>
                  <a:cubicBezTo>
                    <a:pt x="14" y="44"/>
                    <a:pt x="14" y="44"/>
                    <a:pt x="14" y="43"/>
                  </a:cubicBezTo>
                  <a:cubicBezTo>
                    <a:pt x="13" y="44"/>
                    <a:pt x="13" y="45"/>
                    <a:pt x="13" y="45"/>
                  </a:cubicBezTo>
                  <a:close/>
                  <a:moveTo>
                    <a:pt x="12" y="39"/>
                  </a:moveTo>
                  <a:cubicBezTo>
                    <a:pt x="13" y="40"/>
                    <a:pt x="13" y="40"/>
                    <a:pt x="13" y="40"/>
                  </a:cubicBezTo>
                  <a:cubicBezTo>
                    <a:pt x="13" y="40"/>
                    <a:pt x="13" y="42"/>
                    <a:pt x="13" y="42"/>
                  </a:cubicBezTo>
                  <a:cubicBezTo>
                    <a:pt x="13" y="42"/>
                    <a:pt x="14" y="43"/>
                    <a:pt x="14" y="42"/>
                  </a:cubicBezTo>
                  <a:cubicBezTo>
                    <a:pt x="14" y="42"/>
                    <a:pt x="14" y="42"/>
                    <a:pt x="14" y="42"/>
                  </a:cubicBezTo>
                  <a:cubicBezTo>
                    <a:pt x="14" y="42"/>
                    <a:pt x="14" y="42"/>
                    <a:pt x="14" y="41"/>
                  </a:cubicBezTo>
                  <a:cubicBezTo>
                    <a:pt x="14" y="41"/>
                    <a:pt x="14" y="41"/>
                    <a:pt x="14" y="41"/>
                  </a:cubicBezTo>
                  <a:cubicBezTo>
                    <a:pt x="14" y="41"/>
                    <a:pt x="14" y="41"/>
                    <a:pt x="14" y="41"/>
                  </a:cubicBezTo>
                  <a:cubicBezTo>
                    <a:pt x="13" y="41"/>
                    <a:pt x="13" y="40"/>
                    <a:pt x="13" y="39"/>
                  </a:cubicBezTo>
                  <a:cubicBezTo>
                    <a:pt x="13" y="39"/>
                    <a:pt x="13" y="39"/>
                    <a:pt x="12" y="39"/>
                  </a:cubicBezTo>
                  <a:close/>
                  <a:moveTo>
                    <a:pt x="4" y="6"/>
                  </a:moveTo>
                  <a:cubicBezTo>
                    <a:pt x="4" y="5"/>
                    <a:pt x="4" y="4"/>
                    <a:pt x="5" y="4"/>
                  </a:cubicBezTo>
                  <a:cubicBezTo>
                    <a:pt x="5" y="3"/>
                    <a:pt x="5" y="3"/>
                    <a:pt x="5" y="3"/>
                  </a:cubicBezTo>
                  <a:cubicBezTo>
                    <a:pt x="6" y="2"/>
                    <a:pt x="7" y="1"/>
                    <a:pt x="8" y="1"/>
                  </a:cubicBezTo>
                  <a:cubicBezTo>
                    <a:pt x="8" y="1"/>
                    <a:pt x="9" y="1"/>
                    <a:pt x="9" y="1"/>
                  </a:cubicBezTo>
                  <a:cubicBezTo>
                    <a:pt x="10" y="1"/>
                    <a:pt x="10" y="1"/>
                    <a:pt x="11" y="1"/>
                  </a:cubicBezTo>
                  <a:cubicBezTo>
                    <a:pt x="12" y="0"/>
                    <a:pt x="13" y="1"/>
                    <a:pt x="14" y="1"/>
                  </a:cubicBezTo>
                  <a:cubicBezTo>
                    <a:pt x="14" y="2"/>
                    <a:pt x="14" y="2"/>
                    <a:pt x="14" y="3"/>
                  </a:cubicBezTo>
                  <a:cubicBezTo>
                    <a:pt x="14" y="3"/>
                    <a:pt x="14" y="6"/>
                    <a:pt x="13" y="7"/>
                  </a:cubicBezTo>
                  <a:cubicBezTo>
                    <a:pt x="13" y="7"/>
                    <a:pt x="13" y="7"/>
                    <a:pt x="12" y="8"/>
                  </a:cubicBezTo>
                  <a:cubicBezTo>
                    <a:pt x="12" y="9"/>
                    <a:pt x="12" y="9"/>
                    <a:pt x="12" y="10"/>
                  </a:cubicBezTo>
                  <a:cubicBezTo>
                    <a:pt x="12" y="10"/>
                    <a:pt x="12" y="11"/>
                    <a:pt x="12" y="11"/>
                  </a:cubicBezTo>
                  <a:cubicBezTo>
                    <a:pt x="11" y="12"/>
                    <a:pt x="11" y="14"/>
                    <a:pt x="11" y="15"/>
                  </a:cubicBezTo>
                  <a:cubicBezTo>
                    <a:pt x="11" y="15"/>
                    <a:pt x="12" y="16"/>
                    <a:pt x="12" y="16"/>
                  </a:cubicBezTo>
                  <a:cubicBezTo>
                    <a:pt x="11" y="17"/>
                    <a:pt x="11" y="18"/>
                    <a:pt x="11" y="19"/>
                  </a:cubicBezTo>
                  <a:cubicBezTo>
                    <a:pt x="11" y="20"/>
                    <a:pt x="11" y="21"/>
                    <a:pt x="11" y="22"/>
                  </a:cubicBezTo>
                  <a:cubicBezTo>
                    <a:pt x="11" y="22"/>
                    <a:pt x="11" y="23"/>
                    <a:pt x="11" y="23"/>
                  </a:cubicBezTo>
                  <a:cubicBezTo>
                    <a:pt x="11" y="24"/>
                    <a:pt x="11" y="25"/>
                    <a:pt x="11" y="25"/>
                  </a:cubicBezTo>
                  <a:cubicBezTo>
                    <a:pt x="11" y="26"/>
                    <a:pt x="11" y="26"/>
                    <a:pt x="11" y="27"/>
                  </a:cubicBezTo>
                  <a:cubicBezTo>
                    <a:pt x="11" y="27"/>
                    <a:pt x="11" y="28"/>
                    <a:pt x="11" y="28"/>
                  </a:cubicBezTo>
                  <a:cubicBezTo>
                    <a:pt x="11" y="30"/>
                    <a:pt x="11" y="32"/>
                    <a:pt x="11" y="33"/>
                  </a:cubicBezTo>
                  <a:cubicBezTo>
                    <a:pt x="11" y="34"/>
                    <a:pt x="12" y="34"/>
                    <a:pt x="12" y="35"/>
                  </a:cubicBezTo>
                  <a:cubicBezTo>
                    <a:pt x="12" y="35"/>
                    <a:pt x="12" y="35"/>
                    <a:pt x="12" y="35"/>
                  </a:cubicBezTo>
                  <a:cubicBezTo>
                    <a:pt x="13" y="34"/>
                    <a:pt x="12" y="32"/>
                    <a:pt x="13" y="30"/>
                  </a:cubicBezTo>
                  <a:cubicBezTo>
                    <a:pt x="13" y="29"/>
                    <a:pt x="15" y="27"/>
                    <a:pt x="15" y="27"/>
                  </a:cubicBezTo>
                  <a:cubicBezTo>
                    <a:pt x="16" y="27"/>
                    <a:pt x="16" y="26"/>
                    <a:pt x="17" y="26"/>
                  </a:cubicBezTo>
                  <a:cubicBezTo>
                    <a:pt x="17" y="26"/>
                    <a:pt x="17" y="25"/>
                    <a:pt x="17" y="25"/>
                  </a:cubicBezTo>
                  <a:cubicBezTo>
                    <a:pt x="18" y="25"/>
                    <a:pt x="18" y="25"/>
                    <a:pt x="19" y="25"/>
                  </a:cubicBezTo>
                  <a:cubicBezTo>
                    <a:pt x="19" y="25"/>
                    <a:pt x="19" y="25"/>
                    <a:pt x="19" y="25"/>
                  </a:cubicBezTo>
                  <a:cubicBezTo>
                    <a:pt x="20" y="25"/>
                    <a:pt x="20" y="25"/>
                    <a:pt x="20" y="24"/>
                  </a:cubicBezTo>
                  <a:cubicBezTo>
                    <a:pt x="21" y="24"/>
                    <a:pt x="21" y="24"/>
                    <a:pt x="21" y="24"/>
                  </a:cubicBezTo>
                  <a:cubicBezTo>
                    <a:pt x="22" y="24"/>
                    <a:pt x="22" y="24"/>
                    <a:pt x="23" y="24"/>
                  </a:cubicBezTo>
                  <a:cubicBezTo>
                    <a:pt x="23" y="24"/>
                    <a:pt x="24" y="25"/>
                    <a:pt x="24" y="25"/>
                  </a:cubicBezTo>
                  <a:cubicBezTo>
                    <a:pt x="25" y="26"/>
                    <a:pt x="26" y="26"/>
                    <a:pt x="26" y="26"/>
                  </a:cubicBezTo>
                  <a:cubicBezTo>
                    <a:pt x="27" y="26"/>
                    <a:pt x="27" y="27"/>
                    <a:pt x="27" y="27"/>
                  </a:cubicBezTo>
                  <a:cubicBezTo>
                    <a:pt x="27" y="27"/>
                    <a:pt x="29" y="28"/>
                    <a:pt x="29" y="28"/>
                  </a:cubicBezTo>
                  <a:cubicBezTo>
                    <a:pt x="29" y="28"/>
                    <a:pt x="30" y="28"/>
                    <a:pt x="30" y="27"/>
                  </a:cubicBezTo>
                  <a:cubicBezTo>
                    <a:pt x="30" y="26"/>
                    <a:pt x="29" y="25"/>
                    <a:pt x="30" y="24"/>
                  </a:cubicBezTo>
                  <a:cubicBezTo>
                    <a:pt x="30" y="24"/>
                    <a:pt x="30" y="20"/>
                    <a:pt x="30" y="20"/>
                  </a:cubicBezTo>
                  <a:cubicBezTo>
                    <a:pt x="30" y="20"/>
                    <a:pt x="30" y="20"/>
                    <a:pt x="30" y="20"/>
                  </a:cubicBezTo>
                  <a:cubicBezTo>
                    <a:pt x="30" y="19"/>
                    <a:pt x="30" y="18"/>
                    <a:pt x="30" y="18"/>
                  </a:cubicBezTo>
                  <a:cubicBezTo>
                    <a:pt x="30" y="17"/>
                    <a:pt x="30" y="17"/>
                    <a:pt x="30" y="16"/>
                  </a:cubicBezTo>
                  <a:cubicBezTo>
                    <a:pt x="30" y="16"/>
                    <a:pt x="30" y="15"/>
                    <a:pt x="30" y="15"/>
                  </a:cubicBezTo>
                  <a:cubicBezTo>
                    <a:pt x="31" y="14"/>
                    <a:pt x="31" y="14"/>
                    <a:pt x="31" y="13"/>
                  </a:cubicBezTo>
                  <a:cubicBezTo>
                    <a:pt x="31" y="13"/>
                    <a:pt x="31" y="13"/>
                    <a:pt x="31" y="12"/>
                  </a:cubicBezTo>
                  <a:cubicBezTo>
                    <a:pt x="31" y="12"/>
                    <a:pt x="32" y="11"/>
                    <a:pt x="32" y="11"/>
                  </a:cubicBezTo>
                  <a:cubicBezTo>
                    <a:pt x="33" y="10"/>
                    <a:pt x="33" y="9"/>
                    <a:pt x="34" y="9"/>
                  </a:cubicBezTo>
                  <a:cubicBezTo>
                    <a:pt x="35" y="9"/>
                    <a:pt x="35" y="9"/>
                    <a:pt x="36" y="9"/>
                  </a:cubicBezTo>
                  <a:cubicBezTo>
                    <a:pt x="38" y="10"/>
                    <a:pt x="39" y="11"/>
                    <a:pt x="40" y="12"/>
                  </a:cubicBezTo>
                  <a:cubicBezTo>
                    <a:pt x="40" y="12"/>
                    <a:pt x="41" y="13"/>
                    <a:pt x="41" y="13"/>
                  </a:cubicBezTo>
                  <a:cubicBezTo>
                    <a:pt x="42" y="13"/>
                    <a:pt x="42" y="13"/>
                    <a:pt x="42" y="14"/>
                  </a:cubicBezTo>
                  <a:cubicBezTo>
                    <a:pt x="43" y="14"/>
                    <a:pt x="44" y="15"/>
                    <a:pt x="44" y="15"/>
                  </a:cubicBezTo>
                  <a:cubicBezTo>
                    <a:pt x="45" y="16"/>
                    <a:pt x="45" y="17"/>
                    <a:pt x="46" y="17"/>
                  </a:cubicBezTo>
                  <a:cubicBezTo>
                    <a:pt x="46" y="17"/>
                    <a:pt x="46" y="17"/>
                    <a:pt x="46" y="17"/>
                  </a:cubicBezTo>
                  <a:cubicBezTo>
                    <a:pt x="46" y="17"/>
                    <a:pt x="46" y="17"/>
                    <a:pt x="46" y="17"/>
                  </a:cubicBezTo>
                  <a:cubicBezTo>
                    <a:pt x="47" y="18"/>
                    <a:pt x="48" y="20"/>
                    <a:pt x="48" y="20"/>
                  </a:cubicBezTo>
                  <a:cubicBezTo>
                    <a:pt x="49" y="20"/>
                    <a:pt x="50" y="21"/>
                    <a:pt x="51" y="22"/>
                  </a:cubicBezTo>
                  <a:cubicBezTo>
                    <a:pt x="51" y="22"/>
                    <a:pt x="52" y="22"/>
                    <a:pt x="52" y="23"/>
                  </a:cubicBezTo>
                  <a:cubicBezTo>
                    <a:pt x="53" y="23"/>
                    <a:pt x="53" y="24"/>
                    <a:pt x="54" y="24"/>
                  </a:cubicBezTo>
                  <a:cubicBezTo>
                    <a:pt x="55" y="25"/>
                    <a:pt x="56" y="26"/>
                    <a:pt x="57" y="26"/>
                  </a:cubicBezTo>
                  <a:cubicBezTo>
                    <a:pt x="58" y="27"/>
                    <a:pt x="58" y="27"/>
                    <a:pt x="59" y="27"/>
                  </a:cubicBezTo>
                  <a:cubicBezTo>
                    <a:pt x="59" y="28"/>
                    <a:pt x="59" y="28"/>
                    <a:pt x="59" y="28"/>
                  </a:cubicBezTo>
                  <a:cubicBezTo>
                    <a:pt x="60" y="29"/>
                    <a:pt x="60" y="29"/>
                    <a:pt x="61" y="30"/>
                  </a:cubicBezTo>
                  <a:cubicBezTo>
                    <a:pt x="62" y="30"/>
                    <a:pt x="63" y="31"/>
                    <a:pt x="64" y="32"/>
                  </a:cubicBezTo>
                  <a:cubicBezTo>
                    <a:pt x="65" y="33"/>
                    <a:pt x="66" y="33"/>
                    <a:pt x="66" y="33"/>
                  </a:cubicBezTo>
                  <a:cubicBezTo>
                    <a:pt x="67" y="34"/>
                    <a:pt x="68" y="35"/>
                    <a:pt x="69" y="35"/>
                  </a:cubicBezTo>
                  <a:cubicBezTo>
                    <a:pt x="70" y="36"/>
                    <a:pt x="71" y="36"/>
                    <a:pt x="72" y="37"/>
                  </a:cubicBezTo>
                  <a:cubicBezTo>
                    <a:pt x="72" y="37"/>
                    <a:pt x="72" y="38"/>
                    <a:pt x="73" y="38"/>
                  </a:cubicBezTo>
                  <a:cubicBezTo>
                    <a:pt x="73" y="39"/>
                    <a:pt x="74" y="39"/>
                    <a:pt x="75" y="39"/>
                  </a:cubicBezTo>
                  <a:cubicBezTo>
                    <a:pt x="75" y="40"/>
                    <a:pt x="76" y="40"/>
                    <a:pt x="76" y="41"/>
                  </a:cubicBezTo>
                  <a:cubicBezTo>
                    <a:pt x="77" y="41"/>
                    <a:pt x="77" y="41"/>
                    <a:pt x="78" y="41"/>
                  </a:cubicBezTo>
                  <a:cubicBezTo>
                    <a:pt x="78" y="42"/>
                    <a:pt x="79" y="43"/>
                    <a:pt x="80" y="44"/>
                  </a:cubicBezTo>
                  <a:cubicBezTo>
                    <a:pt x="80" y="44"/>
                    <a:pt x="80" y="44"/>
                    <a:pt x="80" y="44"/>
                  </a:cubicBezTo>
                  <a:cubicBezTo>
                    <a:pt x="81" y="44"/>
                    <a:pt x="81" y="45"/>
                    <a:pt x="81" y="45"/>
                  </a:cubicBezTo>
                  <a:cubicBezTo>
                    <a:pt x="82" y="46"/>
                    <a:pt x="82" y="46"/>
                    <a:pt x="83" y="47"/>
                  </a:cubicBezTo>
                  <a:cubicBezTo>
                    <a:pt x="83" y="47"/>
                    <a:pt x="83" y="47"/>
                    <a:pt x="83" y="48"/>
                  </a:cubicBezTo>
                  <a:cubicBezTo>
                    <a:pt x="83" y="48"/>
                    <a:pt x="84" y="48"/>
                    <a:pt x="84" y="49"/>
                  </a:cubicBezTo>
                  <a:cubicBezTo>
                    <a:pt x="84" y="49"/>
                    <a:pt x="84" y="49"/>
                    <a:pt x="84" y="50"/>
                  </a:cubicBezTo>
                  <a:cubicBezTo>
                    <a:pt x="84" y="50"/>
                    <a:pt x="85" y="50"/>
                    <a:pt x="85" y="50"/>
                  </a:cubicBezTo>
                  <a:cubicBezTo>
                    <a:pt x="85" y="51"/>
                    <a:pt x="85" y="51"/>
                    <a:pt x="85" y="51"/>
                  </a:cubicBezTo>
                  <a:cubicBezTo>
                    <a:pt x="86" y="53"/>
                    <a:pt x="87" y="54"/>
                    <a:pt x="87" y="56"/>
                  </a:cubicBezTo>
                  <a:cubicBezTo>
                    <a:pt x="87" y="57"/>
                    <a:pt x="87" y="58"/>
                    <a:pt x="87" y="59"/>
                  </a:cubicBezTo>
                  <a:cubicBezTo>
                    <a:pt x="87" y="62"/>
                    <a:pt x="85" y="65"/>
                    <a:pt x="82" y="66"/>
                  </a:cubicBezTo>
                  <a:cubicBezTo>
                    <a:pt x="82" y="66"/>
                    <a:pt x="81" y="66"/>
                    <a:pt x="81" y="66"/>
                  </a:cubicBezTo>
                  <a:cubicBezTo>
                    <a:pt x="80" y="66"/>
                    <a:pt x="79" y="67"/>
                    <a:pt x="79" y="67"/>
                  </a:cubicBezTo>
                  <a:cubicBezTo>
                    <a:pt x="78" y="67"/>
                    <a:pt x="78" y="68"/>
                    <a:pt x="78" y="68"/>
                  </a:cubicBezTo>
                  <a:cubicBezTo>
                    <a:pt x="78" y="68"/>
                    <a:pt x="78" y="68"/>
                    <a:pt x="78" y="69"/>
                  </a:cubicBezTo>
                  <a:cubicBezTo>
                    <a:pt x="78" y="69"/>
                    <a:pt x="78" y="69"/>
                    <a:pt x="78" y="69"/>
                  </a:cubicBezTo>
                  <a:cubicBezTo>
                    <a:pt x="78" y="69"/>
                    <a:pt x="78" y="70"/>
                    <a:pt x="78" y="70"/>
                  </a:cubicBezTo>
                  <a:cubicBezTo>
                    <a:pt x="78" y="72"/>
                    <a:pt x="79" y="73"/>
                    <a:pt x="79" y="74"/>
                  </a:cubicBezTo>
                  <a:cubicBezTo>
                    <a:pt x="79" y="74"/>
                    <a:pt x="79" y="75"/>
                    <a:pt x="78" y="75"/>
                  </a:cubicBezTo>
                  <a:cubicBezTo>
                    <a:pt x="79" y="76"/>
                    <a:pt x="79" y="77"/>
                    <a:pt x="79" y="77"/>
                  </a:cubicBezTo>
                  <a:cubicBezTo>
                    <a:pt x="79" y="78"/>
                    <a:pt x="79" y="78"/>
                    <a:pt x="79" y="79"/>
                  </a:cubicBezTo>
                  <a:cubicBezTo>
                    <a:pt x="79" y="80"/>
                    <a:pt x="79" y="81"/>
                    <a:pt x="79" y="81"/>
                  </a:cubicBezTo>
                  <a:cubicBezTo>
                    <a:pt x="80" y="82"/>
                    <a:pt x="80" y="83"/>
                    <a:pt x="80" y="84"/>
                  </a:cubicBezTo>
                  <a:cubicBezTo>
                    <a:pt x="80" y="84"/>
                    <a:pt x="80" y="84"/>
                    <a:pt x="80" y="85"/>
                  </a:cubicBezTo>
                  <a:cubicBezTo>
                    <a:pt x="81" y="85"/>
                    <a:pt x="81" y="86"/>
                    <a:pt x="81" y="87"/>
                  </a:cubicBezTo>
                  <a:cubicBezTo>
                    <a:pt x="81" y="87"/>
                    <a:pt x="81" y="87"/>
                    <a:pt x="81" y="87"/>
                  </a:cubicBezTo>
                  <a:cubicBezTo>
                    <a:pt x="81" y="88"/>
                    <a:pt x="81" y="89"/>
                    <a:pt x="81" y="89"/>
                  </a:cubicBezTo>
                  <a:cubicBezTo>
                    <a:pt x="80" y="91"/>
                    <a:pt x="79" y="92"/>
                    <a:pt x="79" y="94"/>
                  </a:cubicBezTo>
                  <a:cubicBezTo>
                    <a:pt x="79" y="95"/>
                    <a:pt x="79" y="95"/>
                    <a:pt x="78" y="96"/>
                  </a:cubicBezTo>
                  <a:cubicBezTo>
                    <a:pt x="78" y="96"/>
                    <a:pt x="76" y="96"/>
                    <a:pt x="76" y="96"/>
                  </a:cubicBezTo>
                  <a:cubicBezTo>
                    <a:pt x="75" y="96"/>
                    <a:pt x="75" y="96"/>
                    <a:pt x="74" y="96"/>
                  </a:cubicBezTo>
                  <a:cubicBezTo>
                    <a:pt x="73" y="96"/>
                    <a:pt x="73" y="94"/>
                    <a:pt x="73" y="94"/>
                  </a:cubicBezTo>
                  <a:cubicBezTo>
                    <a:pt x="72" y="93"/>
                    <a:pt x="71" y="94"/>
                    <a:pt x="71" y="93"/>
                  </a:cubicBezTo>
                  <a:cubicBezTo>
                    <a:pt x="70" y="93"/>
                    <a:pt x="69" y="91"/>
                    <a:pt x="69" y="90"/>
                  </a:cubicBezTo>
                  <a:cubicBezTo>
                    <a:pt x="69" y="89"/>
                    <a:pt x="70" y="89"/>
                    <a:pt x="70" y="89"/>
                  </a:cubicBezTo>
                  <a:cubicBezTo>
                    <a:pt x="70" y="89"/>
                    <a:pt x="70" y="89"/>
                    <a:pt x="70" y="89"/>
                  </a:cubicBezTo>
                  <a:cubicBezTo>
                    <a:pt x="70" y="87"/>
                    <a:pt x="68" y="86"/>
                    <a:pt x="67" y="84"/>
                  </a:cubicBezTo>
                  <a:cubicBezTo>
                    <a:pt x="67" y="83"/>
                    <a:pt x="66" y="83"/>
                    <a:pt x="66" y="82"/>
                  </a:cubicBezTo>
                  <a:cubicBezTo>
                    <a:pt x="66" y="82"/>
                    <a:pt x="65" y="81"/>
                    <a:pt x="65" y="81"/>
                  </a:cubicBezTo>
                  <a:cubicBezTo>
                    <a:pt x="65" y="80"/>
                    <a:pt x="64" y="79"/>
                    <a:pt x="64" y="79"/>
                  </a:cubicBezTo>
                  <a:cubicBezTo>
                    <a:pt x="63" y="78"/>
                    <a:pt x="63" y="78"/>
                    <a:pt x="62" y="77"/>
                  </a:cubicBezTo>
                  <a:cubicBezTo>
                    <a:pt x="62" y="77"/>
                    <a:pt x="62" y="77"/>
                    <a:pt x="62" y="76"/>
                  </a:cubicBezTo>
                  <a:cubicBezTo>
                    <a:pt x="62" y="76"/>
                    <a:pt x="61" y="76"/>
                    <a:pt x="61" y="75"/>
                  </a:cubicBezTo>
                  <a:cubicBezTo>
                    <a:pt x="61" y="75"/>
                    <a:pt x="60" y="74"/>
                    <a:pt x="60" y="74"/>
                  </a:cubicBezTo>
                  <a:cubicBezTo>
                    <a:pt x="60" y="74"/>
                    <a:pt x="60" y="73"/>
                    <a:pt x="59" y="73"/>
                  </a:cubicBezTo>
                  <a:cubicBezTo>
                    <a:pt x="59" y="73"/>
                    <a:pt x="59" y="73"/>
                    <a:pt x="59" y="73"/>
                  </a:cubicBezTo>
                  <a:cubicBezTo>
                    <a:pt x="59" y="72"/>
                    <a:pt x="58" y="72"/>
                    <a:pt x="58" y="72"/>
                  </a:cubicBezTo>
                  <a:cubicBezTo>
                    <a:pt x="58" y="71"/>
                    <a:pt x="58" y="70"/>
                    <a:pt x="57" y="70"/>
                  </a:cubicBezTo>
                  <a:cubicBezTo>
                    <a:pt x="57" y="69"/>
                    <a:pt x="56" y="69"/>
                    <a:pt x="55" y="68"/>
                  </a:cubicBezTo>
                  <a:cubicBezTo>
                    <a:pt x="54" y="67"/>
                    <a:pt x="54" y="65"/>
                    <a:pt x="53" y="64"/>
                  </a:cubicBezTo>
                  <a:cubicBezTo>
                    <a:pt x="52" y="64"/>
                    <a:pt x="52" y="63"/>
                    <a:pt x="51" y="63"/>
                  </a:cubicBezTo>
                  <a:cubicBezTo>
                    <a:pt x="51" y="63"/>
                    <a:pt x="51" y="62"/>
                    <a:pt x="50" y="62"/>
                  </a:cubicBezTo>
                  <a:cubicBezTo>
                    <a:pt x="50" y="61"/>
                    <a:pt x="49" y="60"/>
                    <a:pt x="49" y="60"/>
                  </a:cubicBezTo>
                  <a:cubicBezTo>
                    <a:pt x="48" y="59"/>
                    <a:pt x="48" y="59"/>
                    <a:pt x="47" y="58"/>
                  </a:cubicBezTo>
                  <a:cubicBezTo>
                    <a:pt x="47" y="58"/>
                    <a:pt x="46" y="56"/>
                    <a:pt x="46" y="56"/>
                  </a:cubicBezTo>
                  <a:cubicBezTo>
                    <a:pt x="46" y="56"/>
                    <a:pt x="45" y="56"/>
                    <a:pt x="45" y="56"/>
                  </a:cubicBezTo>
                  <a:cubicBezTo>
                    <a:pt x="44" y="55"/>
                    <a:pt x="44" y="55"/>
                    <a:pt x="44" y="54"/>
                  </a:cubicBezTo>
                  <a:cubicBezTo>
                    <a:pt x="43" y="54"/>
                    <a:pt x="44" y="53"/>
                    <a:pt x="43" y="52"/>
                  </a:cubicBezTo>
                  <a:cubicBezTo>
                    <a:pt x="43" y="52"/>
                    <a:pt x="43" y="52"/>
                    <a:pt x="43" y="52"/>
                  </a:cubicBezTo>
                  <a:cubicBezTo>
                    <a:pt x="42" y="52"/>
                    <a:pt x="42" y="52"/>
                    <a:pt x="42" y="52"/>
                  </a:cubicBezTo>
                  <a:cubicBezTo>
                    <a:pt x="42" y="52"/>
                    <a:pt x="42" y="51"/>
                    <a:pt x="41" y="50"/>
                  </a:cubicBezTo>
                  <a:cubicBezTo>
                    <a:pt x="41" y="50"/>
                    <a:pt x="41" y="50"/>
                    <a:pt x="41" y="50"/>
                  </a:cubicBezTo>
                  <a:cubicBezTo>
                    <a:pt x="40" y="49"/>
                    <a:pt x="40" y="49"/>
                    <a:pt x="40" y="49"/>
                  </a:cubicBezTo>
                  <a:cubicBezTo>
                    <a:pt x="39" y="48"/>
                    <a:pt x="39" y="48"/>
                    <a:pt x="39" y="48"/>
                  </a:cubicBezTo>
                  <a:cubicBezTo>
                    <a:pt x="39" y="47"/>
                    <a:pt x="38" y="46"/>
                    <a:pt x="37" y="46"/>
                  </a:cubicBezTo>
                  <a:cubicBezTo>
                    <a:pt x="37" y="46"/>
                    <a:pt x="37" y="46"/>
                    <a:pt x="36" y="46"/>
                  </a:cubicBezTo>
                  <a:cubicBezTo>
                    <a:pt x="36" y="46"/>
                    <a:pt x="36" y="46"/>
                    <a:pt x="36" y="46"/>
                  </a:cubicBezTo>
                  <a:cubicBezTo>
                    <a:pt x="37" y="48"/>
                    <a:pt x="37" y="49"/>
                    <a:pt x="38" y="51"/>
                  </a:cubicBezTo>
                  <a:cubicBezTo>
                    <a:pt x="38" y="51"/>
                    <a:pt x="38" y="52"/>
                    <a:pt x="38" y="52"/>
                  </a:cubicBezTo>
                  <a:cubicBezTo>
                    <a:pt x="38" y="52"/>
                    <a:pt x="39" y="53"/>
                    <a:pt x="39" y="53"/>
                  </a:cubicBezTo>
                  <a:cubicBezTo>
                    <a:pt x="39" y="53"/>
                    <a:pt x="39" y="54"/>
                    <a:pt x="39" y="54"/>
                  </a:cubicBezTo>
                  <a:cubicBezTo>
                    <a:pt x="39" y="55"/>
                    <a:pt x="39" y="56"/>
                    <a:pt x="39" y="57"/>
                  </a:cubicBezTo>
                  <a:cubicBezTo>
                    <a:pt x="40" y="58"/>
                    <a:pt x="40" y="59"/>
                    <a:pt x="40" y="59"/>
                  </a:cubicBezTo>
                  <a:cubicBezTo>
                    <a:pt x="41" y="60"/>
                    <a:pt x="40" y="61"/>
                    <a:pt x="40" y="61"/>
                  </a:cubicBezTo>
                  <a:cubicBezTo>
                    <a:pt x="41" y="62"/>
                    <a:pt x="41" y="64"/>
                    <a:pt x="42" y="65"/>
                  </a:cubicBezTo>
                  <a:cubicBezTo>
                    <a:pt x="42" y="66"/>
                    <a:pt x="42" y="67"/>
                    <a:pt x="42" y="68"/>
                  </a:cubicBezTo>
                  <a:cubicBezTo>
                    <a:pt x="42" y="68"/>
                    <a:pt x="42" y="68"/>
                    <a:pt x="42" y="68"/>
                  </a:cubicBezTo>
                  <a:cubicBezTo>
                    <a:pt x="43" y="69"/>
                    <a:pt x="42" y="69"/>
                    <a:pt x="42" y="70"/>
                  </a:cubicBezTo>
                  <a:cubicBezTo>
                    <a:pt x="43" y="71"/>
                    <a:pt x="45" y="71"/>
                    <a:pt x="45" y="71"/>
                  </a:cubicBezTo>
                  <a:cubicBezTo>
                    <a:pt x="46" y="72"/>
                    <a:pt x="46" y="72"/>
                    <a:pt x="47" y="72"/>
                  </a:cubicBezTo>
                  <a:cubicBezTo>
                    <a:pt x="47" y="72"/>
                    <a:pt x="48" y="73"/>
                    <a:pt x="48" y="73"/>
                  </a:cubicBezTo>
                  <a:cubicBezTo>
                    <a:pt x="49" y="73"/>
                    <a:pt x="49" y="73"/>
                    <a:pt x="49" y="73"/>
                  </a:cubicBezTo>
                  <a:cubicBezTo>
                    <a:pt x="49" y="73"/>
                    <a:pt x="50" y="73"/>
                    <a:pt x="50" y="73"/>
                  </a:cubicBezTo>
                  <a:cubicBezTo>
                    <a:pt x="52" y="73"/>
                    <a:pt x="56" y="76"/>
                    <a:pt x="56" y="78"/>
                  </a:cubicBezTo>
                  <a:cubicBezTo>
                    <a:pt x="57" y="79"/>
                    <a:pt x="56" y="79"/>
                    <a:pt x="56" y="80"/>
                  </a:cubicBezTo>
                  <a:cubicBezTo>
                    <a:pt x="56" y="81"/>
                    <a:pt x="56" y="81"/>
                    <a:pt x="56" y="82"/>
                  </a:cubicBezTo>
                  <a:cubicBezTo>
                    <a:pt x="56" y="83"/>
                    <a:pt x="55" y="83"/>
                    <a:pt x="54" y="83"/>
                  </a:cubicBezTo>
                  <a:cubicBezTo>
                    <a:pt x="54" y="83"/>
                    <a:pt x="54" y="84"/>
                    <a:pt x="54" y="84"/>
                  </a:cubicBezTo>
                  <a:cubicBezTo>
                    <a:pt x="54" y="84"/>
                    <a:pt x="53" y="85"/>
                    <a:pt x="52" y="85"/>
                  </a:cubicBezTo>
                  <a:cubicBezTo>
                    <a:pt x="52" y="85"/>
                    <a:pt x="51" y="85"/>
                    <a:pt x="51" y="85"/>
                  </a:cubicBezTo>
                  <a:cubicBezTo>
                    <a:pt x="50" y="85"/>
                    <a:pt x="50" y="85"/>
                    <a:pt x="50" y="85"/>
                  </a:cubicBezTo>
                  <a:cubicBezTo>
                    <a:pt x="49" y="85"/>
                    <a:pt x="49" y="85"/>
                    <a:pt x="48" y="85"/>
                  </a:cubicBezTo>
                  <a:cubicBezTo>
                    <a:pt x="48" y="85"/>
                    <a:pt x="47" y="85"/>
                    <a:pt x="48" y="85"/>
                  </a:cubicBezTo>
                  <a:cubicBezTo>
                    <a:pt x="48" y="87"/>
                    <a:pt x="49" y="88"/>
                    <a:pt x="49" y="89"/>
                  </a:cubicBezTo>
                  <a:cubicBezTo>
                    <a:pt x="49" y="90"/>
                    <a:pt x="49" y="90"/>
                    <a:pt x="49" y="90"/>
                  </a:cubicBezTo>
                  <a:cubicBezTo>
                    <a:pt x="50" y="90"/>
                    <a:pt x="50" y="91"/>
                    <a:pt x="50" y="92"/>
                  </a:cubicBezTo>
                  <a:cubicBezTo>
                    <a:pt x="51" y="93"/>
                    <a:pt x="51" y="94"/>
                    <a:pt x="52" y="94"/>
                  </a:cubicBezTo>
                  <a:cubicBezTo>
                    <a:pt x="52" y="94"/>
                    <a:pt x="52" y="95"/>
                    <a:pt x="53" y="95"/>
                  </a:cubicBezTo>
                  <a:cubicBezTo>
                    <a:pt x="53" y="95"/>
                    <a:pt x="53" y="95"/>
                    <a:pt x="53" y="95"/>
                  </a:cubicBezTo>
                  <a:cubicBezTo>
                    <a:pt x="54" y="96"/>
                    <a:pt x="54" y="96"/>
                    <a:pt x="55" y="97"/>
                  </a:cubicBezTo>
                  <a:cubicBezTo>
                    <a:pt x="55" y="97"/>
                    <a:pt x="55" y="97"/>
                    <a:pt x="56" y="97"/>
                  </a:cubicBezTo>
                  <a:cubicBezTo>
                    <a:pt x="56" y="97"/>
                    <a:pt x="56" y="98"/>
                    <a:pt x="56" y="98"/>
                  </a:cubicBezTo>
                  <a:cubicBezTo>
                    <a:pt x="57" y="98"/>
                    <a:pt x="58" y="98"/>
                    <a:pt x="59" y="99"/>
                  </a:cubicBezTo>
                  <a:cubicBezTo>
                    <a:pt x="59" y="99"/>
                    <a:pt x="60" y="100"/>
                    <a:pt x="60" y="100"/>
                  </a:cubicBezTo>
                  <a:cubicBezTo>
                    <a:pt x="61" y="100"/>
                    <a:pt x="61" y="100"/>
                    <a:pt x="62" y="100"/>
                  </a:cubicBezTo>
                  <a:cubicBezTo>
                    <a:pt x="62" y="101"/>
                    <a:pt x="62" y="101"/>
                    <a:pt x="63" y="101"/>
                  </a:cubicBezTo>
                  <a:cubicBezTo>
                    <a:pt x="63" y="101"/>
                    <a:pt x="64" y="102"/>
                    <a:pt x="64" y="102"/>
                  </a:cubicBezTo>
                  <a:cubicBezTo>
                    <a:pt x="64" y="102"/>
                    <a:pt x="66" y="102"/>
                    <a:pt x="66" y="102"/>
                  </a:cubicBezTo>
                  <a:cubicBezTo>
                    <a:pt x="67" y="102"/>
                    <a:pt x="68" y="102"/>
                    <a:pt x="69" y="102"/>
                  </a:cubicBezTo>
                  <a:cubicBezTo>
                    <a:pt x="69" y="102"/>
                    <a:pt x="70" y="104"/>
                    <a:pt x="70" y="105"/>
                  </a:cubicBezTo>
                  <a:cubicBezTo>
                    <a:pt x="70" y="106"/>
                    <a:pt x="69" y="106"/>
                    <a:pt x="68" y="107"/>
                  </a:cubicBezTo>
                  <a:cubicBezTo>
                    <a:pt x="68" y="107"/>
                    <a:pt x="67" y="107"/>
                    <a:pt x="67" y="108"/>
                  </a:cubicBezTo>
                  <a:cubicBezTo>
                    <a:pt x="66" y="108"/>
                    <a:pt x="65" y="109"/>
                    <a:pt x="64" y="109"/>
                  </a:cubicBezTo>
                  <a:cubicBezTo>
                    <a:pt x="63" y="110"/>
                    <a:pt x="63" y="110"/>
                    <a:pt x="62" y="110"/>
                  </a:cubicBezTo>
                  <a:cubicBezTo>
                    <a:pt x="61" y="110"/>
                    <a:pt x="61" y="110"/>
                    <a:pt x="60" y="110"/>
                  </a:cubicBezTo>
                  <a:cubicBezTo>
                    <a:pt x="60" y="111"/>
                    <a:pt x="59" y="111"/>
                    <a:pt x="59" y="111"/>
                  </a:cubicBezTo>
                  <a:cubicBezTo>
                    <a:pt x="58" y="111"/>
                    <a:pt x="58" y="111"/>
                    <a:pt x="58" y="111"/>
                  </a:cubicBezTo>
                  <a:cubicBezTo>
                    <a:pt x="57" y="111"/>
                    <a:pt x="57" y="111"/>
                    <a:pt x="56" y="111"/>
                  </a:cubicBezTo>
                  <a:cubicBezTo>
                    <a:pt x="56" y="111"/>
                    <a:pt x="55" y="111"/>
                    <a:pt x="54" y="111"/>
                  </a:cubicBezTo>
                  <a:cubicBezTo>
                    <a:pt x="53" y="111"/>
                    <a:pt x="52" y="111"/>
                    <a:pt x="50" y="111"/>
                  </a:cubicBezTo>
                  <a:cubicBezTo>
                    <a:pt x="50" y="112"/>
                    <a:pt x="50" y="112"/>
                    <a:pt x="49" y="112"/>
                  </a:cubicBezTo>
                  <a:cubicBezTo>
                    <a:pt x="49" y="111"/>
                    <a:pt x="49" y="111"/>
                    <a:pt x="49" y="111"/>
                  </a:cubicBezTo>
                  <a:cubicBezTo>
                    <a:pt x="48" y="111"/>
                    <a:pt x="48" y="111"/>
                    <a:pt x="47" y="111"/>
                  </a:cubicBezTo>
                  <a:cubicBezTo>
                    <a:pt x="47" y="111"/>
                    <a:pt x="47" y="111"/>
                    <a:pt x="46" y="111"/>
                  </a:cubicBezTo>
                  <a:cubicBezTo>
                    <a:pt x="46" y="111"/>
                    <a:pt x="46" y="111"/>
                    <a:pt x="45" y="111"/>
                  </a:cubicBezTo>
                  <a:cubicBezTo>
                    <a:pt x="45" y="111"/>
                    <a:pt x="44" y="111"/>
                    <a:pt x="44" y="110"/>
                  </a:cubicBezTo>
                  <a:cubicBezTo>
                    <a:pt x="42" y="110"/>
                    <a:pt x="41" y="109"/>
                    <a:pt x="40" y="109"/>
                  </a:cubicBezTo>
                  <a:cubicBezTo>
                    <a:pt x="40" y="108"/>
                    <a:pt x="40" y="108"/>
                    <a:pt x="39" y="108"/>
                  </a:cubicBezTo>
                  <a:cubicBezTo>
                    <a:pt x="39" y="107"/>
                    <a:pt x="38" y="107"/>
                    <a:pt x="38" y="106"/>
                  </a:cubicBezTo>
                  <a:cubicBezTo>
                    <a:pt x="37" y="105"/>
                    <a:pt x="37" y="104"/>
                    <a:pt x="37" y="102"/>
                  </a:cubicBezTo>
                  <a:cubicBezTo>
                    <a:pt x="37" y="102"/>
                    <a:pt x="38" y="101"/>
                    <a:pt x="38" y="101"/>
                  </a:cubicBezTo>
                  <a:cubicBezTo>
                    <a:pt x="38" y="99"/>
                    <a:pt x="39" y="97"/>
                    <a:pt x="41" y="98"/>
                  </a:cubicBezTo>
                  <a:cubicBezTo>
                    <a:pt x="41" y="98"/>
                    <a:pt x="41" y="98"/>
                    <a:pt x="41" y="98"/>
                  </a:cubicBezTo>
                  <a:cubicBezTo>
                    <a:pt x="41" y="98"/>
                    <a:pt x="42" y="98"/>
                    <a:pt x="42" y="98"/>
                  </a:cubicBezTo>
                  <a:cubicBezTo>
                    <a:pt x="43" y="98"/>
                    <a:pt x="43" y="98"/>
                    <a:pt x="43" y="98"/>
                  </a:cubicBezTo>
                  <a:cubicBezTo>
                    <a:pt x="44" y="98"/>
                    <a:pt x="45" y="98"/>
                    <a:pt x="45" y="98"/>
                  </a:cubicBezTo>
                  <a:cubicBezTo>
                    <a:pt x="45" y="97"/>
                    <a:pt x="42" y="95"/>
                    <a:pt x="42" y="95"/>
                  </a:cubicBezTo>
                  <a:cubicBezTo>
                    <a:pt x="41" y="94"/>
                    <a:pt x="40" y="93"/>
                    <a:pt x="39" y="92"/>
                  </a:cubicBezTo>
                  <a:cubicBezTo>
                    <a:pt x="39" y="91"/>
                    <a:pt x="38" y="90"/>
                    <a:pt x="38" y="88"/>
                  </a:cubicBezTo>
                  <a:cubicBezTo>
                    <a:pt x="37" y="88"/>
                    <a:pt x="37" y="88"/>
                    <a:pt x="37" y="87"/>
                  </a:cubicBezTo>
                  <a:cubicBezTo>
                    <a:pt x="36" y="87"/>
                    <a:pt x="36" y="86"/>
                    <a:pt x="36" y="86"/>
                  </a:cubicBezTo>
                  <a:cubicBezTo>
                    <a:pt x="36" y="86"/>
                    <a:pt x="36" y="85"/>
                    <a:pt x="36" y="85"/>
                  </a:cubicBezTo>
                  <a:cubicBezTo>
                    <a:pt x="35" y="84"/>
                    <a:pt x="35" y="84"/>
                    <a:pt x="35" y="84"/>
                  </a:cubicBezTo>
                  <a:cubicBezTo>
                    <a:pt x="34" y="82"/>
                    <a:pt x="34" y="81"/>
                    <a:pt x="33" y="80"/>
                  </a:cubicBezTo>
                  <a:cubicBezTo>
                    <a:pt x="32" y="79"/>
                    <a:pt x="30" y="79"/>
                    <a:pt x="29" y="78"/>
                  </a:cubicBezTo>
                  <a:cubicBezTo>
                    <a:pt x="29" y="78"/>
                    <a:pt x="28" y="78"/>
                    <a:pt x="28" y="78"/>
                  </a:cubicBezTo>
                  <a:cubicBezTo>
                    <a:pt x="27" y="77"/>
                    <a:pt x="26" y="77"/>
                    <a:pt x="26" y="77"/>
                  </a:cubicBezTo>
                  <a:cubicBezTo>
                    <a:pt x="25" y="76"/>
                    <a:pt x="24" y="76"/>
                    <a:pt x="24" y="75"/>
                  </a:cubicBezTo>
                  <a:cubicBezTo>
                    <a:pt x="23" y="75"/>
                    <a:pt x="23" y="75"/>
                    <a:pt x="22" y="75"/>
                  </a:cubicBezTo>
                  <a:cubicBezTo>
                    <a:pt x="21" y="75"/>
                    <a:pt x="19" y="74"/>
                    <a:pt x="18" y="73"/>
                  </a:cubicBezTo>
                  <a:cubicBezTo>
                    <a:pt x="17" y="73"/>
                    <a:pt x="16" y="72"/>
                    <a:pt x="15" y="72"/>
                  </a:cubicBezTo>
                  <a:cubicBezTo>
                    <a:pt x="15" y="71"/>
                    <a:pt x="14" y="71"/>
                    <a:pt x="14" y="71"/>
                  </a:cubicBezTo>
                  <a:cubicBezTo>
                    <a:pt x="13" y="71"/>
                    <a:pt x="13" y="71"/>
                    <a:pt x="13" y="71"/>
                  </a:cubicBezTo>
                  <a:cubicBezTo>
                    <a:pt x="13" y="71"/>
                    <a:pt x="13" y="72"/>
                    <a:pt x="13" y="72"/>
                  </a:cubicBezTo>
                  <a:cubicBezTo>
                    <a:pt x="13" y="74"/>
                    <a:pt x="12" y="75"/>
                    <a:pt x="11" y="76"/>
                  </a:cubicBezTo>
                  <a:cubicBezTo>
                    <a:pt x="11" y="76"/>
                    <a:pt x="10" y="77"/>
                    <a:pt x="10" y="78"/>
                  </a:cubicBezTo>
                  <a:cubicBezTo>
                    <a:pt x="9" y="78"/>
                    <a:pt x="9" y="78"/>
                    <a:pt x="8" y="78"/>
                  </a:cubicBezTo>
                  <a:cubicBezTo>
                    <a:pt x="8" y="78"/>
                    <a:pt x="8" y="78"/>
                    <a:pt x="8" y="78"/>
                  </a:cubicBezTo>
                  <a:cubicBezTo>
                    <a:pt x="6" y="79"/>
                    <a:pt x="5" y="77"/>
                    <a:pt x="3" y="77"/>
                  </a:cubicBezTo>
                  <a:cubicBezTo>
                    <a:pt x="3" y="77"/>
                    <a:pt x="3" y="76"/>
                    <a:pt x="3" y="76"/>
                  </a:cubicBezTo>
                  <a:cubicBezTo>
                    <a:pt x="3" y="76"/>
                    <a:pt x="3" y="76"/>
                    <a:pt x="3" y="76"/>
                  </a:cubicBezTo>
                  <a:cubicBezTo>
                    <a:pt x="3" y="76"/>
                    <a:pt x="3" y="75"/>
                    <a:pt x="3" y="74"/>
                  </a:cubicBezTo>
                  <a:cubicBezTo>
                    <a:pt x="2" y="74"/>
                    <a:pt x="2" y="74"/>
                    <a:pt x="2" y="73"/>
                  </a:cubicBezTo>
                  <a:cubicBezTo>
                    <a:pt x="2" y="73"/>
                    <a:pt x="2" y="73"/>
                    <a:pt x="2" y="72"/>
                  </a:cubicBezTo>
                  <a:cubicBezTo>
                    <a:pt x="2" y="71"/>
                    <a:pt x="2" y="69"/>
                    <a:pt x="2" y="68"/>
                  </a:cubicBezTo>
                  <a:cubicBezTo>
                    <a:pt x="1" y="67"/>
                    <a:pt x="1" y="66"/>
                    <a:pt x="1" y="65"/>
                  </a:cubicBezTo>
                  <a:cubicBezTo>
                    <a:pt x="1" y="65"/>
                    <a:pt x="1" y="64"/>
                    <a:pt x="1" y="64"/>
                  </a:cubicBezTo>
                  <a:cubicBezTo>
                    <a:pt x="1" y="63"/>
                    <a:pt x="1" y="62"/>
                    <a:pt x="0" y="62"/>
                  </a:cubicBezTo>
                  <a:cubicBezTo>
                    <a:pt x="0" y="61"/>
                    <a:pt x="1" y="61"/>
                    <a:pt x="1" y="61"/>
                  </a:cubicBezTo>
                  <a:cubicBezTo>
                    <a:pt x="0" y="60"/>
                    <a:pt x="0" y="59"/>
                    <a:pt x="0" y="58"/>
                  </a:cubicBezTo>
                  <a:cubicBezTo>
                    <a:pt x="0" y="58"/>
                    <a:pt x="0" y="58"/>
                    <a:pt x="0" y="58"/>
                  </a:cubicBezTo>
                  <a:cubicBezTo>
                    <a:pt x="0" y="57"/>
                    <a:pt x="0" y="57"/>
                    <a:pt x="0" y="57"/>
                  </a:cubicBezTo>
                  <a:cubicBezTo>
                    <a:pt x="0" y="57"/>
                    <a:pt x="0" y="57"/>
                    <a:pt x="0" y="57"/>
                  </a:cubicBezTo>
                  <a:cubicBezTo>
                    <a:pt x="0" y="57"/>
                    <a:pt x="0" y="57"/>
                    <a:pt x="0" y="57"/>
                  </a:cubicBezTo>
                  <a:cubicBezTo>
                    <a:pt x="0" y="57"/>
                    <a:pt x="0" y="57"/>
                    <a:pt x="0" y="57"/>
                  </a:cubicBezTo>
                  <a:cubicBezTo>
                    <a:pt x="0" y="57"/>
                    <a:pt x="0" y="56"/>
                    <a:pt x="0" y="56"/>
                  </a:cubicBezTo>
                  <a:cubicBezTo>
                    <a:pt x="0" y="55"/>
                    <a:pt x="0" y="54"/>
                    <a:pt x="0" y="53"/>
                  </a:cubicBezTo>
                  <a:cubicBezTo>
                    <a:pt x="0" y="53"/>
                    <a:pt x="0" y="53"/>
                    <a:pt x="0" y="52"/>
                  </a:cubicBezTo>
                  <a:cubicBezTo>
                    <a:pt x="0" y="52"/>
                    <a:pt x="0" y="52"/>
                    <a:pt x="0" y="51"/>
                  </a:cubicBezTo>
                  <a:cubicBezTo>
                    <a:pt x="0" y="51"/>
                    <a:pt x="0" y="51"/>
                    <a:pt x="0" y="50"/>
                  </a:cubicBezTo>
                  <a:cubicBezTo>
                    <a:pt x="0" y="50"/>
                    <a:pt x="0" y="50"/>
                    <a:pt x="0" y="49"/>
                  </a:cubicBezTo>
                  <a:cubicBezTo>
                    <a:pt x="0" y="48"/>
                    <a:pt x="0" y="48"/>
                    <a:pt x="0" y="47"/>
                  </a:cubicBezTo>
                  <a:cubicBezTo>
                    <a:pt x="0" y="46"/>
                    <a:pt x="0" y="46"/>
                    <a:pt x="0" y="45"/>
                  </a:cubicBezTo>
                  <a:cubicBezTo>
                    <a:pt x="0" y="45"/>
                    <a:pt x="0" y="43"/>
                    <a:pt x="0" y="43"/>
                  </a:cubicBezTo>
                  <a:cubicBezTo>
                    <a:pt x="0" y="43"/>
                    <a:pt x="0" y="43"/>
                    <a:pt x="0" y="43"/>
                  </a:cubicBezTo>
                  <a:cubicBezTo>
                    <a:pt x="0" y="42"/>
                    <a:pt x="0" y="41"/>
                    <a:pt x="0" y="40"/>
                  </a:cubicBezTo>
                  <a:cubicBezTo>
                    <a:pt x="0" y="40"/>
                    <a:pt x="0" y="39"/>
                    <a:pt x="0" y="39"/>
                  </a:cubicBezTo>
                  <a:cubicBezTo>
                    <a:pt x="0" y="38"/>
                    <a:pt x="0" y="38"/>
                    <a:pt x="0" y="38"/>
                  </a:cubicBezTo>
                  <a:cubicBezTo>
                    <a:pt x="0" y="38"/>
                    <a:pt x="0" y="38"/>
                    <a:pt x="0" y="38"/>
                  </a:cubicBezTo>
                  <a:cubicBezTo>
                    <a:pt x="0" y="37"/>
                    <a:pt x="0" y="36"/>
                    <a:pt x="0" y="35"/>
                  </a:cubicBezTo>
                  <a:cubicBezTo>
                    <a:pt x="0" y="35"/>
                    <a:pt x="0" y="34"/>
                    <a:pt x="0" y="33"/>
                  </a:cubicBezTo>
                  <a:cubicBezTo>
                    <a:pt x="0" y="33"/>
                    <a:pt x="0" y="33"/>
                    <a:pt x="0" y="33"/>
                  </a:cubicBezTo>
                  <a:cubicBezTo>
                    <a:pt x="0" y="32"/>
                    <a:pt x="0" y="32"/>
                    <a:pt x="0" y="31"/>
                  </a:cubicBezTo>
                  <a:cubicBezTo>
                    <a:pt x="0" y="31"/>
                    <a:pt x="1" y="30"/>
                    <a:pt x="1" y="30"/>
                  </a:cubicBezTo>
                  <a:cubicBezTo>
                    <a:pt x="1" y="30"/>
                    <a:pt x="1" y="29"/>
                    <a:pt x="1" y="29"/>
                  </a:cubicBezTo>
                  <a:cubicBezTo>
                    <a:pt x="1" y="28"/>
                    <a:pt x="1" y="28"/>
                    <a:pt x="1" y="27"/>
                  </a:cubicBezTo>
                  <a:cubicBezTo>
                    <a:pt x="1" y="26"/>
                    <a:pt x="1" y="25"/>
                    <a:pt x="2" y="24"/>
                  </a:cubicBezTo>
                  <a:cubicBezTo>
                    <a:pt x="2" y="23"/>
                    <a:pt x="2" y="22"/>
                    <a:pt x="2" y="22"/>
                  </a:cubicBezTo>
                  <a:cubicBezTo>
                    <a:pt x="2" y="21"/>
                    <a:pt x="2" y="21"/>
                    <a:pt x="2" y="20"/>
                  </a:cubicBezTo>
                  <a:cubicBezTo>
                    <a:pt x="2" y="20"/>
                    <a:pt x="2" y="19"/>
                    <a:pt x="2" y="19"/>
                  </a:cubicBezTo>
                  <a:cubicBezTo>
                    <a:pt x="2" y="18"/>
                    <a:pt x="2" y="18"/>
                    <a:pt x="2" y="17"/>
                  </a:cubicBezTo>
                  <a:cubicBezTo>
                    <a:pt x="2" y="17"/>
                    <a:pt x="2" y="16"/>
                    <a:pt x="2" y="16"/>
                  </a:cubicBezTo>
                  <a:cubicBezTo>
                    <a:pt x="2" y="16"/>
                    <a:pt x="2" y="15"/>
                    <a:pt x="2" y="15"/>
                  </a:cubicBezTo>
                  <a:cubicBezTo>
                    <a:pt x="2" y="14"/>
                    <a:pt x="2" y="14"/>
                    <a:pt x="2" y="14"/>
                  </a:cubicBezTo>
                  <a:cubicBezTo>
                    <a:pt x="3" y="13"/>
                    <a:pt x="3" y="12"/>
                    <a:pt x="3" y="12"/>
                  </a:cubicBezTo>
                  <a:cubicBezTo>
                    <a:pt x="3" y="11"/>
                    <a:pt x="3" y="10"/>
                    <a:pt x="3" y="9"/>
                  </a:cubicBezTo>
                  <a:cubicBezTo>
                    <a:pt x="3" y="8"/>
                    <a:pt x="4" y="7"/>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8" name="Freeform 16"/>
            <p:cNvSpPr>
              <a:spLocks noEditPoints="1"/>
            </p:cNvSpPr>
            <p:nvPr/>
          </p:nvSpPr>
          <p:spPr bwMode="auto">
            <a:xfrm>
              <a:off x="5203825" y="2532063"/>
              <a:ext cx="1790700" cy="1793875"/>
            </a:xfrm>
            <a:custGeom>
              <a:avLst/>
              <a:gdLst>
                <a:gd name="T0" fmla="*/ 329 w 658"/>
                <a:gd name="T1" fmla="*/ 0 h 658"/>
                <a:gd name="T2" fmla="*/ 658 w 658"/>
                <a:gd name="T3" fmla="*/ 329 h 658"/>
                <a:gd name="T4" fmla="*/ 638 w 658"/>
                <a:gd name="T5" fmla="*/ 440 h 658"/>
                <a:gd name="T6" fmla="*/ 620 w 658"/>
                <a:gd name="T7" fmla="*/ 435 h 658"/>
                <a:gd name="T8" fmla="*/ 638 w 658"/>
                <a:gd name="T9" fmla="*/ 329 h 658"/>
                <a:gd name="T10" fmla="*/ 329 w 658"/>
                <a:gd name="T11" fmla="*/ 20 h 658"/>
                <a:gd name="T12" fmla="*/ 227 w 658"/>
                <a:gd name="T13" fmla="*/ 37 h 658"/>
                <a:gd name="T14" fmla="*/ 219 w 658"/>
                <a:gd name="T15" fmla="*/ 19 h 658"/>
                <a:gd name="T16" fmla="*/ 329 w 658"/>
                <a:gd name="T17" fmla="*/ 0 h 658"/>
                <a:gd name="T18" fmla="*/ 581 w 658"/>
                <a:gd name="T19" fmla="*/ 540 h 658"/>
                <a:gd name="T20" fmla="*/ 329 w 658"/>
                <a:gd name="T21" fmla="*/ 658 h 658"/>
                <a:gd name="T22" fmla="*/ 0 w 658"/>
                <a:gd name="T23" fmla="*/ 329 h 658"/>
                <a:gd name="T24" fmla="*/ 9 w 658"/>
                <a:gd name="T25" fmla="*/ 251 h 658"/>
                <a:gd name="T26" fmla="*/ 25 w 658"/>
                <a:gd name="T27" fmla="*/ 268 h 658"/>
                <a:gd name="T28" fmla="*/ 19 w 658"/>
                <a:gd name="T29" fmla="*/ 329 h 658"/>
                <a:gd name="T30" fmla="*/ 329 w 658"/>
                <a:gd name="T31" fmla="*/ 639 h 658"/>
                <a:gd name="T32" fmla="*/ 555 w 658"/>
                <a:gd name="T33" fmla="*/ 540 h 658"/>
                <a:gd name="T34" fmla="*/ 581 w 658"/>
                <a:gd name="T35" fmla="*/ 540 h 658"/>
                <a:gd name="T36" fmla="*/ 29 w 658"/>
                <a:gd name="T37" fmla="*/ 194 h 658"/>
                <a:gd name="T38" fmla="*/ 116 w 658"/>
                <a:gd name="T39" fmla="*/ 79 h 658"/>
                <a:gd name="T40" fmla="*/ 126 w 658"/>
                <a:gd name="T41" fmla="*/ 95 h 658"/>
                <a:gd name="T42" fmla="*/ 49 w 658"/>
                <a:gd name="T43" fmla="*/ 196 h 658"/>
                <a:gd name="T44" fmla="*/ 29 w 658"/>
                <a:gd name="T45" fmla="*/ 19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8" h="658">
                  <a:moveTo>
                    <a:pt x="329" y="0"/>
                  </a:moveTo>
                  <a:cubicBezTo>
                    <a:pt x="510" y="0"/>
                    <a:pt x="658" y="148"/>
                    <a:pt x="658" y="329"/>
                  </a:cubicBezTo>
                  <a:cubicBezTo>
                    <a:pt x="658" y="368"/>
                    <a:pt x="651" y="405"/>
                    <a:pt x="638" y="440"/>
                  </a:cubicBezTo>
                  <a:cubicBezTo>
                    <a:pt x="620" y="435"/>
                    <a:pt x="620" y="435"/>
                    <a:pt x="620" y="435"/>
                  </a:cubicBezTo>
                  <a:cubicBezTo>
                    <a:pt x="632" y="402"/>
                    <a:pt x="638" y="366"/>
                    <a:pt x="638" y="329"/>
                  </a:cubicBezTo>
                  <a:cubicBezTo>
                    <a:pt x="638" y="159"/>
                    <a:pt x="499" y="20"/>
                    <a:pt x="329" y="20"/>
                  </a:cubicBezTo>
                  <a:cubicBezTo>
                    <a:pt x="293" y="20"/>
                    <a:pt x="259" y="26"/>
                    <a:pt x="227" y="37"/>
                  </a:cubicBezTo>
                  <a:cubicBezTo>
                    <a:pt x="225" y="31"/>
                    <a:pt x="222" y="25"/>
                    <a:pt x="219" y="19"/>
                  </a:cubicBezTo>
                  <a:cubicBezTo>
                    <a:pt x="253" y="7"/>
                    <a:pt x="290" y="0"/>
                    <a:pt x="329" y="0"/>
                  </a:cubicBezTo>
                  <a:close/>
                  <a:moveTo>
                    <a:pt x="581" y="540"/>
                  </a:moveTo>
                  <a:cubicBezTo>
                    <a:pt x="521" y="612"/>
                    <a:pt x="430" y="658"/>
                    <a:pt x="329" y="658"/>
                  </a:cubicBezTo>
                  <a:cubicBezTo>
                    <a:pt x="148" y="658"/>
                    <a:pt x="0" y="510"/>
                    <a:pt x="0" y="329"/>
                  </a:cubicBezTo>
                  <a:cubicBezTo>
                    <a:pt x="0" y="302"/>
                    <a:pt x="3" y="276"/>
                    <a:pt x="9" y="251"/>
                  </a:cubicBezTo>
                  <a:cubicBezTo>
                    <a:pt x="25" y="268"/>
                    <a:pt x="25" y="268"/>
                    <a:pt x="25" y="268"/>
                  </a:cubicBezTo>
                  <a:cubicBezTo>
                    <a:pt x="21" y="288"/>
                    <a:pt x="19" y="308"/>
                    <a:pt x="19" y="329"/>
                  </a:cubicBezTo>
                  <a:cubicBezTo>
                    <a:pt x="19" y="500"/>
                    <a:pt x="158" y="639"/>
                    <a:pt x="329" y="639"/>
                  </a:cubicBezTo>
                  <a:cubicBezTo>
                    <a:pt x="418" y="639"/>
                    <a:pt x="499" y="601"/>
                    <a:pt x="555" y="540"/>
                  </a:cubicBezTo>
                  <a:cubicBezTo>
                    <a:pt x="581" y="540"/>
                    <a:pt x="581" y="540"/>
                    <a:pt x="581" y="540"/>
                  </a:cubicBezTo>
                  <a:close/>
                  <a:moveTo>
                    <a:pt x="29" y="194"/>
                  </a:moveTo>
                  <a:cubicBezTo>
                    <a:pt x="49" y="150"/>
                    <a:pt x="79" y="110"/>
                    <a:pt x="116" y="79"/>
                  </a:cubicBezTo>
                  <a:cubicBezTo>
                    <a:pt x="118" y="85"/>
                    <a:pt x="122" y="90"/>
                    <a:pt x="126" y="95"/>
                  </a:cubicBezTo>
                  <a:cubicBezTo>
                    <a:pt x="94" y="123"/>
                    <a:pt x="68" y="157"/>
                    <a:pt x="49" y="196"/>
                  </a:cubicBezTo>
                  <a:cubicBezTo>
                    <a:pt x="29" y="194"/>
                    <a:pt x="29" y="194"/>
                    <a:pt x="29" y="1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19" name="Freeform 17"/>
            <p:cNvSpPr/>
            <p:nvPr/>
          </p:nvSpPr>
          <p:spPr bwMode="auto">
            <a:xfrm>
              <a:off x="5805488" y="4481513"/>
              <a:ext cx="165100" cy="215900"/>
            </a:xfrm>
            <a:custGeom>
              <a:avLst/>
              <a:gdLst>
                <a:gd name="T0" fmla="*/ 52 w 61"/>
                <a:gd name="T1" fmla="*/ 58 h 79"/>
                <a:gd name="T2" fmla="*/ 51 w 61"/>
                <a:gd name="T3" fmla="*/ 60 h 79"/>
                <a:gd name="T4" fmla="*/ 51 w 61"/>
                <a:gd name="T5" fmla="*/ 62 h 79"/>
                <a:gd name="T6" fmla="*/ 50 w 61"/>
                <a:gd name="T7" fmla="*/ 64 h 79"/>
                <a:gd name="T8" fmla="*/ 49 w 61"/>
                <a:gd name="T9" fmla="*/ 66 h 79"/>
                <a:gd name="T10" fmla="*/ 48 w 61"/>
                <a:gd name="T11" fmla="*/ 67 h 79"/>
                <a:gd name="T12" fmla="*/ 44 w 61"/>
                <a:gd name="T13" fmla="*/ 73 h 79"/>
                <a:gd name="T14" fmla="*/ 39 w 61"/>
                <a:gd name="T15" fmla="*/ 76 h 79"/>
                <a:gd name="T16" fmla="*/ 36 w 61"/>
                <a:gd name="T17" fmla="*/ 77 h 79"/>
                <a:gd name="T18" fmla="*/ 33 w 61"/>
                <a:gd name="T19" fmla="*/ 78 h 79"/>
                <a:gd name="T20" fmla="*/ 29 w 61"/>
                <a:gd name="T21" fmla="*/ 79 h 79"/>
                <a:gd name="T22" fmla="*/ 21 w 61"/>
                <a:gd name="T23" fmla="*/ 78 h 79"/>
                <a:gd name="T24" fmla="*/ 17 w 61"/>
                <a:gd name="T25" fmla="*/ 77 h 79"/>
                <a:gd name="T26" fmla="*/ 11 w 61"/>
                <a:gd name="T27" fmla="*/ 74 h 79"/>
                <a:gd name="T28" fmla="*/ 8 w 61"/>
                <a:gd name="T29" fmla="*/ 72 h 79"/>
                <a:gd name="T30" fmla="*/ 6 w 61"/>
                <a:gd name="T31" fmla="*/ 70 h 79"/>
                <a:gd name="T32" fmla="*/ 4 w 61"/>
                <a:gd name="T33" fmla="*/ 67 h 79"/>
                <a:gd name="T34" fmla="*/ 1 w 61"/>
                <a:gd name="T35" fmla="*/ 62 h 79"/>
                <a:gd name="T36" fmla="*/ 0 w 61"/>
                <a:gd name="T37" fmla="*/ 58 h 79"/>
                <a:gd name="T38" fmla="*/ 0 w 61"/>
                <a:gd name="T39" fmla="*/ 58 h 79"/>
                <a:gd name="T40" fmla="*/ 0 w 61"/>
                <a:gd name="T41" fmla="*/ 54 h 79"/>
                <a:gd name="T42" fmla="*/ 0 w 61"/>
                <a:gd name="T43" fmla="*/ 54 h 79"/>
                <a:gd name="T44" fmla="*/ 0 w 61"/>
                <a:gd name="T45" fmla="*/ 50 h 79"/>
                <a:gd name="T46" fmla="*/ 1 w 61"/>
                <a:gd name="T47" fmla="*/ 48 h 79"/>
                <a:gd name="T48" fmla="*/ 1 w 61"/>
                <a:gd name="T49" fmla="*/ 45 h 79"/>
                <a:gd name="T50" fmla="*/ 1 w 61"/>
                <a:gd name="T51" fmla="*/ 45 h 79"/>
                <a:gd name="T52" fmla="*/ 10 w 61"/>
                <a:gd name="T53" fmla="*/ 1 h 79"/>
                <a:gd name="T54" fmla="*/ 12 w 61"/>
                <a:gd name="T55" fmla="*/ 0 h 79"/>
                <a:gd name="T56" fmla="*/ 23 w 61"/>
                <a:gd name="T57" fmla="*/ 2 h 79"/>
                <a:gd name="T58" fmla="*/ 14 w 61"/>
                <a:gd name="T59" fmla="*/ 49 h 79"/>
                <a:gd name="T60" fmla="*/ 15 w 61"/>
                <a:gd name="T61" fmla="*/ 61 h 79"/>
                <a:gd name="T62" fmla="*/ 18 w 61"/>
                <a:gd name="T63" fmla="*/ 65 h 79"/>
                <a:gd name="T64" fmla="*/ 34 w 61"/>
                <a:gd name="T65" fmla="*/ 65 h 79"/>
                <a:gd name="T66" fmla="*/ 39 w 61"/>
                <a:gd name="T67" fmla="*/ 54 h 79"/>
                <a:gd name="T68" fmla="*/ 48 w 61"/>
                <a:gd name="T69" fmla="*/ 7 h 79"/>
                <a:gd name="T70" fmla="*/ 60 w 61"/>
                <a:gd name="T71" fmla="*/ 9 h 79"/>
                <a:gd name="T72" fmla="*/ 61 w 61"/>
                <a:gd name="T7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79">
                  <a:moveTo>
                    <a:pt x="52" y="55"/>
                  </a:moveTo>
                  <a:cubicBezTo>
                    <a:pt x="52" y="56"/>
                    <a:pt x="52" y="57"/>
                    <a:pt x="52" y="58"/>
                  </a:cubicBezTo>
                  <a:cubicBezTo>
                    <a:pt x="52" y="58"/>
                    <a:pt x="52" y="58"/>
                    <a:pt x="52" y="58"/>
                  </a:cubicBezTo>
                  <a:cubicBezTo>
                    <a:pt x="52" y="58"/>
                    <a:pt x="52" y="59"/>
                    <a:pt x="51" y="60"/>
                  </a:cubicBezTo>
                  <a:cubicBezTo>
                    <a:pt x="51" y="60"/>
                    <a:pt x="51" y="60"/>
                    <a:pt x="51" y="60"/>
                  </a:cubicBezTo>
                  <a:cubicBezTo>
                    <a:pt x="51" y="61"/>
                    <a:pt x="51" y="61"/>
                    <a:pt x="51" y="62"/>
                  </a:cubicBezTo>
                  <a:cubicBezTo>
                    <a:pt x="51" y="62"/>
                    <a:pt x="51" y="62"/>
                    <a:pt x="51" y="62"/>
                  </a:cubicBezTo>
                  <a:cubicBezTo>
                    <a:pt x="51" y="63"/>
                    <a:pt x="50" y="63"/>
                    <a:pt x="50" y="64"/>
                  </a:cubicBezTo>
                  <a:cubicBezTo>
                    <a:pt x="50" y="64"/>
                    <a:pt x="50" y="64"/>
                    <a:pt x="50" y="64"/>
                  </a:cubicBezTo>
                  <a:cubicBezTo>
                    <a:pt x="50" y="64"/>
                    <a:pt x="50" y="65"/>
                    <a:pt x="49" y="66"/>
                  </a:cubicBezTo>
                  <a:cubicBezTo>
                    <a:pt x="49" y="66"/>
                    <a:pt x="49" y="66"/>
                    <a:pt x="49" y="66"/>
                  </a:cubicBezTo>
                  <a:cubicBezTo>
                    <a:pt x="49" y="66"/>
                    <a:pt x="49" y="67"/>
                    <a:pt x="48" y="67"/>
                  </a:cubicBezTo>
                  <a:cubicBezTo>
                    <a:pt x="48" y="68"/>
                    <a:pt x="47" y="70"/>
                    <a:pt x="46" y="71"/>
                  </a:cubicBezTo>
                  <a:cubicBezTo>
                    <a:pt x="45" y="71"/>
                    <a:pt x="45" y="72"/>
                    <a:pt x="44" y="73"/>
                  </a:cubicBezTo>
                  <a:cubicBezTo>
                    <a:pt x="43" y="73"/>
                    <a:pt x="43" y="74"/>
                    <a:pt x="42" y="75"/>
                  </a:cubicBezTo>
                  <a:cubicBezTo>
                    <a:pt x="41" y="75"/>
                    <a:pt x="40" y="76"/>
                    <a:pt x="39" y="76"/>
                  </a:cubicBezTo>
                  <a:cubicBezTo>
                    <a:pt x="39" y="76"/>
                    <a:pt x="39" y="76"/>
                    <a:pt x="39" y="76"/>
                  </a:cubicBezTo>
                  <a:cubicBezTo>
                    <a:pt x="38" y="77"/>
                    <a:pt x="37" y="77"/>
                    <a:pt x="36" y="77"/>
                  </a:cubicBezTo>
                  <a:cubicBezTo>
                    <a:pt x="36" y="77"/>
                    <a:pt x="36" y="77"/>
                    <a:pt x="36" y="77"/>
                  </a:cubicBezTo>
                  <a:cubicBezTo>
                    <a:pt x="35" y="78"/>
                    <a:pt x="34" y="78"/>
                    <a:pt x="33" y="78"/>
                  </a:cubicBezTo>
                  <a:cubicBezTo>
                    <a:pt x="33" y="78"/>
                    <a:pt x="33" y="78"/>
                    <a:pt x="33" y="78"/>
                  </a:cubicBezTo>
                  <a:cubicBezTo>
                    <a:pt x="32" y="78"/>
                    <a:pt x="31" y="79"/>
                    <a:pt x="29" y="79"/>
                  </a:cubicBezTo>
                  <a:cubicBezTo>
                    <a:pt x="28" y="79"/>
                    <a:pt x="27" y="79"/>
                    <a:pt x="26" y="79"/>
                  </a:cubicBezTo>
                  <a:cubicBezTo>
                    <a:pt x="24" y="78"/>
                    <a:pt x="23" y="78"/>
                    <a:pt x="21" y="78"/>
                  </a:cubicBezTo>
                  <a:cubicBezTo>
                    <a:pt x="20" y="78"/>
                    <a:pt x="19" y="77"/>
                    <a:pt x="17" y="77"/>
                  </a:cubicBezTo>
                  <a:cubicBezTo>
                    <a:pt x="17" y="77"/>
                    <a:pt x="17" y="77"/>
                    <a:pt x="17" y="77"/>
                  </a:cubicBezTo>
                  <a:cubicBezTo>
                    <a:pt x="16" y="77"/>
                    <a:pt x="15" y="76"/>
                    <a:pt x="14" y="76"/>
                  </a:cubicBezTo>
                  <a:cubicBezTo>
                    <a:pt x="13" y="75"/>
                    <a:pt x="11" y="74"/>
                    <a:pt x="11" y="74"/>
                  </a:cubicBezTo>
                  <a:cubicBezTo>
                    <a:pt x="11" y="74"/>
                    <a:pt x="11" y="74"/>
                    <a:pt x="11" y="74"/>
                  </a:cubicBezTo>
                  <a:cubicBezTo>
                    <a:pt x="10" y="73"/>
                    <a:pt x="9" y="72"/>
                    <a:pt x="8" y="72"/>
                  </a:cubicBezTo>
                  <a:cubicBezTo>
                    <a:pt x="8" y="72"/>
                    <a:pt x="8" y="72"/>
                    <a:pt x="8" y="72"/>
                  </a:cubicBezTo>
                  <a:cubicBezTo>
                    <a:pt x="7" y="71"/>
                    <a:pt x="6" y="70"/>
                    <a:pt x="6" y="70"/>
                  </a:cubicBezTo>
                  <a:cubicBezTo>
                    <a:pt x="6" y="70"/>
                    <a:pt x="6" y="70"/>
                    <a:pt x="6" y="70"/>
                  </a:cubicBezTo>
                  <a:cubicBezTo>
                    <a:pt x="5" y="69"/>
                    <a:pt x="4" y="68"/>
                    <a:pt x="4" y="67"/>
                  </a:cubicBezTo>
                  <a:cubicBezTo>
                    <a:pt x="3" y="66"/>
                    <a:pt x="3" y="65"/>
                    <a:pt x="2" y="65"/>
                  </a:cubicBezTo>
                  <a:cubicBezTo>
                    <a:pt x="2" y="64"/>
                    <a:pt x="2" y="63"/>
                    <a:pt x="1" y="62"/>
                  </a:cubicBezTo>
                  <a:cubicBezTo>
                    <a:pt x="1" y="61"/>
                    <a:pt x="1" y="59"/>
                    <a:pt x="0" y="58"/>
                  </a:cubicBezTo>
                  <a:cubicBezTo>
                    <a:pt x="0" y="58"/>
                    <a:pt x="0" y="58"/>
                    <a:pt x="0" y="58"/>
                  </a:cubicBezTo>
                  <a:cubicBezTo>
                    <a:pt x="0" y="58"/>
                    <a:pt x="0" y="58"/>
                    <a:pt x="0" y="58"/>
                  </a:cubicBezTo>
                  <a:cubicBezTo>
                    <a:pt x="0" y="58"/>
                    <a:pt x="0" y="58"/>
                    <a:pt x="0" y="58"/>
                  </a:cubicBezTo>
                  <a:cubicBezTo>
                    <a:pt x="0" y="57"/>
                    <a:pt x="0" y="55"/>
                    <a:pt x="0" y="54"/>
                  </a:cubicBezTo>
                  <a:cubicBezTo>
                    <a:pt x="0" y="54"/>
                    <a:pt x="0" y="54"/>
                    <a:pt x="0" y="54"/>
                  </a:cubicBezTo>
                  <a:cubicBezTo>
                    <a:pt x="0" y="54"/>
                    <a:pt x="0" y="54"/>
                    <a:pt x="0" y="54"/>
                  </a:cubicBezTo>
                  <a:cubicBezTo>
                    <a:pt x="0" y="54"/>
                    <a:pt x="0" y="54"/>
                    <a:pt x="0" y="54"/>
                  </a:cubicBezTo>
                  <a:cubicBezTo>
                    <a:pt x="0" y="53"/>
                    <a:pt x="0" y="53"/>
                    <a:pt x="0" y="52"/>
                  </a:cubicBezTo>
                  <a:cubicBezTo>
                    <a:pt x="0" y="51"/>
                    <a:pt x="0" y="51"/>
                    <a:pt x="0" y="50"/>
                  </a:cubicBezTo>
                  <a:cubicBezTo>
                    <a:pt x="0" y="50"/>
                    <a:pt x="0" y="50"/>
                    <a:pt x="0" y="50"/>
                  </a:cubicBezTo>
                  <a:cubicBezTo>
                    <a:pt x="1" y="49"/>
                    <a:pt x="1" y="48"/>
                    <a:pt x="1" y="48"/>
                  </a:cubicBezTo>
                  <a:cubicBezTo>
                    <a:pt x="1" y="48"/>
                    <a:pt x="1" y="48"/>
                    <a:pt x="1" y="48"/>
                  </a:cubicBezTo>
                  <a:cubicBezTo>
                    <a:pt x="1" y="47"/>
                    <a:pt x="1" y="46"/>
                    <a:pt x="1" y="45"/>
                  </a:cubicBezTo>
                  <a:cubicBezTo>
                    <a:pt x="1" y="45"/>
                    <a:pt x="1" y="45"/>
                    <a:pt x="1" y="45"/>
                  </a:cubicBezTo>
                  <a:cubicBezTo>
                    <a:pt x="1" y="45"/>
                    <a:pt x="1" y="45"/>
                    <a:pt x="1" y="45"/>
                  </a:cubicBezTo>
                  <a:cubicBezTo>
                    <a:pt x="1" y="45"/>
                    <a:pt x="1" y="45"/>
                    <a:pt x="1" y="45"/>
                  </a:cubicBezTo>
                  <a:cubicBezTo>
                    <a:pt x="10" y="1"/>
                    <a:pt x="10" y="1"/>
                    <a:pt x="10" y="1"/>
                  </a:cubicBezTo>
                  <a:cubicBezTo>
                    <a:pt x="10" y="0"/>
                    <a:pt x="10" y="0"/>
                    <a:pt x="10" y="0"/>
                  </a:cubicBezTo>
                  <a:cubicBezTo>
                    <a:pt x="12" y="0"/>
                    <a:pt x="12" y="0"/>
                    <a:pt x="12" y="0"/>
                  </a:cubicBezTo>
                  <a:cubicBezTo>
                    <a:pt x="21" y="2"/>
                    <a:pt x="21" y="2"/>
                    <a:pt x="21" y="2"/>
                  </a:cubicBezTo>
                  <a:cubicBezTo>
                    <a:pt x="23" y="2"/>
                    <a:pt x="23" y="2"/>
                    <a:pt x="23" y="2"/>
                  </a:cubicBezTo>
                  <a:cubicBezTo>
                    <a:pt x="23" y="4"/>
                    <a:pt x="23" y="4"/>
                    <a:pt x="23" y="4"/>
                  </a:cubicBezTo>
                  <a:cubicBezTo>
                    <a:pt x="14" y="49"/>
                    <a:pt x="14" y="49"/>
                    <a:pt x="14" y="49"/>
                  </a:cubicBezTo>
                  <a:cubicBezTo>
                    <a:pt x="13" y="51"/>
                    <a:pt x="13" y="54"/>
                    <a:pt x="13" y="56"/>
                  </a:cubicBezTo>
                  <a:cubicBezTo>
                    <a:pt x="14" y="58"/>
                    <a:pt x="14" y="60"/>
                    <a:pt x="15" y="61"/>
                  </a:cubicBezTo>
                  <a:cubicBezTo>
                    <a:pt x="15" y="61"/>
                    <a:pt x="15" y="61"/>
                    <a:pt x="15" y="61"/>
                  </a:cubicBezTo>
                  <a:cubicBezTo>
                    <a:pt x="16" y="63"/>
                    <a:pt x="17" y="64"/>
                    <a:pt x="18" y="65"/>
                  </a:cubicBezTo>
                  <a:cubicBezTo>
                    <a:pt x="20" y="66"/>
                    <a:pt x="21" y="67"/>
                    <a:pt x="23" y="67"/>
                  </a:cubicBezTo>
                  <a:cubicBezTo>
                    <a:pt x="27" y="68"/>
                    <a:pt x="31" y="67"/>
                    <a:pt x="34" y="65"/>
                  </a:cubicBezTo>
                  <a:cubicBezTo>
                    <a:pt x="35" y="64"/>
                    <a:pt x="36" y="62"/>
                    <a:pt x="37" y="61"/>
                  </a:cubicBezTo>
                  <a:cubicBezTo>
                    <a:pt x="38" y="59"/>
                    <a:pt x="39" y="56"/>
                    <a:pt x="39" y="54"/>
                  </a:cubicBezTo>
                  <a:cubicBezTo>
                    <a:pt x="48" y="9"/>
                    <a:pt x="48" y="9"/>
                    <a:pt x="48" y="9"/>
                  </a:cubicBezTo>
                  <a:cubicBezTo>
                    <a:pt x="48" y="7"/>
                    <a:pt x="48" y="7"/>
                    <a:pt x="48" y="7"/>
                  </a:cubicBezTo>
                  <a:cubicBezTo>
                    <a:pt x="50" y="7"/>
                    <a:pt x="50" y="7"/>
                    <a:pt x="50" y="7"/>
                  </a:cubicBezTo>
                  <a:cubicBezTo>
                    <a:pt x="60" y="9"/>
                    <a:pt x="60" y="9"/>
                    <a:pt x="60" y="9"/>
                  </a:cubicBezTo>
                  <a:cubicBezTo>
                    <a:pt x="61" y="10"/>
                    <a:pt x="61" y="10"/>
                    <a:pt x="61" y="10"/>
                  </a:cubicBezTo>
                  <a:cubicBezTo>
                    <a:pt x="61" y="11"/>
                    <a:pt x="61" y="11"/>
                    <a:pt x="61" y="11"/>
                  </a:cubicBezTo>
                  <a:cubicBezTo>
                    <a:pt x="52" y="55"/>
                    <a:pt x="52" y="55"/>
                    <a:pt x="5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0" name="Freeform 18"/>
            <p:cNvSpPr/>
            <p:nvPr/>
          </p:nvSpPr>
          <p:spPr bwMode="auto">
            <a:xfrm>
              <a:off x="6019800" y="4511675"/>
              <a:ext cx="149225" cy="201613"/>
            </a:xfrm>
            <a:custGeom>
              <a:avLst/>
              <a:gdLst>
                <a:gd name="T0" fmla="*/ 0 w 94"/>
                <a:gd name="T1" fmla="*/ 0 h 127"/>
                <a:gd name="T2" fmla="*/ 3 w 94"/>
                <a:gd name="T3" fmla="*/ 0 h 127"/>
                <a:gd name="T4" fmla="*/ 24 w 94"/>
                <a:gd name="T5" fmla="*/ 0 h 127"/>
                <a:gd name="T6" fmla="*/ 26 w 94"/>
                <a:gd name="T7" fmla="*/ 0 h 127"/>
                <a:gd name="T8" fmla="*/ 26 w 94"/>
                <a:gd name="T9" fmla="*/ 2 h 127"/>
                <a:gd name="T10" fmla="*/ 72 w 94"/>
                <a:gd name="T11" fmla="*/ 91 h 127"/>
                <a:gd name="T12" fmla="*/ 72 w 94"/>
                <a:gd name="T13" fmla="*/ 2 h 127"/>
                <a:gd name="T14" fmla="*/ 72 w 94"/>
                <a:gd name="T15" fmla="*/ 0 h 127"/>
                <a:gd name="T16" fmla="*/ 74 w 94"/>
                <a:gd name="T17" fmla="*/ 0 h 127"/>
                <a:gd name="T18" fmla="*/ 91 w 94"/>
                <a:gd name="T19" fmla="*/ 0 h 127"/>
                <a:gd name="T20" fmla="*/ 93 w 94"/>
                <a:gd name="T21" fmla="*/ 0 h 127"/>
                <a:gd name="T22" fmla="*/ 93 w 94"/>
                <a:gd name="T23" fmla="*/ 2 h 127"/>
                <a:gd name="T24" fmla="*/ 94 w 94"/>
                <a:gd name="T25" fmla="*/ 124 h 127"/>
                <a:gd name="T26" fmla="*/ 94 w 94"/>
                <a:gd name="T27" fmla="*/ 127 h 127"/>
                <a:gd name="T28" fmla="*/ 91 w 94"/>
                <a:gd name="T29" fmla="*/ 127 h 127"/>
                <a:gd name="T30" fmla="*/ 70 w 94"/>
                <a:gd name="T31" fmla="*/ 127 h 127"/>
                <a:gd name="T32" fmla="*/ 69 w 94"/>
                <a:gd name="T33" fmla="*/ 127 h 127"/>
                <a:gd name="T34" fmla="*/ 67 w 94"/>
                <a:gd name="T35" fmla="*/ 125 h 127"/>
                <a:gd name="T36" fmla="*/ 22 w 94"/>
                <a:gd name="T37" fmla="*/ 36 h 127"/>
                <a:gd name="T38" fmla="*/ 22 w 94"/>
                <a:gd name="T39" fmla="*/ 124 h 127"/>
                <a:gd name="T40" fmla="*/ 22 w 94"/>
                <a:gd name="T41" fmla="*/ 127 h 127"/>
                <a:gd name="T42" fmla="*/ 19 w 94"/>
                <a:gd name="T43" fmla="*/ 127 h 127"/>
                <a:gd name="T44" fmla="*/ 3 w 94"/>
                <a:gd name="T45" fmla="*/ 127 h 127"/>
                <a:gd name="T46" fmla="*/ 0 w 94"/>
                <a:gd name="T47" fmla="*/ 127 h 127"/>
                <a:gd name="T48" fmla="*/ 0 w 94"/>
                <a:gd name="T49" fmla="*/ 124 h 127"/>
                <a:gd name="T50" fmla="*/ 0 w 94"/>
                <a:gd name="T51" fmla="*/ 3 h 127"/>
                <a:gd name="T52" fmla="*/ 0 w 94"/>
                <a:gd name="T53" fmla="*/ 0 h 127"/>
                <a:gd name="T54" fmla="*/ 0 w 94"/>
                <a:gd name="T5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127">
                  <a:moveTo>
                    <a:pt x="0" y="0"/>
                  </a:moveTo>
                  <a:lnTo>
                    <a:pt x="3" y="0"/>
                  </a:lnTo>
                  <a:lnTo>
                    <a:pt x="24" y="0"/>
                  </a:lnTo>
                  <a:lnTo>
                    <a:pt x="26" y="0"/>
                  </a:lnTo>
                  <a:lnTo>
                    <a:pt x="26" y="2"/>
                  </a:lnTo>
                  <a:lnTo>
                    <a:pt x="72" y="91"/>
                  </a:lnTo>
                  <a:lnTo>
                    <a:pt x="72" y="2"/>
                  </a:lnTo>
                  <a:lnTo>
                    <a:pt x="72" y="0"/>
                  </a:lnTo>
                  <a:lnTo>
                    <a:pt x="74" y="0"/>
                  </a:lnTo>
                  <a:lnTo>
                    <a:pt x="91" y="0"/>
                  </a:lnTo>
                  <a:lnTo>
                    <a:pt x="93" y="0"/>
                  </a:lnTo>
                  <a:lnTo>
                    <a:pt x="93" y="2"/>
                  </a:lnTo>
                  <a:lnTo>
                    <a:pt x="94" y="124"/>
                  </a:lnTo>
                  <a:lnTo>
                    <a:pt x="94" y="127"/>
                  </a:lnTo>
                  <a:lnTo>
                    <a:pt x="91" y="127"/>
                  </a:lnTo>
                  <a:lnTo>
                    <a:pt x="70" y="127"/>
                  </a:lnTo>
                  <a:lnTo>
                    <a:pt x="69" y="127"/>
                  </a:lnTo>
                  <a:lnTo>
                    <a:pt x="67" y="125"/>
                  </a:lnTo>
                  <a:lnTo>
                    <a:pt x="22" y="36"/>
                  </a:lnTo>
                  <a:lnTo>
                    <a:pt x="22" y="124"/>
                  </a:lnTo>
                  <a:lnTo>
                    <a:pt x="22" y="127"/>
                  </a:lnTo>
                  <a:lnTo>
                    <a:pt x="19" y="127"/>
                  </a:lnTo>
                  <a:lnTo>
                    <a:pt x="3" y="127"/>
                  </a:lnTo>
                  <a:lnTo>
                    <a:pt x="0" y="127"/>
                  </a:lnTo>
                  <a:lnTo>
                    <a:pt x="0" y="124"/>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1" name="Freeform 19"/>
            <p:cNvSpPr/>
            <p:nvPr/>
          </p:nvSpPr>
          <p:spPr bwMode="auto">
            <a:xfrm>
              <a:off x="6218238" y="4500563"/>
              <a:ext cx="60325" cy="204788"/>
            </a:xfrm>
            <a:custGeom>
              <a:avLst/>
              <a:gdLst>
                <a:gd name="T0" fmla="*/ 0 w 38"/>
                <a:gd name="T1" fmla="*/ 2 h 129"/>
                <a:gd name="T2" fmla="*/ 2 w 38"/>
                <a:gd name="T3" fmla="*/ 2 h 129"/>
                <a:gd name="T4" fmla="*/ 19 w 38"/>
                <a:gd name="T5" fmla="*/ 0 h 129"/>
                <a:gd name="T6" fmla="*/ 22 w 38"/>
                <a:gd name="T7" fmla="*/ 0 h 129"/>
                <a:gd name="T8" fmla="*/ 22 w 38"/>
                <a:gd name="T9" fmla="*/ 2 h 129"/>
                <a:gd name="T10" fmla="*/ 38 w 38"/>
                <a:gd name="T11" fmla="*/ 122 h 129"/>
                <a:gd name="T12" fmla="*/ 38 w 38"/>
                <a:gd name="T13" fmla="*/ 125 h 129"/>
                <a:gd name="T14" fmla="*/ 34 w 38"/>
                <a:gd name="T15" fmla="*/ 125 h 129"/>
                <a:gd name="T16" fmla="*/ 19 w 38"/>
                <a:gd name="T17" fmla="*/ 129 h 129"/>
                <a:gd name="T18" fmla="*/ 16 w 38"/>
                <a:gd name="T19" fmla="*/ 129 h 129"/>
                <a:gd name="T20" fmla="*/ 16 w 38"/>
                <a:gd name="T21" fmla="*/ 125 h 129"/>
                <a:gd name="T22" fmla="*/ 0 w 38"/>
                <a:gd name="T23" fmla="*/ 5 h 129"/>
                <a:gd name="T24" fmla="*/ 0 w 38"/>
                <a:gd name="T25" fmla="*/ 2 h 129"/>
                <a:gd name="T26" fmla="*/ 0 w 38"/>
                <a:gd name="T27" fmla="*/ 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129">
                  <a:moveTo>
                    <a:pt x="0" y="2"/>
                  </a:moveTo>
                  <a:lnTo>
                    <a:pt x="2" y="2"/>
                  </a:lnTo>
                  <a:lnTo>
                    <a:pt x="19" y="0"/>
                  </a:lnTo>
                  <a:lnTo>
                    <a:pt x="22" y="0"/>
                  </a:lnTo>
                  <a:lnTo>
                    <a:pt x="22" y="2"/>
                  </a:lnTo>
                  <a:lnTo>
                    <a:pt x="38" y="122"/>
                  </a:lnTo>
                  <a:lnTo>
                    <a:pt x="38" y="125"/>
                  </a:lnTo>
                  <a:lnTo>
                    <a:pt x="34" y="125"/>
                  </a:lnTo>
                  <a:lnTo>
                    <a:pt x="19" y="129"/>
                  </a:lnTo>
                  <a:lnTo>
                    <a:pt x="16" y="129"/>
                  </a:lnTo>
                  <a:lnTo>
                    <a:pt x="16" y="125"/>
                  </a:lnTo>
                  <a:lnTo>
                    <a:pt x="0"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2" name="Freeform 20"/>
            <p:cNvSpPr/>
            <p:nvPr/>
          </p:nvSpPr>
          <p:spPr bwMode="auto">
            <a:xfrm>
              <a:off x="6294438" y="4451350"/>
              <a:ext cx="163513" cy="220663"/>
            </a:xfrm>
            <a:custGeom>
              <a:avLst/>
              <a:gdLst>
                <a:gd name="T0" fmla="*/ 0 w 103"/>
                <a:gd name="T1" fmla="*/ 29 h 139"/>
                <a:gd name="T2" fmla="*/ 4 w 103"/>
                <a:gd name="T3" fmla="*/ 28 h 139"/>
                <a:gd name="T4" fmla="*/ 22 w 103"/>
                <a:gd name="T5" fmla="*/ 22 h 139"/>
                <a:gd name="T6" fmla="*/ 24 w 103"/>
                <a:gd name="T7" fmla="*/ 22 h 139"/>
                <a:gd name="T8" fmla="*/ 26 w 103"/>
                <a:gd name="T9" fmla="*/ 24 h 139"/>
                <a:gd name="T10" fmla="*/ 77 w 103"/>
                <a:gd name="T11" fmla="*/ 103 h 139"/>
                <a:gd name="T12" fmla="*/ 81 w 103"/>
                <a:gd name="T13" fmla="*/ 7 h 139"/>
                <a:gd name="T14" fmla="*/ 81 w 103"/>
                <a:gd name="T15" fmla="*/ 5 h 139"/>
                <a:gd name="T16" fmla="*/ 84 w 103"/>
                <a:gd name="T17" fmla="*/ 5 h 139"/>
                <a:gd name="T18" fmla="*/ 100 w 103"/>
                <a:gd name="T19" fmla="*/ 0 h 139"/>
                <a:gd name="T20" fmla="*/ 103 w 103"/>
                <a:gd name="T21" fmla="*/ 0 h 139"/>
                <a:gd name="T22" fmla="*/ 103 w 103"/>
                <a:gd name="T23" fmla="*/ 4 h 139"/>
                <a:gd name="T24" fmla="*/ 96 w 103"/>
                <a:gd name="T25" fmla="*/ 132 h 139"/>
                <a:gd name="T26" fmla="*/ 96 w 103"/>
                <a:gd name="T27" fmla="*/ 134 h 139"/>
                <a:gd name="T28" fmla="*/ 94 w 103"/>
                <a:gd name="T29" fmla="*/ 134 h 139"/>
                <a:gd name="T30" fmla="*/ 77 w 103"/>
                <a:gd name="T31" fmla="*/ 139 h 139"/>
                <a:gd name="T32" fmla="*/ 76 w 103"/>
                <a:gd name="T33" fmla="*/ 139 h 139"/>
                <a:gd name="T34" fmla="*/ 74 w 103"/>
                <a:gd name="T35" fmla="*/ 138 h 139"/>
                <a:gd name="T36" fmla="*/ 2 w 103"/>
                <a:gd name="T37" fmla="*/ 31 h 139"/>
                <a:gd name="T38" fmla="*/ 0 w 103"/>
                <a:gd name="T39" fmla="*/ 29 h 139"/>
                <a:gd name="T40" fmla="*/ 0 w 103"/>
                <a:gd name="T41" fmla="*/ 2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39">
                  <a:moveTo>
                    <a:pt x="0" y="29"/>
                  </a:moveTo>
                  <a:lnTo>
                    <a:pt x="4" y="28"/>
                  </a:lnTo>
                  <a:lnTo>
                    <a:pt x="22" y="22"/>
                  </a:lnTo>
                  <a:lnTo>
                    <a:pt x="24" y="22"/>
                  </a:lnTo>
                  <a:lnTo>
                    <a:pt x="26" y="24"/>
                  </a:lnTo>
                  <a:lnTo>
                    <a:pt x="77" y="103"/>
                  </a:lnTo>
                  <a:lnTo>
                    <a:pt x="81" y="7"/>
                  </a:lnTo>
                  <a:lnTo>
                    <a:pt x="81" y="5"/>
                  </a:lnTo>
                  <a:lnTo>
                    <a:pt x="84" y="5"/>
                  </a:lnTo>
                  <a:lnTo>
                    <a:pt x="100" y="0"/>
                  </a:lnTo>
                  <a:lnTo>
                    <a:pt x="103" y="0"/>
                  </a:lnTo>
                  <a:lnTo>
                    <a:pt x="103" y="4"/>
                  </a:lnTo>
                  <a:lnTo>
                    <a:pt x="96" y="132"/>
                  </a:lnTo>
                  <a:lnTo>
                    <a:pt x="96" y="134"/>
                  </a:lnTo>
                  <a:lnTo>
                    <a:pt x="94" y="134"/>
                  </a:lnTo>
                  <a:lnTo>
                    <a:pt x="77" y="139"/>
                  </a:lnTo>
                  <a:lnTo>
                    <a:pt x="76" y="139"/>
                  </a:lnTo>
                  <a:lnTo>
                    <a:pt x="74" y="138"/>
                  </a:lnTo>
                  <a:lnTo>
                    <a:pt x="2"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3" name="Freeform 21"/>
            <p:cNvSpPr/>
            <p:nvPr/>
          </p:nvSpPr>
          <p:spPr bwMode="auto">
            <a:xfrm>
              <a:off x="6500813" y="4386263"/>
              <a:ext cx="185738" cy="228600"/>
            </a:xfrm>
            <a:custGeom>
              <a:avLst/>
              <a:gdLst>
                <a:gd name="T0" fmla="*/ 0 w 117"/>
                <a:gd name="T1" fmla="*/ 29 h 144"/>
                <a:gd name="T2" fmla="*/ 2 w 117"/>
                <a:gd name="T3" fmla="*/ 27 h 144"/>
                <a:gd name="T4" fmla="*/ 59 w 117"/>
                <a:gd name="T5" fmla="*/ 2 h 144"/>
                <a:gd name="T6" fmla="*/ 60 w 117"/>
                <a:gd name="T7" fmla="*/ 0 h 144"/>
                <a:gd name="T8" fmla="*/ 62 w 117"/>
                <a:gd name="T9" fmla="*/ 2 h 144"/>
                <a:gd name="T10" fmla="*/ 67 w 117"/>
                <a:gd name="T11" fmla="*/ 14 h 144"/>
                <a:gd name="T12" fmla="*/ 69 w 117"/>
                <a:gd name="T13" fmla="*/ 17 h 144"/>
                <a:gd name="T14" fmla="*/ 67 w 117"/>
                <a:gd name="T15" fmla="*/ 19 h 144"/>
                <a:gd name="T16" fmla="*/ 28 w 117"/>
                <a:gd name="T17" fmla="*/ 36 h 144"/>
                <a:gd name="T18" fmla="*/ 42 w 117"/>
                <a:gd name="T19" fmla="*/ 65 h 144"/>
                <a:gd name="T20" fmla="*/ 79 w 117"/>
                <a:gd name="T21" fmla="*/ 48 h 144"/>
                <a:gd name="T22" fmla="*/ 81 w 117"/>
                <a:gd name="T23" fmla="*/ 48 h 144"/>
                <a:gd name="T24" fmla="*/ 83 w 117"/>
                <a:gd name="T25" fmla="*/ 50 h 144"/>
                <a:gd name="T26" fmla="*/ 88 w 117"/>
                <a:gd name="T27" fmla="*/ 62 h 144"/>
                <a:gd name="T28" fmla="*/ 90 w 117"/>
                <a:gd name="T29" fmla="*/ 65 h 144"/>
                <a:gd name="T30" fmla="*/ 86 w 117"/>
                <a:gd name="T31" fmla="*/ 67 h 144"/>
                <a:gd name="T32" fmla="*/ 50 w 117"/>
                <a:gd name="T33" fmla="*/ 82 h 144"/>
                <a:gd name="T34" fmla="*/ 66 w 117"/>
                <a:gd name="T35" fmla="*/ 117 h 144"/>
                <a:gd name="T36" fmla="*/ 107 w 117"/>
                <a:gd name="T37" fmla="*/ 98 h 144"/>
                <a:gd name="T38" fmla="*/ 108 w 117"/>
                <a:gd name="T39" fmla="*/ 96 h 144"/>
                <a:gd name="T40" fmla="*/ 110 w 117"/>
                <a:gd name="T41" fmla="*/ 100 h 144"/>
                <a:gd name="T42" fmla="*/ 115 w 117"/>
                <a:gd name="T43" fmla="*/ 112 h 144"/>
                <a:gd name="T44" fmla="*/ 117 w 117"/>
                <a:gd name="T45" fmla="*/ 113 h 144"/>
                <a:gd name="T46" fmla="*/ 114 w 117"/>
                <a:gd name="T47" fmla="*/ 115 h 144"/>
                <a:gd name="T48" fmla="*/ 55 w 117"/>
                <a:gd name="T49" fmla="*/ 142 h 144"/>
                <a:gd name="T50" fmla="*/ 54 w 117"/>
                <a:gd name="T51" fmla="*/ 144 h 144"/>
                <a:gd name="T52" fmla="*/ 52 w 117"/>
                <a:gd name="T53" fmla="*/ 141 h 144"/>
                <a:gd name="T54" fmla="*/ 0 w 117"/>
                <a:gd name="T55" fmla="*/ 31 h 144"/>
                <a:gd name="T56" fmla="*/ 0 w 117"/>
                <a:gd name="T57" fmla="*/ 29 h 144"/>
                <a:gd name="T58" fmla="*/ 0 w 117"/>
                <a:gd name="T59" fmla="*/ 2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44">
                  <a:moveTo>
                    <a:pt x="0" y="29"/>
                  </a:moveTo>
                  <a:lnTo>
                    <a:pt x="2" y="27"/>
                  </a:lnTo>
                  <a:lnTo>
                    <a:pt x="59" y="2"/>
                  </a:lnTo>
                  <a:lnTo>
                    <a:pt x="60" y="0"/>
                  </a:lnTo>
                  <a:lnTo>
                    <a:pt x="62" y="2"/>
                  </a:lnTo>
                  <a:lnTo>
                    <a:pt x="67" y="14"/>
                  </a:lnTo>
                  <a:lnTo>
                    <a:pt x="69" y="17"/>
                  </a:lnTo>
                  <a:lnTo>
                    <a:pt x="67" y="19"/>
                  </a:lnTo>
                  <a:lnTo>
                    <a:pt x="28" y="36"/>
                  </a:lnTo>
                  <a:lnTo>
                    <a:pt x="42" y="65"/>
                  </a:lnTo>
                  <a:lnTo>
                    <a:pt x="79" y="48"/>
                  </a:lnTo>
                  <a:lnTo>
                    <a:pt x="81" y="48"/>
                  </a:lnTo>
                  <a:lnTo>
                    <a:pt x="83" y="50"/>
                  </a:lnTo>
                  <a:lnTo>
                    <a:pt x="88" y="62"/>
                  </a:lnTo>
                  <a:lnTo>
                    <a:pt x="90" y="65"/>
                  </a:lnTo>
                  <a:lnTo>
                    <a:pt x="86" y="67"/>
                  </a:lnTo>
                  <a:lnTo>
                    <a:pt x="50" y="82"/>
                  </a:lnTo>
                  <a:lnTo>
                    <a:pt x="66" y="117"/>
                  </a:lnTo>
                  <a:lnTo>
                    <a:pt x="107" y="98"/>
                  </a:lnTo>
                  <a:lnTo>
                    <a:pt x="108" y="96"/>
                  </a:lnTo>
                  <a:lnTo>
                    <a:pt x="110" y="100"/>
                  </a:lnTo>
                  <a:lnTo>
                    <a:pt x="115" y="112"/>
                  </a:lnTo>
                  <a:lnTo>
                    <a:pt x="117" y="113"/>
                  </a:lnTo>
                  <a:lnTo>
                    <a:pt x="114" y="115"/>
                  </a:lnTo>
                  <a:lnTo>
                    <a:pt x="55" y="142"/>
                  </a:lnTo>
                  <a:lnTo>
                    <a:pt x="54" y="144"/>
                  </a:lnTo>
                  <a:lnTo>
                    <a:pt x="52" y="141"/>
                  </a:lnTo>
                  <a:lnTo>
                    <a:pt x="0" y="31"/>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4" name="Freeform 22"/>
            <p:cNvSpPr>
              <a:spLocks noEditPoints="1"/>
            </p:cNvSpPr>
            <p:nvPr/>
          </p:nvSpPr>
          <p:spPr bwMode="auto">
            <a:xfrm>
              <a:off x="6643688" y="4313238"/>
              <a:ext cx="228600" cy="214313"/>
            </a:xfrm>
            <a:custGeom>
              <a:avLst/>
              <a:gdLst>
                <a:gd name="T0" fmla="*/ 2 w 84"/>
                <a:gd name="T1" fmla="*/ 17 h 79"/>
                <a:gd name="T2" fmla="*/ 23 w 84"/>
                <a:gd name="T3" fmla="*/ 3 h 79"/>
                <a:gd name="T4" fmla="*/ 27 w 84"/>
                <a:gd name="T5" fmla="*/ 1 h 79"/>
                <a:gd name="T6" fmla="*/ 35 w 84"/>
                <a:gd name="T7" fmla="*/ 0 h 79"/>
                <a:gd name="T8" fmla="*/ 40 w 84"/>
                <a:gd name="T9" fmla="*/ 1 h 79"/>
                <a:gd name="T10" fmla="*/ 46 w 84"/>
                <a:gd name="T11" fmla="*/ 6 h 79"/>
                <a:gd name="T12" fmla="*/ 49 w 84"/>
                <a:gd name="T13" fmla="*/ 9 h 79"/>
                <a:gd name="T14" fmla="*/ 52 w 84"/>
                <a:gd name="T15" fmla="*/ 14 h 79"/>
                <a:gd name="T16" fmla="*/ 53 w 84"/>
                <a:gd name="T17" fmla="*/ 20 h 79"/>
                <a:gd name="T18" fmla="*/ 51 w 84"/>
                <a:gd name="T19" fmla="*/ 27 h 79"/>
                <a:gd name="T20" fmla="*/ 49 w 84"/>
                <a:gd name="T21" fmla="*/ 30 h 79"/>
                <a:gd name="T22" fmla="*/ 54 w 84"/>
                <a:gd name="T23" fmla="*/ 30 h 79"/>
                <a:gd name="T24" fmla="*/ 57 w 84"/>
                <a:gd name="T25" fmla="*/ 32 h 79"/>
                <a:gd name="T26" fmla="*/ 84 w 84"/>
                <a:gd name="T27" fmla="*/ 50 h 79"/>
                <a:gd name="T28" fmla="*/ 73 w 84"/>
                <a:gd name="T29" fmla="*/ 58 h 79"/>
                <a:gd name="T30" fmla="*/ 71 w 84"/>
                <a:gd name="T31" fmla="*/ 58 h 79"/>
                <a:gd name="T32" fmla="*/ 50 w 84"/>
                <a:gd name="T33" fmla="*/ 43 h 79"/>
                <a:gd name="T34" fmla="*/ 47 w 84"/>
                <a:gd name="T35" fmla="*/ 42 h 79"/>
                <a:gd name="T36" fmla="*/ 41 w 84"/>
                <a:gd name="T37" fmla="*/ 42 h 79"/>
                <a:gd name="T38" fmla="*/ 35 w 84"/>
                <a:gd name="T39" fmla="*/ 45 h 79"/>
                <a:gd name="T40" fmla="*/ 53 w 84"/>
                <a:gd name="T41" fmla="*/ 72 h 79"/>
                <a:gd name="T42" fmla="*/ 44 w 84"/>
                <a:gd name="T43" fmla="*/ 78 h 79"/>
                <a:gd name="T44" fmla="*/ 42 w 84"/>
                <a:gd name="T45" fmla="*/ 78 h 79"/>
                <a:gd name="T46" fmla="*/ 0 w 84"/>
                <a:gd name="T47" fmla="*/ 18 h 79"/>
                <a:gd name="T48" fmla="*/ 34 w 84"/>
                <a:gd name="T49" fmla="*/ 33 h 79"/>
                <a:gd name="T50" fmla="*/ 38 w 84"/>
                <a:gd name="T51" fmla="*/ 29 h 79"/>
                <a:gd name="T52" fmla="*/ 40 w 84"/>
                <a:gd name="T53" fmla="*/ 27 h 79"/>
                <a:gd name="T54" fmla="*/ 40 w 84"/>
                <a:gd name="T55" fmla="*/ 23 h 79"/>
                <a:gd name="T56" fmla="*/ 40 w 84"/>
                <a:gd name="T57" fmla="*/ 21 h 79"/>
                <a:gd name="T58" fmla="*/ 39 w 84"/>
                <a:gd name="T59" fmla="*/ 19 h 79"/>
                <a:gd name="T60" fmla="*/ 38 w 84"/>
                <a:gd name="T61" fmla="*/ 17 h 79"/>
                <a:gd name="T62" fmla="*/ 35 w 84"/>
                <a:gd name="T63" fmla="*/ 14 h 79"/>
                <a:gd name="T64" fmla="*/ 31 w 84"/>
                <a:gd name="T65" fmla="*/ 13 h 79"/>
                <a:gd name="T66" fmla="*/ 22 w 84"/>
                <a:gd name="T67" fmla="*/ 16 h 79"/>
                <a:gd name="T68" fmla="*/ 29 w 84"/>
                <a:gd name="T69" fmla="*/ 3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79">
                  <a:moveTo>
                    <a:pt x="0" y="18"/>
                  </a:moveTo>
                  <a:cubicBezTo>
                    <a:pt x="2" y="17"/>
                    <a:pt x="2" y="17"/>
                    <a:pt x="2" y="17"/>
                  </a:cubicBezTo>
                  <a:cubicBezTo>
                    <a:pt x="18" y="6"/>
                    <a:pt x="18" y="6"/>
                    <a:pt x="18" y="6"/>
                  </a:cubicBezTo>
                  <a:cubicBezTo>
                    <a:pt x="20" y="5"/>
                    <a:pt x="21" y="4"/>
                    <a:pt x="23" y="3"/>
                  </a:cubicBezTo>
                  <a:cubicBezTo>
                    <a:pt x="25" y="2"/>
                    <a:pt x="26" y="2"/>
                    <a:pt x="27" y="1"/>
                  </a:cubicBezTo>
                  <a:cubicBezTo>
                    <a:pt x="27" y="1"/>
                    <a:pt x="27" y="1"/>
                    <a:pt x="27" y="1"/>
                  </a:cubicBezTo>
                  <a:cubicBezTo>
                    <a:pt x="29" y="1"/>
                    <a:pt x="30" y="0"/>
                    <a:pt x="31" y="0"/>
                  </a:cubicBezTo>
                  <a:cubicBezTo>
                    <a:pt x="33" y="0"/>
                    <a:pt x="34" y="0"/>
                    <a:pt x="35" y="0"/>
                  </a:cubicBezTo>
                  <a:cubicBezTo>
                    <a:pt x="37" y="1"/>
                    <a:pt x="38" y="1"/>
                    <a:pt x="40" y="1"/>
                  </a:cubicBezTo>
                  <a:cubicBezTo>
                    <a:pt x="40" y="1"/>
                    <a:pt x="40" y="1"/>
                    <a:pt x="40" y="1"/>
                  </a:cubicBezTo>
                  <a:cubicBezTo>
                    <a:pt x="41" y="2"/>
                    <a:pt x="42" y="2"/>
                    <a:pt x="43" y="3"/>
                  </a:cubicBezTo>
                  <a:cubicBezTo>
                    <a:pt x="44" y="4"/>
                    <a:pt x="45" y="5"/>
                    <a:pt x="46" y="6"/>
                  </a:cubicBezTo>
                  <a:cubicBezTo>
                    <a:pt x="46" y="6"/>
                    <a:pt x="46" y="6"/>
                    <a:pt x="46" y="6"/>
                  </a:cubicBezTo>
                  <a:cubicBezTo>
                    <a:pt x="47" y="7"/>
                    <a:pt x="48" y="8"/>
                    <a:pt x="49" y="9"/>
                  </a:cubicBezTo>
                  <a:cubicBezTo>
                    <a:pt x="50" y="10"/>
                    <a:pt x="50" y="11"/>
                    <a:pt x="51" y="11"/>
                  </a:cubicBezTo>
                  <a:cubicBezTo>
                    <a:pt x="51" y="12"/>
                    <a:pt x="51" y="13"/>
                    <a:pt x="52" y="14"/>
                  </a:cubicBezTo>
                  <a:cubicBezTo>
                    <a:pt x="52" y="16"/>
                    <a:pt x="53" y="18"/>
                    <a:pt x="53" y="20"/>
                  </a:cubicBezTo>
                  <a:cubicBezTo>
                    <a:pt x="53" y="20"/>
                    <a:pt x="53" y="20"/>
                    <a:pt x="53" y="20"/>
                  </a:cubicBezTo>
                  <a:cubicBezTo>
                    <a:pt x="52" y="21"/>
                    <a:pt x="52" y="23"/>
                    <a:pt x="52" y="24"/>
                  </a:cubicBezTo>
                  <a:cubicBezTo>
                    <a:pt x="52" y="25"/>
                    <a:pt x="51" y="26"/>
                    <a:pt x="51" y="27"/>
                  </a:cubicBezTo>
                  <a:cubicBezTo>
                    <a:pt x="51" y="27"/>
                    <a:pt x="51" y="27"/>
                    <a:pt x="51" y="27"/>
                  </a:cubicBezTo>
                  <a:cubicBezTo>
                    <a:pt x="50" y="28"/>
                    <a:pt x="50" y="29"/>
                    <a:pt x="49" y="30"/>
                  </a:cubicBezTo>
                  <a:cubicBezTo>
                    <a:pt x="50" y="30"/>
                    <a:pt x="50" y="30"/>
                    <a:pt x="51" y="30"/>
                  </a:cubicBezTo>
                  <a:cubicBezTo>
                    <a:pt x="52" y="30"/>
                    <a:pt x="53" y="30"/>
                    <a:pt x="54" y="30"/>
                  </a:cubicBezTo>
                  <a:cubicBezTo>
                    <a:pt x="55" y="31"/>
                    <a:pt x="56" y="31"/>
                    <a:pt x="57" y="32"/>
                  </a:cubicBezTo>
                  <a:cubicBezTo>
                    <a:pt x="57" y="32"/>
                    <a:pt x="57" y="32"/>
                    <a:pt x="57" y="32"/>
                  </a:cubicBezTo>
                  <a:cubicBezTo>
                    <a:pt x="82" y="49"/>
                    <a:pt x="82" y="49"/>
                    <a:pt x="82" y="49"/>
                  </a:cubicBezTo>
                  <a:cubicBezTo>
                    <a:pt x="84" y="50"/>
                    <a:pt x="84" y="50"/>
                    <a:pt x="84" y="50"/>
                  </a:cubicBezTo>
                  <a:cubicBezTo>
                    <a:pt x="82" y="52"/>
                    <a:pt x="82" y="52"/>
                    <a:pt x="82" y="52"/>
                  </a:cubicBezTo>
                  <a:cubicBezTo>
                    <a:pt x="73" y="58"/>
                    <a:pt x="73" y="58"/>
                    <a:pt x="73" y="58"/>
                  </a:cubicBezTo>
                  <a:cubicBezTo>
                    <a:pt x="72" y="58"/>
                    <a:pt x="72" y="58"/>
                    <a:pt x="72" y="58"/>
                  </a:cubicBezTo>
                  <a:cubicBezTo>
                    <a:pt x="71" y="58"/>
                    <a:pt x="71" y="58"/>
                    <a:pt x="71" y="58"/>
                  </a:cubicBezTo>
                  <a:cubicBezTo>
                    <a:pt x="50" y="43"/>
                    <a:pt x="50" y="43"/>
                    <a:pt x="50" y="43"/>
                  </a:cubicBezTo>
                  <a:cubicBezTo>
                    <a:pt x="50" y="43"/>
                    <a:pt x="50" y="43"/>
                    <a:pt x="50" y="43"/>
                  </a:cubicBezTo>
                  <a:cubicBezTo>
                    <a:pt x="49" y="43"/>
                    <a:pt x="48" y="42"/>
                    <a:pt x="47" y="42"/>
                  </a:cubicBezTo>
                  <a:cubicBezTo>
                    <a:pt x="47" y="42"/>
                    <a:pt x="47" y="42"/>
                    <a:pt x="47" y="42"/>
                  </a:cubicBezTo>
                  <a:cubicBezTo>
                    <a:pt x="46" y="41"/>
                    <a:pt x="45" y="41"/>
                    <a:pt x="44" y="41"/>
                  </a:cubicBezTo>
                  <a:cubicBezTo>
                    <a:pt x="43" y="41"/>
                    <a:pt x="42" y="41"/>
                    <a:pt x="41" y="42"/>
                  </a:cubicBezTo>
                  <a:cubicBezTo>
                    <a:pt x="40" y="42"/>
                    <a:pt x="39" y="43"/>
                    <a:pt x="37" y="44"/>
                  </a:cubicBezTo>
                  <a:cubicBezTo>
                    <a:pt x="35" y="45"/>
                    <a:pt x="35" y="45"/>
                    <a:pt x="35" y="45"/>
                  </a:cubicBezTo>
                  <a:cubicBezTo>
                    <a:pt x="52" y="70"/>
                    <a:pt x="52" y="70"/>
                    <a:pt x="52" y="70"/>
                  </a:cubicBezTo>
                  <a:cubicBezTo>
                    <a:pt x="53" y="72"/>
                    <a:pt x="53" y="72"/>
                    <a:pt x="53" y="72"/>
                  </a:cubicBezTo>
                  <a:cubicBezTo>
                    <a:pt x="52" y="73"/>
                    <a:pt x="52" y="73"/>
                    <a:pt x="52" y="73"/>
                  </a:cubicBezTo>
                  <a:cubicBezTo>
                    <a:pt x="44" y="78"/>
                    <a:pt x="44" y="78"/>
                    <a:pt x="44" y="78"/>
                  </a:cubicBezTo>
                  <a:cubicBezTo>
                    <a:pt x="43" y="79"/>
                    <a:pt x="43" y="79"/>
                    <a:pt x="43" y="79"/>
                  </a:cubicBezTo>
                  <a:cubicBezTo>
                    <a:pt x="42" y="78"/>
                    <a:pt x="42" y="78"/>
                    <a:pt x="42" y="78"/>
                  </a:cubicBezTo>
                  <a:cubicBezTo>
                    <a:pt x="1" y="20"/>
                    <a:pt x="1" y="20"/>
                    <a:pt x="1" y="20"/>
                  </a:cubicBezTo>
                  <a:cubicBezTo>
                    <a:pt x="0" y="18"/>
                    <a:pt x="0" y="18"/>
                    <a:pt x="0" y="18"/>
                  </a:cubicBezTo>
                  <a:close/>
                  <a:moveTo>
                    <a:pt x="29" y="37"/>
                  </a:moveTo>
                  <a:cubicBezTo>
                    <a:pt x="34" y="33"/>
                    <a:pt x="34" y="33"/>
                    <a:pt x="34" y="33"/>
                  </a:cubicBezTo>
                  <a:cubicBezTo>
                    <a:pt x="35" y="33"/>
                    <a:pt x="36" y="32"/>
                    <a:pt x="36" y="31"/>
                  </a:cubicBezTo>
                  <a:cubicBezTo>
                    <a:pt x="37" y="30"/>
                    <a:pt x="38" y="30"/>
                    <a:pt x="38" y="29"/>
                  </a:cubicBezTo>
                  <a:cubicBezTo>
                    <a:pt x="38" y="29"/>
                    <a:pt x="38" y="29"/>
                    <a:pt x="38" y="29"/>
                  </a:cubicBezTo>
                  <a:cubicBezTo>
                    <a:pt x="39" y="28"/>
                    <a:pt x="39" y="27"/>
                    <a:pt x="40" y="27"/>
                  </a:cubicBezTo>
                  <a:cubicBezTo>
                    <a:pt x="40" y="26"/>
                    <a:pt x="40" y="25"/>
                    <a:pt x="40" y="25"/>
                  </a:cubicBezTo>
                  <a:cubicBezTo>
                    <a:pt x="40" y="24"/>
                    <a:pt x="40" y="23"/>
                    <a:pt x="40" y="23"/>
                  </a:cubicBezTo>
                  <a:cubicBezTo>
                    <a:pt x="40" y="23"/>
                    <a:pt x="40" y="23"/>
                    <a:pt x="40" y="23"/>
                  </a:cubicBezTo>
                  <a:cubicBezTo>
                    <a:pt x="40" y="22"/>
                    <a:pt x="40" y="21"/>
                    <a:pt x="40" y="21"/>
                  </a:cubicBezTo>
                  <a:cubicBezTo>
                    <a:pt x="40" y="21"/>
                    <a:pt x="40" y="21"/>
                    <a:pt x="40" y="21"/>
                  </a:cubicBezTo>
                  <a:cubicBezTo>
                    <a:pt x="40" y="20"/>
                    <a:pt x="40" y="19"/>
                    <a:pt x="39" y="19"/>
                  </a:cubicBezTo>
                  <a:cubicBezTo>
                    <a:pt x="39" y="19"/>
                    <a:pt x="39" y="19"/>
                    <a:pt x="39" y="19"/>
                  </a:cubicBezTo>
                  <a:cubicBezTo>
                    <a:pt x="39" y="18"/>
                    <a:pt x="39" y="18"/>
                    <a:pt x="38" y="17"/>
                  </a:cubicBezTo>
                  <a:cubicBezTo>
                    <a:pt x="37" y="16"/>
                    <a:pt x="36" y="15"/>
                    <a:pt x="35" y="14"/>
                  </a:cubicBezTo>
                  <a:cubicBezTo>
                    <a:pt x="35" y="14"/>
                    <a:pt x="35" y="14"/>
                    <a:pt x="35" y="14"/>
                  </a:cubicBezTo>
                  <a:cubicBezTo>
                    <a:pt x="34" y="13"/>
                    <a:pt x="33" y="13"/>
                    <a:pt x="31" y="13"/>
                  </a:cubicBezTo>
                  <a:cubicBezTo>
                    <a:pt x="31" y="13"/>
                    <a:pt x="31" y="13"/>
                    <a:pt x="31" y="13"/>
                  </a:cubicBezTo>
                  <a:cubicBezTo>
                    <a:pt x="30" y="13"/>
                    <a:pt x="28" y="13"/>
                    <a:pt x="27" y="14"/>
                  </a:cubicBezTo>
                  <a:cubicBezTo>
                    <a:pt x="25" y="14"/>
                    <a:pt x="24" y="15"/>
                    <a:pt x="22" y="16"/>
                  </a:cubicBezTo>
                  <a:cubicBezTo>
                    <a:pt x="17" y="20"/>
                    <a:pt x="17" y="20"/>
                    <a:pt x="17" y="20"/>
                  </a:cubicBezTo>
                  <a:cubicBezTo>
                    <a:pt x="29" y="37"/>
                    <a:pt x="29" y="37"/>
                    <a:pt x="2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5" name="Freeform 23"/>
            <p:cNvSpPr/>
            <p:nvPr/>
          </p:nvSpPr>
          <p:spPr bwMode="auto">
            <a:xfrm>
              <a:off x="6796088" y="4200525"/>
              <a:ext cx="179388" cy="209550"/>
            </a:xfrm>
            <a:custGeom>
              <a:avLst/>
              <a:gdLst>
                <a:gd name="T0" fmla="*/ 28 w 66"/>
                <a:gd name="T1" fmla="*/ 10 h 77"/>
                <a:gd name="T2" fmla="*/ 25 w 66"/>
                <a:gd name="T3" fmla="*/ 11 h 77"/>
                <a:gd name="T4" fmla="*/ 20 w 66"/>
                <a:gd name="T5" fmla="*/ 14 h 77"/>
                <a:gd name="T6" fmla="*/ 17 w 66"/>
                <a:gd name="T7" fmla="*/ 17 h 77"/>
                <a:gd name="T8" fmla="*/ 14 w 66"/>
                <a:gd name="T9" fmla="*/ 20 h 77"/>
                <a:gd name="T10" fmla="*/ 14 w 66"/>
                <a:gd name="T11" fmla="*/ 27 h 77"/>
                <a:gd name="T12" fmla="*/ 16 w 66"/>
                <a:gd name="T13" fmla="*/ 31 h 77"/>
                <a:gd name="T14" fmla="*/ 19 w 66"/>
                <a:gd name="T15" fmla="*/ 32 h 77"/>
                <a:gd name="T16" fmla="*/ 20 w 66"/>
                <a:gd name="T17" fmla="*/ 33 h 77"/>
                <a:gd name="T18" fmla="*/ 22 w 66"/>
                <a:gd name="T19" fmla="*/ 33 h 77"/>
                <a:gd name="T20" fmla="*/ 25 w 66"/>
                <a:gd name="T21" fmla="*/ 32 h 77"/>
                <a:gd name="T22" fmla="*/ 37 w 66"/>
                <a:gd name="T23" fmla="*/ 29 h 77"/>
                <a:gd name="T24" fmla="*/ 41 w 66"/>
                <a:gd name="T25" fmla="*/ 29 h 77"/>
                <a:gd name="T26" fmla="*/ 49 w 66"/>
                <a:gd name="T27" fmla="*/ 29 h 77"/>
                <a:gd name="T28" fmla="*/ 52 w 66"/>
                <a:gd name="T29" fmla="*/ 30 h 77"/>
                <a:gd name="T30" fmla="*/ 55 w 66"/>
                <a:gd name="T31" fmla="*/ 31 h 77"/>
                <a:gd name="T32" fmla="*/ 60 w 66"/>
                <a:gd name="T33" fmla="*/ 35 h 77"/>
                <a:gd name="T34" fmla="*/ 65 w 66"/>
                <a:gd name="T35" fmla="*/ 42 h 77"/>
                <a:gd name="T36" fmla="*/ 66 w 66"/>
                <a:gd name="T37" fmla="*/ 50 h 77"/>
                <a:gd name="T38" fmla="*/ 64 w 66"/>
                <a:gd name="T39" fmla="*/ 59 h 77"/>
                <a:gd name="T40" fmla="*/ 57 w 66"/>
                <a:gd name="T41" fmla="*/ 67 h 77"/>
                <a:gd name="T42" fmla="*/ 50 w 66"/>
                <a:gd name="T43" fmla="*/ 73 h 77"/>
                <a:gd name="T44" fmla="*/ 43 w 66"/>
                <a:gd name="T45" fmla="*/ 77 h 77"/>
                <a:gd name="T46" fmla="*/ 41 w 66"/>
                <a:gd name="T47" fmla="*/ 76 h 77"/>
                <a:gd name="T48" fmla="*/ 33 w 66"/>
                <a:gd name="T49" fmla="*/ 67 h 77"/>
                <a:gd name="T50" fmla="*/ 39 w 66"/>
                <a:gd name="T51" fmla="*/ 65 h 77"/>
                <a:gd name="T52" fmla="*/ 39 w 66"/>
                <a:gd name="T53" fmla="*/ 65 h 77"/>
                <a:gd name="T54" fmla="*/ 43 w 66"/>
                <a:gd name="T55" fmla="*/ 64 h 77"/>
                <a:gd name="T56" fmla="*/ 48 w 66"/>
                <a:gd name="T57" fmla="*/ 60 h 77"/>
                <a:gd name="T58" fmla="*/ 50 w 66"/>
                <a:gd name="T59" fmla="*/ 58 h 77"/>
                <a:gd name="T60" fmla="*/ 53 w 66"/>
                <a:gd name="T61" fmla="*/ 52 h 77"/>
                <a:gd name="T62" fmla="*/ 53 w 66"/>
                <a:gd name="T63" fmla="*/ 48 h 77"/>
                <a:gd name="T64" fmla="*/ 52 w 66"/>
                <a:gd name="T65" fmla="*/ 46 h 77"/>
                <a:gd name="T66" fmla="*/ 51 w 66"/>
                <a:gd name="T67" fmla="*/ 45 h 77"/>
                <a:gd name="T68" fmla="*/ 48 w 66"/>
                <a:gd name="T69" fmla="*/ 43 h 77"/>
                <a:gd name="T70" fmla="*/ 47 w 66"/>
                <a:gd name="T71" fmla="*/ 42 h 77"/>
                <a:gd name="T72" fmla="*/ 43 w 66"/>
                <a:gd name="T73" fmla="*/ 42 h 77"/>
                <a:gd name="T74" fmla="*/ 34 w 66"/>
                <a:gd name="T75" fmla="*/ 43 h 77"/>
                <a:gd name="T76" fmla="*/ 24 w 66"/>
                <a:gd name="T77" fmla="*/ 45 h 77"/>
                <a:gd name="T78" fmla="*/ 16 w 66"/>
                <a:gd name="T79" fmla="*/ 45 h 77"/>
                <a:gd name="T80" fmla="*/ 10 w 66"/>
                <a:gd name="T81" fmla="*/ 43 h 77"/>
                <a:gd name="T82" fmla="*/ 8 w 66"/>
                <a:gd name="T83" fmla="*/ 42 h 77"/>
                <a:gd name="T84" fmla="*/ 5 w 66"/>
                <a:gd name="T85" fmla="*/ 39 h 77"/>
                <a:gd name="T86" fmla="*/ 2 w 66"/>
                <a:gd name="T87" fmla="*/ 36 h 77"/>
                <a:gd name="T88" fmla="*/ 0 w 66"/>
                <a:gd name="T89" fmla="*/ 28 h 77"/>
                <a:gd name="T90" fmla="*/ 1 w 66"/>
                <a:gd name="T91" fmla="*/ 20 h 77"/>
                <a:gd name="T92" fmla="*/ 3 w 66"/>
                <a:gd name="T93" fmla="*/ 16 h 77"/>
                <a:gd name="T94" fmla="*/ 9 w 66"/>
                <a:gd name="T95" fmla="*/ 9 h 77"/>
                <a:gd name="T96" fmla="*/ 9 w 66"/>
                <a:gd name="T97" fmla="*/ 9 h 77"/>
                <a:gd name="T98" fmla="*/ 12 w 66"/>
                <a:gd name="T99" fmla="*/ 6 h 77"/>
                <a:gd name="T100" fmla="*/ 15 w 66"/>
                <a:gd name="T101" fmla="*/ 4 h 77"/>
                <a:gd name="T102" fmla="*/ 18 w 66"/>
                <a:gd name="T103" fmla="*/ 2 h 77"/>
                <a:gd name="T104" fmla="*/ 22 w 66"/>
                <a:gd name="T105" fmla="*/ 0 h 77"/>
                <a:gd name="T106" fmla="*/ 29 w 66"/>
                <a:gd name="T107"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77">
                  <a:moveTo>
                    <a:pt x="31" y="10"/>
                  </a:moveTo>
                  <a:cubicBezTo>
                    <a:pt x="28" y="10"/>
                    <a:pt x="28" y="10"/>
                    <a:pt x="28" y="10"/>
                  </a:cubicBezTo>
                  <a:cubicBezTo>
                    <a:pt x="27" y="11"/>
                    <a:pt x="26" y="11"/>
                    <a:pt x="25" y="11"/>
                  </a:cubicBezTo>
                  <a:cubicBezTo>
                    <a:pt x="25" y="11"/>
                    <a:pt x="25" y="11"/>
                    <a:pt x="25" y="11"/>
                  </a:cubicBezTo>
                  <a:cubicBezTo>
                    <a:pt x="24" y="12"/>
                    <a:pt x="23" y="12"/>
                    <a:pt x="22" y="13"/>
                  </a:cubicBezTo>
                  <a:cubicBezTo>
                    <a:pt x="21" y="13"/>
                    <a:pt x="20" y="14"/>
                    <a:pt x="20" y="14"/>
                  </a:cubicBezTo>
                  <a:cubicBezTo>
                    <a:pt x="20" y="14"/>
                    <a:pt x="20" y="14"/>
                    <a:pt x="20" y="14"/>
                  </a:cubicBezTo>
                  <a:cubicBezTo>
                    <a:pt x="19" y="15"/>
                    <a:pt x="18" y="16"/>
                    <a:pt x="17" y="17"/>
                  </a:cubicBezTo>
                  <a:cubicBezTo>
                    <a:pt x="16" y="18"/>
                    <a:pt x="15" y="19"/>
                    <a:pt x="14" y="20"/>
                  </a:cubicBezTo>
                  <a:cubicBezTo>
                    <a:pt x="14" y="20"/>
                    <a:pt x="14" y="20"/>
                    <a:pt x="14" y="20"/>
                  </a:cubicBezTo>
                  <a:cubicBezTo>
                    <a:pt x="14" y="21"/>
                    <a:pt x="13" y="23"/>
                    <a:pt x="13" y="24"/>
                  </a:cubicBezTo>
                  <a:cubicBezTo>
                    <a:pt x="13" y="25"/>
                    <a:pt x="13" y="26"/>
                    <a:pt x="14" y="27"/>
                  </a:cubicBezTo>
                  <a:cubicBezTo>
                    <a:pt x="14" y="28"/>
                    <a:pt x="15" y="29"/>
                    <a:pt x="15" y="30"/>
                  </a:cubicBezTo>
                  <a:cubicBezTo>
                    <a:pt x="16" y="31"/>
                    <a:pt x="16" y="31"/>
                    <a:pt x="16" y="31"/>
                  </a:cubicBezTo>
                  <a:cubicBezTo>
                    <a:pt x="17" y="31"/>
                    <a:pt x="17" y="32"/>
                    <a:pt x="18" y="32"/>
                  </a:cubicBezTo>
                  <a:cubicBezTo>
                    <a:pt x="18" y="32"/>
                    <a:pt x="18" y="32"/>
                    <a:pt x="19" y="32"/>
                  </a:cubicBezTo>
                  <a:cubicBezTo>
                    <a:pt x="19" y="32"/>
                    <a:pt x="20" y="32"/>
                    <a:pt x="20" y="33"/>
                  </a:cubicBezTo>
                  <a:cubicBezTo>
                    <a:pt x="20" y="33"/>
                    <a:pt x="20" y="33"/>
                    <a:pt x="20" y="33"/>
                  </a:cubicBezTo>
                  <a:cubicBezTo>
                    <a:pt x="21" y="33"/>
                    <a:pt x="22" y="33"/>
                    <a:pt x="22" y="33"/>
                  </a:cubicBezTo>
                  <a:cubicBezTo>
                    <a:pt x="22" y="33"/>
                    <a:pt x="22" y="33"/>
                    <a:pt x="22" y="33"/>
                  </a:cubicBezTo>
                  <a:cubicBezTo>
                    <a:pt x="23" y="32"/>
                    <a:pt x="24" y="32"/>
                    <a:pt x="25" y="32"/>
                  </a:cubicBezTo>
                  <a:cubicBezTo>
                    <a:pt x="25" y="32"/>
                    <a:pt x="25" y="32"/>
                    <a:pt x="25" y="32"/>
                  </a:cubicBezTo>
                  <a:cubicBezTo>
                    <a:pt x="27" y="32"/>
                    <a:pt x="29" y="31"/>
                    <a:pt x="32" y="30"/>
                  </a:cubicBezTo>
                  <a:cubicBezTo>
                    <a:pt x="34" y="30"/>
                    <a:pt x="36" y="29"/>
                    <a:pt x="37" y="29"/>
                  </a:cubicBezTo>
                  <a:cubicBezTo>
                    <a:pt x="37" y="29"/>
                    <a:pt x="37" y="29"/>
                    <a:pt x="37" y="29"/>
                  </a:cubicBezTo>
                  <a:cubicBezTo>
                    <a:pt x="39" y="29"/>
                    <a:pt x="40" y="29"/>
                    <a:pt x="41" y="29"/>
                  </a:cubicBezTo>
                  <a:cubicBezTo>
                    <a:pt x="43" y="28"/>
                    <a:pt x="44" y="28"/>
                    <a:pt x="45" y="28"/>
                  </a:cubicBezTo>
                  <a:cubicBezTo>
                    <a:pt x="47" y="28"/>
                    <a:pt x="48" y="28"/>
                    <a:pt x="49" y="29"/>
                  </a:cubicBezTo>
                  <a:cubicBezTo>
                    <a:pt x="50" y="29"/>
                    <a:pt x="51" y="29"/>
                    <a:pt x="52" y="30"/>
                  </a:cubicBezTo>
                  <a:cubicBezTo>
                    <a:pt x="52" y="30"/>
                    <a:pt x="52" y="30"/>
                    <a:pt x="52" y="30"/>
                  </a:cubicBezTo>
                  <a:cubicBezTo>
                    <a:pt x="53" y="30"/>
                    <a:pt x="54" y="30"/>
                    <a:pt x="55" y="31"/>
                  </a:cubicBezTo>
                  <a:cubicBezTo>
                    <a:pt x="55" y="31"/>
                    <a:pt x="55" y="31"/>
                    <a:pt x="55" y="31"/>
                  </a:cubicBezTo>
                  <a:cubicBezTo>
                    <a:pt x="56" y="31"/>
                    <a:pt x="57" y="32"/>
                    <a:pt x="58" y="33"/>
                  </a:cubicBezTo>
                  <a:cubicBezTo>
                    <a:pt x="58" y="33"/>
                    <a:pt x="59" y="34"/>
                    <a:pt x="60" y="35"/>
                  </a:cubicBezTo>
                  <a:cubicBezTo>
                    <a:pt x="61" y="36"/>
                    <a:pt x="62" y="37"/>
                    <a:pt x="63" y="38"/>
                  </a:cubicBezTo>
                  <a:cubicBezTo>
                    <a:pt x="63" y="39"/>
                    <a:pt x="64" y="41"/>
                    <a:pt x="65" y="42"/>
                  </a:cubicBezTo>
                  <a:cubicBezTo>
                    <a:pt x="65" y="43"/>
                    <a:pt x="65" y="45"/>
                    <a:pt x="66" y="46"/>
                  </a:cubicBezTo>
                  <a:cubicBezTo>
                    <a:pt x="66" y="47"/>
                    <a:pt x="66" y="49"/>
                    <a:pt x="66" y="50"/>
                  </a:cubicBezTo>
                  <a:cubicBezTo>
                    <a:pt x="66" y="52"/>
                    <a:pt x="66" y="53"/>
                    <a:pt x="65" y="55"/>
                  </a:cubicBezTo>
                  <a:cubicBezTo>
                    <a:pt x="65" y="56"/>
                    <a:pt x="64" y="57"/>
                    <a:pt x="64" y="59"/>
                  </a:cubicBezTo>
                  <a:cubicBezTo>
                    <a:pt x="63" y="60"/>
                    <a:pt x="62" y="62"/>
                    <a:pt x="61" y="63"/>
                  </a:cubicBezTo>
                  <a:cubicBezTo>
                    <a:pt x="60" y="64"/>
                    <a:pt x="59" y="66"/>
                    <a:pt x="57" y="67"/>
                  </a:cubicBezTo>
                  <a:cubicBezTo>
                    <a:pt x="56" y="68"/>
                    <a:pt x="55" y="69"/>
                    <a:pt x="54" y="70"/>
                  </a:cubicBezTo>
                  <a:cubicBezTo>
                    <a:pt x="52" y="71"/>
                    <a:pt x="51" y="72"/>
                    <a:pt x="50" y="73"/>
                  </a:cubicBezTo>
                  <a:cubicBezTo>
                    <a:pt x="49" y="74"/>
                    <a:pt x="47" y="74"/>
                    <a:pt x="46" y="75"/>
                  </a:cubicBezTo>
                  <a:cubicBezTo>
                    <a:pt x="45" y="76"/>
                    <a:pt x="44" y="76"/>
                    <a:pt x="43" y="77"/>
                  </a:cubicBezTo>
                  <a:cubicBezTo>
                    <a:pt x="42" y="77"/>
                    <a:pt x="42" y="77"/>
                    <a:pt x="42" y="77"/>
                  </a:cubicBezTo>
                  <a:cubicBezTo>
                    <a:pt x="41" y="76"/>
                    <a:pt x="41" y="76"/>
                    <a:pt x="41" y="76"/>
                  </a:cubicBezTo>
                  <a:cubicBezTo>
                    <a:pt x="35" y="69"/>
                    <a:pt x="35" y="69"/>
                    <a:pt x="35" y="69"/>
                  </a:cubicBezTo>
                  <a:cubicBezTo>
                    <a:pt x="33" y="67"/>
                    <a:pt x="33" y="67"/>
                    <a:pt x="33" y="67"/>
                  </a:cubicBezTo>
                  <a:cubicBezTo>
                    <a:pt x="35" y="67"/>
                    <a:pt x="35" y="67"/>
                    <a:pt x="35" y="67"/>
                  </a:cubicBezTo>
                  <a:cubicBezTo>
                    <a:pt x="37" y="66"/>
                    <a:pt x="38" y="66"/>
                    <a:pt x="39" y="65"/>
                  </a:cubicBezTo>
                  <a:cubicBezTo>
                    <a:pt x="39" y="65"/>
                    <a:pt x="39" y="65"/>
                    <a:pt x="39" y="65"/>
                  </a:cubicBezTo>
                  <a:cubicBezTo>
                    <a:pt x="39" y="65"/>
                    <a:pt x="39" y="65"/>
                    <a:pt x="39" y="65"/>
                  </a:cubicBezTo>
                  <a:cubicBezTo>
                    <a:pt x="39" y="65"/>
                    <a:pt x="39" y="65"/>
                    <a:pt x="39" y="65"/>
                  </a:cubicBezTo>
                  <a:cubicBezTo>
                    <a:pt x="40" y="65"/>
                    <a:pt x="41" y="65"/>
                    <a:pt x="43" y="64"/>
                  </a:cubicBezTo>
                  <a:cubicBezTo>
                    <a:pt x="44" y="63"/>
                    <a:pt x="45" y="63"/>
                    <a:pt x="46" y="62"/>
                  </a:cubicBezTo>
                  <a:cubicBezTo>
                    <a:pt x="47" y="62"/>
                    <a:pt x="48" y="61"/>
                    <a:pt x="48" y="60"/>
                  </a:cubicBezTo>
                  <a:cubicBezTo>
                    <a:pt x="49" y="59"/>
                    <a:pt x="50" y="59"/>
                    <a:pt x="50" y="58"/>
                  </a:cubicBezTo>
                  <a:cubicBezTo>
                    <a:pt x="50" y="58"/>
                    <a:pt x="50" y="58"/>
                    <a:pt x="50" y="58"/>
                  </a:cubicBezTo>
                  <a:cubicBezTo>
                    <a:pt x="51" y="57"/>
                    <a:pt x="51" y="57"/>
                    <a:pt x="52" y="56"/>
                  </a:cubicBezTo>
                  <a:cubicBezTo>
                    <a:pt x="53" y="54"/>
                    <a:pt x="53" y="53"/>
                    <a:pt x="53" y="52"/>
                  </a:cubicBezTo>
                  <a:cubicBezTo>
                    <a:pt x="53" y="51"/>
                    <a:pt x="53" y="50"/>
                    <a:pt x="53" y="50"/>
                  </a:cubicBezTo>
                  <a:cubicBezTo>
                    <a:pt x="53" y="49"/>
                    <a:pt x="53" y="49"/>
                    <a:pt x="53" y="48"/>
                  </a:cubicBezTo>
                  <a:cubicBezTo>
                    <a:pt x="53" y="48"/>
                    <a:pt x="53" y="48"/>
                    <a:pt x="53" y="48"/>
                  </a:cubicBezTo>
                  <a:cubicBezTo>
                    <a:pt x="52" y="47"/>
                    <a:pt x="52" y="47"/>
                    <a:pt x="52" y="46"/>
                  </a:cubicBezTo>
                  <a:cubicBezTo>
                    <a:pt x="52" y="46"/>
                    <a:pt x="52" y="46"/>
                    <a:pt x="52" y="46"/>
                  </a:cubicBezTo>
                  <a:cubicBezTo>
                    <a:pt x="52" y="46"/>
                    <a:pt x="51" y="45"/>
                    <a:pt x="51" y="45"/>
                  </a:cubicBezTo>
                  <a:cubicBezTo>
                    <a:pt x="50" y="45"/>
                    <a:pt x="50" y="44"/>
                    <a:pt x="50" y="44"/>
                  </a:cubicBezTo>
                  <a:cubicBezTo>
                    <a:pt x="49" y="43"/>
                    <a:pt x="49" y="43"/>
                    <a:pt x="48" y="43"/>
                  </a:cubicBezTo>
                  <a:cubicBezTo>
                    <a:pt x="48" y="43"/>
                    <a:pt x="47" y="42"/>
                    <a:pt x="47" y="42"/>
                  </a:cubicBezTo>
                  <a:cubicBezTo>
                    <a:pt x="47" y="42"/>
                    <a:pt x="47" y="42"/>
                    <a:pt x="47" y="42"/>
                  </a:cubicBezTo>
                  <a:cubicBezTo>
                    <a:pt x="46" y="42"/>
                    <a:pt x="46" y="42"/>
                    <a:pt x="45" y="42"/>
                  </a:cubicBezTo>
                  <a:cubicBezTo>
                    <a:pt x="45" y="42"/>
                    <a:pt x="44" y="42"/>
                    <a:pt x="43" y="42"/>
                  </a:cubicBezTo>
                  <a:cubicBezTo>
                    <a:pt x="43" y="42"/>
                    <a:pt x="42" y="42"/>
                    <a:pt x="41" y="42"/>
                  </a:cubicBezTo>
                  <a:cubicBezTo>
                    <a:pt x="39" y="42"/>
                    <a:pt x="37" y="43"/>
                    <a:pt x="34" y="43"/>
                  </a:cubicBezTo>
                  <a:cubicBezTo>
                    <a:pt x="32" y="44"/>
                    <a:pt x="30" y="44"/>
                    <a:pt x="28" y="45"/>
                  </a:cubicBezTo>
                  <a:cubicBezTo>
                    <a:pt x="27" y="45"/>
                    <a:pt x="25" y="45"/>
                    <a:pt x="24" y="45"/>
                  </a:cubicBezTo>
                  <a:cubicBezTo>
                    <a:pt x="22" y="46"/>
                    <a:pt x="21" y="46"/>
                    <a:pt x="20" y="46"/>
                  </a:cubicBezTo>
                  <a:cubicBezTo>
                    <a:pt x="19" y="46"/>
                    <a:pt x="17" y="46"/>
                    <a:pt x="16" y="45"/>
                  </a:cubicBezTo>
                  <a:cubicBezTo>
                    <a:pt x="16" y="45"/>
                    <a:pt x="16" y="45"/>
                    <a:pt x="16" y="45"/>
                  </a:cubicBezTo>
                  <a:cubicBezTo>
                    <a:pt x="14" y="45"/>
                    <a:pt x="12" y="44"/>
                    <a:pt x="10" y="43"/>
                  </a:cubicBezTo>
                  <a:cubicBezTo>
                    <a:pt x="9" y="43"/>
                    <a:pt x="9" y="42"/>
                    <a:pt x="8" y="42"/>
                  </a:cubicBezTo>
                  <a:cubicBezTo>
                    <a:pt x="8" y="42"/>
                    <a:pt x="8" y="42"/>
                    <a:pt x="8" y="42"/>
                  </a:cubicBezTo>
                  <a:cubicBezTo>
                    <a:pt x="7" y="41"/>
                    <a:pt x="6" y="40"/>
                    <a:pt x="5" y="39"/>
                  </a:cubicBezTo>
                  <a:cubicBezTo>
                    <a:pt x="5" y="39"/>
                    <a:pt x="5" y="39"/>
                    <a:pt x="5" y="39"/>
                  </a:cubicBezTo>
                  <a:cubicBezTo>
                    <a:pt x="4" y="38"/>
                    <a:pt x="3" y="37"/>
                    <a:pt x="2" y="36"/>
                  </a:cubicBezTo>
                  <a:cubicBezTo>
                    <a:pt x="2" y="36"/>
                    <a:pt x="2" y="36"/>
                    <a:pt x="2" y="36"/>
                  </a:cubicBezTo>
                  <a:cubicBezTo>
                    <a:pt x="2" y="34"/>
                    <a:pt x="1" y="33"/>
                    <a:pt x="1" y="32"/>
                  </a:cubicBezTo>
                  <a:cubicBezTo>
                    <a:pt x="0" y="30"/>
                    <a:pt x="0" y="29"/>
                    <a:pt x="0" y="28"/>
                  </a:cubicBezTo>
                  <a:cubicBezTo>
                    <a:pt x="0" y="26"/>
                    <a:pt x="0" y="25"/>
                    <a:pt x="0" y="24"/>
                  </a:cubicBezTo>
                  <a:cubicBezTo>
                    <a:pt x="1" y="22"/>
                    <a:pt x="1" y="21"/>
                    <a:pt x="1" y="20"/>
                  </a:cubicBezTo>
                  <a:cubicBezTo>
                    <a:pt x="2" y="19"/>
                    <a:pt x="2" y="17"/>
                    <a:pt x="3" y="16"/>
                  </a:cubicBezTo>
                  <a:cubicBezTo>
                    <a:pt x="3" y="16"/>
                    <a:pt x="3" y="16"/>
                    <a:pt x="3" y="16"/>
                  </a:cubicBezTo>
                  <a:cubicBezTo>
                    <a:pt x="4" y="15"/>
                    <a:pt x="5" y="14"/>
                    <a:pt x="6" y="12"/>
                  </a:cubicBezTo>
                  <a:cubicBezTo>
                    <a:pt x="7" y="11"/>
                    <a:pt x="8" y="10"/>
                    <a:pt x="9" y="9"/>
                  </a:cubicBezTo>
                  <a:cubicBezTo>
                    <a:pt x="9" y="9"/>
                    <a:pt x="9" y="9"/>
                    <a:pt x="9" y="9"/>
                  </a:cubicBezTo>
                  <a:cubicBezTo>
                    <a:pt x="9" y="9"/>
                    <a:pt x="9" y="9"/>
                    <a:pt x="9" y="9"/>
                  </a:cubicBezTo>
                  <a:cubicBezTo>
                    <a:pt x="10" y="8"/>
                    <a:pt x="11" y="7"/>
                    <a:pt x="12" y="6"/>
                  </a:cubicBezTo>
                  <a:cubicBezTo>
                    <a:pt x="12" y="6"/>
                    <a:pt x="12" y="6"/>
                    <a:pt x="12" y="6"/>
                  </a:cubicBezTo>
                  <a:cubicBezTo>
                    <a:pt x="13" y="6"/>
                    <a:pt x="14" y="5"/>
                    <a:pt x="15" y="4"/>
                  </a:cubicBezTo>
                  <a:cubicBezTo>
                    <a:pt x="15" y="4"/>
                    <a:pt x="15" y="4"/>
                    <a:pt x="15" y="4"/>
                  </a:cubicBezTo>
                  <a:cubicBezTo>
                    <a:pt x="16" y="3"/>
                    <a:pt x="17" y="3"/>
                    <a:pt x="18" y="2"/>
                  </a:cubicBezTo>
                  <a:cubicBezTo>
                    <a:pt x="18" y="2"/>
                    <a:pt x="18" y="2"/>
                    <a:pt x="18" y="2"/>
                  </a:cubicBezTo>
                  <a:cubicBezTo>
                    <a:pt x="19" y="2"/>
                    <a:pt x="20" y="1"/>
                    <a:pt x="21" y="1"/>
                  </a:cubicBezTo>
                  <a:cubicBezTo>
                    <a:pt x="22" y="0"/>
                    <a:pt x="22" y="0"/>
                    <a:pt x="22" y="0"/>
                  </a:cubicBezTo>
                  <a:cubicBezTo>
                    <a:pt x="23" y="1"/>
                    <a:pt x="23" y="1"/>
                    <a:pt x="23" y="1"/>
                  </a:cubicBezTo>
                  <a:cubicBezTo>
                    <a:pt x="29" y="7"/>
                    <a:pt x="29" y="7"/>
                    <a:pt x="29" y="7"/>
                  </a:cubicBezTo>
                  <a:cubicBezTo>
                    <a:pt x="31" y="10"/>
                    <a:pt x="31" y="10"/>
                    <a:pt x="3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6" name="Freeform 24"/>
            <p:cNvSpPr/>
            <p:nvPr/>
          </p:nvSpPr>
          <p:spPr bwMode="auto">
            <a:xfrm>
              <a:off x="6884988" y="4135438"/>
              <a:ext cx="177800" cy="157163"/>
            </a:xfrm>
            <a:custGeom>
              <a:avLst/>
              <a:gdLst>
                <a:gd name="T0" fmla="*/ 0 w 112"/>
                <a:gd name="T1" fmla="*/ 17 h 99"/>
                <a:gd name="T2" fmla="*/ 2 w 112"/>
                <a:gd name="T3" fmla="*/ 15 h 99"/>
                <a:gd name="T4" fmla="*/ 12 w 112"/>
                <a:gd name="T5" fmla="*/ 2 h 99"/>
                <a:gd name="T6" fmla="*/ 14 w 112"/>
                <a:gd name="T7" fmla="*/ 0 h 99"/>
                <a:gd name="T8" fmla="*/ 16 w 112"/>
                <a:gd name="T9" fmla="*/ 2 h 99"/>
                <a:gd name="T10" fmla="*/ 108 w 112"/>
                <a:gd name="T11" fmla="*/ 81 h 99"/>
                <a:gd name="T12" fmla="*/ 112 w 112"/>
                <a:gd name="T13" fmla="*/ 82 h 99"/>
                <a:gd name="T14" fmla="*/ 108 w 112"/>
                <a:gd name="T15" fmla="*/ 84 h 99"/>
                <a:gd name="T16" fmla="*/ 98 w 112"/>
                <a:gd name="T17" fmla="*/ 98 h 99"/>
                <a:gd name="T18" fmla="*/ 96 w 112"/>
                <a:gd name="T19" fmla="*/ 99 h 99"/>
                <a:gd name="T20" fmla="*/ 94 w 112"/>
                <a:gd name="T21" fmla="*/ 98 h 99"/>
                <a:gd name="T22" fmla="*/ 2 w 112"/>
                <a:gd name="T23" fmla="*/ 19 h 99"/>
                <a:gd name="T24" fmla="*/ 0 w 112"/>
                <a:gd name="T25" fmla="*/ 17 h 99"/>
                <a:gd name="T26" fmla="*/ 0 w 112"/>
                <a:gd name="T27" fmla="*/ 1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9">
                  <a:moveTo>
                    <a:pt x="0" y="17"/>
                  </a:moveTo>
                  <a:lnTo>
                    <a:pt x="2" y="15"/>
                  </a:lnTo>
                  <a:lnTo>
                    <a:pt x="12" y="2"/>
                  </a:lnTo>
                  <a:lnTo>
                    <a:pt x="14" y="0"/>
                  </a:lnTo>
                  <a:lnTo>
                    <a:pt x="16" y="2"/>
                  </a:lnTo>
                  <a:lnTo>
                    <a:pt x="108" y="81"/>
                  </a:lnTo>
                  <a:lnTo>
                    <a:pt x="112" y="82"/>
                  </a:lnTo>
                  <a:lnTo>
                    <a:pt x="108" y="84"/>
                  </a:lnTo>
                  <a:lnTo>
                    <a:pt x="98" y="98"/>
                  </a:lnTo>
                  <a:lnTo>
                    <a:pt x="96" y="99"/>
                  </a:lnTo>
                  <a:lnTo>
                    <a:pt x="94" y="98"/>
                  </a:lnTo>
                  <a:lnTo>
                    <a:pt x="2" y="19"/>
                  </a:lnTo>
                  <a:lnTo>
                    <a:pt x="0" y="17"/>
                  </a:ln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7" name="Freeform 25"/>
            <p:cNvSpPr/>
            <p:nvPr/>
          </p:nvSpPr>
          <p:spPr bwMode="auto">
            <a:xfrm>
              <a:off x="6942138" y="3984625"/>
              <a:ext cx="215900" cy="182563"/>
            </a:xfrm>
            <a:custGeom>
              <a:avLst/>
              <a:gdLst>
                <a:gd name="T0" fmla="*/ 33 w 136"/>
                <a:gd name="T1" fmla="*/ 55 h 115"/>
                <a:gd name="T2" fmla="*/ 17 w 136"/>
                <a:gd name="T3" fmla="*/ 78 h 115"/>
                <a:gd name="T4" fmla="*/ 16 w 136"/>
                <a:gd name="T5" fmla="*/ 81 h 115"/>
                <a:gd name="T6" fmla="*/ 14 w 136"/>
                <a:gd name="T7" fmla="*/ 79 h 115"/>
                <a:gd name="T8" fmla="*/ 2 w 136"/>
                <a:gd name="T9" fmla="*/ 73 h 115"/>
                <a:gd name="T10" fmla="*/ 0 w 136"/>
                <a:gd name="T11" fmla="*/ 71 h 115"/>
                <a:gd name="T12" fmla="*/ 2 w 136"/>
                <a:gd name="T13" fmla="*/ 67 h 115"/>
                <a:gd name="T14" fmla="*/ 45 w 136"/>
                <a:gd name="T15" fmla="*/ 2 h 115"/>
                <a:gd name="T16" fmla="*/ 46 w 136"/>
                <a:gd name="T17" fmla="*/ 0 h 115"/>
                <a:gd name="T18" fmla="*/ 48 w 136"/>
                <a:gd name="T19" fmla="*/ 2 h 115"/>
                <a:gd name="T20" fmla="*/ 60 w 136"/>
                <a:gd name="T21" fmla="*/ 9 h 115"/>
                <a:gd name="T22" fmla="*/ 62 w 136"/>
                <a:gd name="T23" fmla="*/ 11 h 115"/>
                <a:gd name="T24" fmla="*/ 60 w 136"/>
                <a:gd name="T25" fmla="*/ 12 h 115"/>
                <a:gd name="T26" fmla="*/ 45 w 136"/>
                <a:gd name="T27" fmla="*/ 36 h 115"/>
                <a:gd name="T28" fmla="*/ 132 w 136"/>
                <a:gd name="T29" fmla="*/ 95 h 115"/>
                <a:gd name="T30" fmla="*/ 136 w 136"/>
                <a:gd name="T31" fmla="*/ 97 h 115"/>
                <a:gd name="T32" fmla="*/ 134 w 136"/>
                <a:gd name="T33" fmla="*/ 98 h 115"/>
                <a:gd name="T34" fmla="*/ 125 w 136"/>
                <a:gd name="T35" fmla="*/ 112 h 115"/>
                <a:gd name="T36" fmla="*/ 124 w 136"/>
                <a:gd name="T37" fmla="*/ 115 h 115"/>
                <a:gd name="T38" fmla="*/ 120 w 136"/>
                <a:gd name="T39" fmla="*/ 114 h 115"/>
                <a:gd name="T40" fmla="*/ 33 w 136"/>
                <a:gd name="T41" fmla="*/ 55 h 115"/>
                <a:gd name="T42" fmla="*/ 33 w 136"/>
                <a:gd name="T43"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15">
                  <a:moveTo>
                    <a:pt x="33" y="55"/>
                  </a:moveTo>
                  <a:lnTo>
                    <a:pt x="17" y="78"/>
                  </a:lnTo>
                  <a:lnTo>
                    <a:pt x="16" y="81"/>
                  </a:lnTo>
                  <a:lnTo>
                    <a:pt x="14" y="79"/>
                  </a:lnTo>
                  <a:lnTo>
                    <a:pt x="2" y="73"/>
                  </a:lnTo>
                  <a:lnTo>
                    <a:pt x="0" y="71"/>
                  </a:lnTo>
                  <a:lnTo>
                    <a:pt x="2" y="67"/>
                  </a:lnTo>
                  <a:lnTo>
                    <a:pt x="45" y="2"/>
                  </a:lnTo>
                  <a:lnTo>
                    <a:pt x="46" y="0"/>
                  </a:lnTo>
                  <a:lnTo>
                    <a:pt x="48" y="2"/>
                  </a:lnTo>
                  <a:lnTo>
                    <a:pt x="60" y="9"/>
                  </a:lnTo>
                  <a:lnTo>
                    <a:pt x="62" y="11"/>
                  </a:lnTo>
                  <a:lnTo>
                    <a:pt x="60" y="12"/>
                  </a:lnTo>
                  <a:lnTo>
                    <a:pt x="45" y="36"/>
                  </a:lnTo>
                  <a:lnTo>
                    <a:pt x="132" y="95"/>
                  </a:lnTo>
                  <a:lnTo>
                    <a:pt x="136" y="97"/>
                  </a:lnTo>
                  <a:lnTo>
                    <a:pt x="134" y="98"/>
                  </a:lnTo>
                  <a:lnTo>
                    <a:pt x="125" y="112"/>
                  </a:lnTo>
                  <a:lnTo>
                    <a:pt x="124" y="115"/>
                  </a:lnTo>
                  <a:lnTo>
                    <a:pt x="120" y="114"/>
                  </a:lnTo>
                  <a:lnTo>
                    <a:pt x="33" y="55"/>
                  </a:lnTo>
                  <a:lnTo>
                    <a:pt x="33"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8" name="Freeform 26"/>
            <p:cNvSpPr/>
            <p:nvPr/>
          </p:nvSpPr>
          <p:spPr bwMode="auto">
            <a:xfrm>
              <a:off x="4900613" y="3810000"/>
              <a:ext cx="255588" cy="234950"/>
            </a:xfrm>
            <a:custGeom>
              <a:avLst/>
              <a:gdLst>
                <a:gd name="T0" fmla="*/ 79 w 161"/>
                <a:gd name="T1" fmla="*/ 59 h 148"/>
                <a:gd name="T2" fmla="*/ 115 w 161"/>
                <a:gd name="T3" fmla="*/ 4 h 148"/>
                <a:gd name="T4" fmla="*/ 119 w 161"/>
                <a:gd name="T5" fmla="*/ 0 h 148"/>
                <a:gd name="T6" fmla="*/ 120 w 161"/>
                <a:gd name="T7" fmla="*/ 4 h 148"/>
                <a:gd name="T8" fmla="*/ 129 w 161"/>
                <a:gd name="T9" fmla="*/ 23 h 148"/>
                <a:gd name="T10" fmla="*/ 129 w 161"/>
                <a:gd name="T11" fmla="*/ 25 h 148"/>
                <a:gd name="T12" fmla="*/ 129 w 161"/>
                <a:gd name="T13" fmla="*/ 26 h 148"/>
                <a:gd name="T14" fmla="*/ 101 w 161"/>
                <a:gd name="T15" fmla="*/ 66 h 148"/>
                <a:gd name="T16" fmla="*/ 149 w 161"/>
                <a:gd name="T17" fmla="*/ 71 h 148"/>
                <a:gd name="T18" fmla="*/ 151 w 161"/>
                <a:gd name="T19" fmla="*/ 71 h 148"/>
                <a:gd name="T20" fmla="*/ 151 w 161"/>
                <a:gd name="T21" fmla="*/ 73 h 148"/>
                <a:gd name="T22" fmla="*/ 160 w 161"/>
                <a:gd name="T23" fmla="*/ 90 h 148"/>
                <a:gd name="T24" fmla="*/ 161 w 161"/>
                <a:gd name="T25" fmla="*/ 95 h 148"/>
                <a:gd name="T26" fmla="*/ 156 w 161"/>
                <a:gd name="T27" fmla="*/ 93 h 148"/>
                <a:gd name="T28" fmla="*/ 91 w 161"/>
                <a:gd name="T29" fmla="*/ 83 h 148"/>
                <a:gd name="T30" fmla="*/ 50 w 161"/>
                <a:gd name="T31" fmla="*/ 145 h 148"/>
                <a:gd name="T32" fmla="*/ 47 w 161"/>
                <a:gd name="T33" fmla="*/ 148 h 148"/>
                <a:gd name="T34" fmla="*/ 45 w 161"/>
                <a:gd name="T35" fmla="*/ 145 h 148"/>
                <a:gd name="T36" fmla="*/ 36 w 161"/>
                <a:gd name="T37" fmla="*/ 126 h 148"/>
                <a:gd name="T38" fmla="*/ 36 w 161"/>
                <a:gd name="T39" fmla="*/ 124 h 148"/>
                <a:gd name="T40" fmla="*/ 36 w 161"/>
                <a:gd name="T41" fmla="*/ 124 h 148"/>
                <a:gd name="T42" fmla="*/ 67 w 161"/>
                <a:gd name="T43" fmla="*/ 78 h 148"/>
                <a:gd name="T44" fmla="*/ 14 w 161"/>
                <a:gd name="T45" fmla="*/ 73 h 148"/>
                <a:gd name="T46" fmla="*/ 12 w 161"/>
                <a:gd name="T47" fmla="*/ 71 h 148"/>
                <a:gd name="T48" fmla="*/ 11 w 161"/>
                <a:gd name="T49" fmla="*/ 71 h 148"/>
                <a:gd name="T50" fmla="*/ 4 w 161"/>
                <a:gd name="T51" fmla="*/ 52 h 148"/>
                <a:gd name="T52" fmla="*/ 0 w 161"/>
                <a:gd name="T53" fmla="*/ 49 h 148"/>
                <a:gd name="T54" fmla="*/ 5 w 161"/>
                <a:gd name="T55" fmla="*/ 49 h 148"/>
                <a:gd name="T56" fmla="*/ 79 w 161"/>
                <a:gd name="T57" fmla="*/ 59 h 148"/>
                <a:gd name="T58" fmla="*/ 79 w 161"/>
                <a:gd name="T59"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148">
                  <a:moveTo>
                    <a:pt x="79" y="59"/>
                  </a:moveTo>
                  <a:lnTo>
                    <a:pt x="115" y="4"/>
                  </a:lnTo>
                  <a:lnTo>
                    <a:pt x="119" y="0"/>
                  </a:lnTo>
                  <a:lnTo>
                    <a:pt x="120" y="4"/>
                  </a:lnTo>
                  <a:lnTo>
                    <a:pt x="129" y="23"/>
                  </a:lnTo>
                  <a:lnTo>
                    <a:pt x="129" y="25"/>
                  </a:lnTo>
                  <a:lnTo>
                    <a:pt x="129" y="26"/>
                  </a:lnTo>
                  <a:lnTo>
                    <a:pt x="101" y="66"/>
                  </a:lnTo>
                  <a:lnTo>
                    <a:pt x="149" y="71"/>
                  </a:lnTo>
                  <a:lnTo>
                    <a:pt x="151" y="71"/>
                  </a:lnTo>
                  <a:lnTo>
                    <a:pt x="151" y="73"/>
                  </a:lnTo>
                  <a:lnTo>
                    <a:pt x="160" y="90"/>
                  </a:lnTo>
                  <a:lnTo>
                    <a:pt x="161" y="95"/>
                  </a:lnTo>
                  <a:lnTo>
                    <a:pt x="156" y="93"/>
                  </a:lnTo>
                  <a:lnTo>
                    <a:pt x="91" y="83"/>
                  </a:lnTo>
                  <a:lnTo>
                    <a:pt x="50" y="145"/>
                  </a:lnTo>
                  <a:lnTo>
                    <a:pt x="47" y="148"/>
                  </a:lnTo>
                  <a:lnTo>
                    <a:pt x="45" y="145"/>
                  </a:lnTo>
                  <a:lnTo>
                    <a:pt x="36" y="126"/>
                  </a:lnTo>
                  <a:lnTo>
                    <a:pt x="36" y="124"/>
                  </a:lnTo>
                  <a:lnTo>
                    <a:pt x="36" y="124"/>
                  </a:lnTo>
                  <a:lnTo>
                    <a:pt x="67" y="78"/>
                  </a:lnTo>
                  <a:lnTo>
                    <a:pt x="14" y="73"/>
                  </a:lnTo>
                  <a:lnTo>
                    <a:pt x="12" y="71"/>
                  </a:lnTo>
                  <a:lnTo>
                    <a:pt x="11" y="71"/>
                  </a:lnTo>
                  <a:lnTo>
                    <a:pt x="4" y="52"/>
                  </a:lnTo>
                  <a:lnTo>
                    <a:pt x="0" y="49"/>
                  </a:lnTo>
                  <a:lnTo>
                    <a:pt x="5" y="49"/>
                  </a:lnTo>
                  <a:lnTo>
                    <a:pt x="79" y="59"/>
                  </a:lnTo>
                  <a:lnTo>
                    <a:pt x="79"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29" name="Freeform 27"/>
            <p:cNvSpPr/>
            <p:nvPr/>
          </p:nvSpPr>
          <p:spPr bwMode="auto">
            <a:xfrm>
              <a:off x="5003800" y="3990975"/>
              <a:ext cx="192088" cy="133350"/>
            </a:xfrm>
            <a:custGeom>
              <a:avLst/>
              <a:gdLst>
                <a:gd name="T0" fmla="*/ 109 w 121"/>
                <a:gd name="T1" fmla="*/ 0 h 84"/>
                <a:gd name="T2" fmla="*/ 110 w 121"/>
                <a:gd name="T3" fmla="*/ 2 h 84"/>
                <a:gd name="T4" fmla="*/ 119 w 121"/>
                <a:gd name="T5" fmla="*/ 15 h 84"/>
                <a:gd name="T6" fmla="*/ 121 w 121"/>
                <a:gd name="T7" fmla="*/ 19 h 84"/>
                <a:gd name="T8" fmla="*/ 119 w 121"/>
                <a:gd name="T9" fmla="*/ 20 h 84"/>
                <a:gd name="T10" fmla="*/ 14 w 121"/>
                <a:gd name="T11" fmla="*/ 82 h 84"/>
                <a:gd name="T12" fmla="*/ 12 w 121"/>
                <a:gd name="T13" fmla="*/ 84 h 84"/>
                <a:gd name="T14" fmla="*/ 11 w 121"/>
                <a:gd name="T15" fmla="*/ 82 h 84"/>
                <a:gd name="T16" fmla="*/ 2 w 121"/>
                <a:gd name="T17" fmla="*/ 67 h 84"/>
                <a:gd name="T18" fmla="*/ 0 w 121"/>
                <a:gd name="T19" fmla="*/ 65 h 84"/>
                <a:gd name="T20" fmla="*/ 4 w 121"/>
                <a:gd name="T21" fmla="*/ 63 h 84"/>
                <a:gd name="T22" fmla="*/ 107 w 121"/>
                <a:gd name="T23" fmla="*/ 0 h 84"/>
                <a:gd name="T24" fmla="*/ 109 w 121"/>
                <a:gd name="T25" fmla="*/ 0 h 84"/>
                <a:gd name="T26" fmla="*/ 109 w 121"/>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84">
                  <a:moveTo>
                    <a:pt x="109" y="0"/>
                  </a:moveTo>
                  <a:lnTo>
                    <a:pt x="110" y="2"/>
                  </a:lnTo>
                  <a:lnTo>
                    <a:pt x="119" y="15"/>
                  </a:lnTo>
                  <a:lnTo>
                    <a:pt x="121" y="19"/>
                  </a:lnTo>
                  <a:lnTo>
                    <a:pt x="119" y="20"/>
                  </a:lnTo>
                  <a:lnTo>
                    <a:pt x="14" y="82"/>
                  </a:lnTo>
                  <a:lnTo>
                    <a:pt x="12" y="84"/>
                  </a:lnTo>
                  <a:lnTo>
                    <a:pt x="11" y="82"/>
                  </a:lnTo>
                  <a:lnTo>
                    <a:pt x="2" y="67"/>
                  </a:lnTo>
                  <a:lnTo>
                    <a:pt x="0" y="65"/>
                  </a:lnTo>
                  <a:lnTo>
                    <a:pt x="4" y="63"/>
                  </a:lnTo>
                  <a:lnTo>
                    <a:pt x="107" y="0"/>
                  </a:lnTo>
                  <a:lnTo>
                    <a:pt x="109" y="0"/>
                  </a:lnTo>
                  <a:lnTo>
                    <a:pt x="1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0" name="Freeform 28"/>
            <p:cNvSpPr>
              <a:spLocks noEditPoints="1"/>
            </p:cNvSpPr>
            <p:nvPr/>
          </p:nvSpPr>
          <p:spPr bwMode="auto">
            <a:xfrm>
              <a:off x="5070475" y="4067175"/>
              <a:ext cx="214313" cy="204788"/>
            </a:xfrm>
            <a:custGeom>
              <a:avLst/>
              <a:gdLst>
                <a:gd name="T0" fmla="*/ 58 w 79"/>
                <a:gd name="T1" fmla="*/ 0 h 75"/>
                <a:gd name="T2" fmla="*/ 59 w 79"/>
                <a:gd name="T3" fmla="*/ 1 h 75"/>
                <a:gd name="T4" fmla="*/ 69 w 79"/>
                <a:gd name="T5" fmla="*/ 15 h 75"/>
                <a:gd name="T6" fmla="*/ 74 w 79"/>
                <a:gd name="T7" fmla="*/ 21 h 75"/>
                <a:gd name="T8" fmla="*/ 74 w 79"/>
                <a:gd name="T9" fmla="*/ 21 h 75"/>
                <a:gd name="T10" fmla="*/ 76 w 79"/>
                <a:gd name="T11" fmla="*/ 26 h 75"/>
                <a:gd name="T12" fmla="*/ 76 w 79"/>
                <a:gd name="T13" fmla="*/ 26 h 75"/>
                <a:gd name="T14" fmla="*/ 78 w 79"/>
                <a:gd name="T15" fmla="*/ 31 h 75"/>
                <a:gd name="T16" fmla="*/ 79 w 79"/>
                <a:gd name="T17" fmla="*/ 35 h 75"/>
                <a:gd name="T18" fmla="*/ 79 w 79"/>
                <a:gd name="T19" fmla="*/ 38 h 75"/>
                <a:gd name="T20" fmla="*/ 78 w 79"/>
                <a:gd name="T21" fmla="*/ 42 h 75"/>
                <a:gd name="T22" fmla="*/ 78 w 79"/>
                <a:gd name="T23" fmla="*/ 46 h 75"/>
                <a:gd name="T24" fmla="*/ 76 w 79"/>
                <a:gd name="T25" fmla="*/ 50 h 75"/>
                <a:gd name="T26" fmla="*/ 74 w 79"/>
                <a:gd name="T27" fmla="*/ 54 h 75"/>
                <a:gd name="T28" fmla="*/ 74 w 79"/>
                <a:gd name="T29" fmla="*/ 54 h 75"/>
                <a:gd name="T30" fmla="*/ 72 w 79"/>
                <a:gd name="T31" fmla="*/ 58 h 75"/>
                <a:gd name="T32" fmla="*/ 68 w 79"/>
                <a:gd name="T33" fmla="*/ 62 h 75"/>
                <a:gd name="T34" fmla="*/ 64 w 79"/>
                <a:gd name="T35" fmla="*/ 66 h 75"/>
                <a:gd name="T36" fmla="*/ 57 w 79"/>
                <a:gd name="T37" fmla="*/ 70 h 75"/>
                <a:gd name="T38" fmla="*/ 51 w 79"/>
                <a:gd name="T39" fmla="*/ 73 h 75"/>
                <a:gd name="T40" fmla="*/ 44 w 79"/>
                <a:gd name="T41" fmla="*/ 75 h 75"/>
                <a:gd name="T42" fmla="*/ 44 w 79"/>
                <a:gd name="T43" fmla="*/ 75 h 75"/>
                <a:gd name="T44" fmla="*/ 37 w 79"/>
                <a:gd name="T45" fmla="*/ 75 h 75"/>
                <a:gd name="T46" fmla="*/ 37 w 79"/>
                <a:gd name="T47" fmla="*/ 75 h 75"/>
                <a:gd name="T48" fmla="*/ 29 w 79"/>
                <a:gd name="T49" fmla="*/ 73 h 75"/>
                <a:gd name="T50" fmla="*/ 22 w 79"/>
                <a:gd name="T51" fmla="*/ 70 h 75"/>
                <a:gd name="T52" fmla="*/ 15 w 79"/>
                <a:gd name="T53" fmla="*/ 64 h 75"/>
                <a:gd name="T54" fmla="*/ 8 w 79"/>
                <a:gd name="T55" fmla="*/ 56 h 75"/>
                <a:gd name="T56" fmla="*/ 1 w 79"/>
                <a:gd name="T57" fmla="*/ 47 h 75"/>
                <a:gd name="T58" fmla="*/ 0 w 79"/>
                <a:gd name="T59" fmla="*/ 46 h 75"/>
                <a:gd name="T60" fmla="*/ 1 w 79"/>
                <a:gd name="T61" fmla="*/ 44 h 75"/>
                <a:gd name="T62" fmla="*/ 57 w 79"/>
                <a:gd name="T63" fmla="*/ 1 h 75"/>
                <a:gd name="T64" fmla="*/ 58 w 79"/>
                <a:gd name="T65" fmla="*/ 0 h 75"/>
                <a:gd name="T66" fmla="*/ 16 w 79"/>
                <a:gd name="T67" fmla="*/ 49 h 75"/>
                <a:gd name="T68" fmla="*/ 19 w 79"/>
                <a:gd name="T69" fmla="*/ 52 h 75"/>
                <a:gd name="T70" fmla="*/ 27 w 79"/>
                <a:gd name="T71" fmla="*/ 60 h 75"/>
                <a:gd name="T72" fmla="*/ 36 w 79"/>
                <a:gd name="T73" fmla="*/ 63 h 75"/>
                <a:gd name="T74" fmla="*/ 36 w 79"/>
                <a:gd name="T75" fmla="*/ 63 h 75"/>
                <a:gd name="T76" fmla="*/ 36 w 79"/>
                <a:gd name="T77" fmla="*/ 63 h 75"/>
                <a:gd name="T78" fmla="*/ 36 w 79"/>
                <a:gd name="T79" fmla="*/ 63 h 75"/>
                <a:gd name="T80" fmla="*/ 45 w 79"/>
                <a:gd name="T81" fmla="*/ 61 h 75"/>
                <a:gd name="T82" fmla="*/ 55 w 79"/>
                <a:gd name="T83" fmla="*/ 55 h 75"/>
                <a:gd name="T84" fmla="*/ 59 w 79"/>
                <a:gd name="T85" fmla="*/ 52 h 75"/>
                <a:gd name="T86" fmla="*/ 59 w 79"/>
                <a:gd name="T87" fmla="*/ 52 h 75"/>
                <a:gd name="T88" fmla="*/ 62 w 79"/>
                <a:gd name="T89" fmla="*/ 48 h 75"/>
                <a:gd name="T90" fmla="*/ 62 w 79"/>
                <a:gd name="T91" fmla="*/ 48 h 75"/>
                <a:gd name="T92" fmla="*/ 65 w 79"/>
                <a:gd name="T93" fmla="*/ 44 h 75"/>
                <a:gd name="T94" fmla="*/ 66 w 79"/>
                <a:gd name="T95" fmla="*/ 40 h 75"/>
                <a:gd name="T96" fmla="*/ 66 w 79"/>
                <a:gd name="T97" fmla="*/ 36 h 75"/>
                <a:gd name="T98" fmla="*/ 66 w 79"/>
                <a:gd name="T99" fmla="*/ 36 h 75"/>
                <a:gd name="T100" fmla="*/ 65 w 79"/>
                <a:gd name="T101" fmla="*/ 31 h 75"/>
                <a:gd name="T102" fmla="*/ 63 w 79"/>
                <a:gd name="T103" fmla="*/ 26 h 75"/>
                <a:gd name="T104" fmla="*/ 60 w 79"/>
                <a:gd name="T105" fmla="*/ 21 h 75"/>
                <a:gd name="T106" fmla="*/ 57 w 79"/>
                <a:gd name="T107" fmla="*/ 17 h 75"/>
                <a:gd name="T108" fmla="*/ 16 w 79"/>
                <a:gd name="T109"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 h="75">
                  <a:moveTo>
                    <a:pt x="58" y="0"/>
                  </a:moveTo>
                  <a:cubicBezTo>
                    <a:pt x="59" y="1"/>
                    <a:pt x="59" y="1"/>
                    <a:pt x="59" y="1"/>
                  </a:cubicBezTo>
                  <a:cubicBezTo>
                    <a:pt x="69" y="15"/>
                    <a:pt x="69" y="15"/>
                    <a:pt x="69" y="15"/>
                  </a:cubicBezTo>
                  <a:cubicBezTo>
                    <a:pt x="71" y="17"/>
                    <a:pt x="72" y="19"/>
                    <a:pt x="74" y="21"/>
                  </a:cubicBezTo>
                  <a:cubicBezTo>
                    <a:pt x="74" y="21"/>
                    <a:pt x="74" y="21"/>
                    <a:pt x="74" y="21"/>
                  </a:cubicBezTo>
                  <a:cubicBezTo>
                    <a:pt x="75" y="23"/>
                    <a:pt x="76" y="24"/>
                    <a:pt x="76" y="26"/>
                  </a:cubicBezTo>
                  <a:cubicBezTo>
                    <a:pt x="76" y="26"/>
                    <a:pt x="76" y="26"/>
                    <a:pt x="76" y="26"/>
                  </a:cubicBezTo>
                  <a:cubicBezTo>
                    <a:pt x="77" y="28"/>
                    <a:pt x="77" y="29"/>
                    <a:pt x="78" y="31"/>
                  </a:cubicBezTo>
                  <a:cubicBezTo>
                    <a:pt x="78" y="32"/>
                    <a:pt x="78" y="34"/>
                    <a:pt x="79" y="35"/>
                  </a:cubicBezTo>
                  <a:cubicBezTo>
                    <a:pt x="79" y="36"/>
                    <a:pt x="79" y="37"/>
                    <a:pt x="79" y="38"/>
                  </a:cubicBezTo>
                  <a:cubicBezTo>
                    <a:pt x="79" y="40"/>
                    <a:pt x="79" y="41"/>
                    <a:pt x="78" y="42"/>
                  </a:cubicBezTo>
                  <a:cubicBezTo>
                    <a:pt x="78" y="43"/>
                    <a:pt x="78" y="45"/>
                    <a:pt x="78" y="46"/>
                  </a:cubicBezTo>
                  <a:cubicBezTo>
                    <a:pt x="77" y="47"/>
                    <a:pt x="77" y="49"/>
                    <a:pt x="76" y="50"/>
                  </a:cubicBezTo>
                  <a:cubicBezTo>
                    <a:pt x="76" y="51"/>
                    <a:pt x="75" y="53"/>
                    <a:pt x="74" y="54"/>
                  </a:cubicBezTo>
                  <a:cubicBezTo>
                    <a:pt x="74" y="54"/>
                    <a:pt x="74" y="54"/>
                    <a:pt x="74" y="54"/>
                  </a:cubicBezTo>
                  <a:cubicBezTo>
                    <a:pt x="74" y="55"/>
                    <a:pt x="73" y="57"/>
                    <a:pt x="72" y="58"/>
                  </a:cubicBezTo>
                  <a:cubicBezTo>
                    <a:pt x="71" y="59"/>
                    <a:pt x="69" y="61"/>
                    <a:pt x="68" y="62"/>
                  </a:cubicBezTo>
                  <a:cubicBezTo>
                    <a:pt x="67" y="63"/>
                    <a:pt x="65" y="65"/>
                    <a:pt x="64" y="66"/>
                  </a:cubicBezTo>
                  <a:cubicBezTo>
                    <a:pt x="62" y="67"/>
                    <a:pt x="60" y="69"/>
                    <a:pt x="57" y="70"/>
                  </a:cubicBezTo>
                  <a:cubicBezTo>
                    <a:pt x="55" y="71"/>
                    <a:pt x="53" y="72"/>
                    <a:pt x="51" y="73"/>
                  </a:cubicBezTo>
                  <a:cubicBezTo>
                    <a:pt x="48" y="74"/>
                    <a:pt x="46" y="75"/>
                    <a:pt x="44" y="75"/>
                  </a:cubicBezTo>
                  <a:cubicBezTo>
                    <a:pt x="44" y="75"/>
                    <a:pt x="44" y="75"/>
                    <a:pt x="44" y="75"/>
                  </a:cubicBezTo>
                  <a:cubicBezTo>
                    <a:pt x="41" y="75"/>
                    <a:pt x="39" y="75"/>
                    <a:pt x="37" y="75"/>
                  </a:cubicBezTo>
                  <a:cubicBezTo>
                    <a:pt x="37" y="75"/>
                    <a:pt x="37" y="75"/>
                    <a:pt x="37" y="75"/>
                  </a:cubicBezTo>
                  <a:cubicBezTo>
                    <a:pt x="34" y="75"/>
                    <a:pt x="32" y="74"/>
                    <a:pt x="29" y="73"/>
                  </a:cubicBezTo>
                  <a:cubicBezTo>
                    <a:pt x="27" y="72"/>
                    <a:pt x="25" y="71"/>
                    <a:pt x="22" y="70"/>
                  </a:cubicBezTo>
                  <a:cubicBezTo>
                    <a:pt x="20" y="68"/>
                    <a:pt x="17" y="66"/>
                    <a:pt x="15" y="64"/>
                  </a:cubicBezTo>
                  <a:cubicBezTo>
                    <a:pt x="13" y="62"/>
                    <a:pt x="10" y="59"/>
                    <a:pt x="8" y="56"/>
                  </a:cubicBezTo>
                  <a:cubicBezTo>
                    <a:pt x="1" y="47"/>
                    <a:pt x="1" y="47"/>
                    <a:pt x="1" y="47"/>
                  </a:cubicBezTo>
                  <a:cubicBezTo>
                    <a:pt x="0" y="46"/>
                    <a:pt x="0" y="46"/>
                    <a:pt x="0" y="46"/>
                  </a:cubicBezTo>
                  <a:cubicBezTo>
                    <a:pt x="1" y="44"/>
                    <a:pt x="1" y="44"/>
                    <a:pt x="1" y="44"/>
                  </a:cubicBezTo>
                  <a:cubicBezTo>
                    <a:pt x="57" y="1"/>
                    <a:pt x="57" y="1"/>
                    <a:pt x="57" y="1"/>
                  </a:cubicBezTo>
                  <a:cubicBezTo>
                    <a:pt x="58" y="0"/>
                    <a:pt x="58" y="0"/>
                    <a:pt x="58" y="0"/>
                  </a:cubicBezTo>
                  <a:close/>
                  <a:moveTo>
                    <a:pt x="16" y="49"/>
                  </a:moveTo>
                  <a:cubicBezTo>
                    <a:pt x="19" y="52"/>
                    <a:pt x="19" y="52"/>
                    <a:pt x="19" y="52"/>
                  </a:cubicBezTo>
                  <a:cubicBezTo>
                    <a:pt x="22" y="56"/>
                    <a:pt x="24" y="58"/>
                    <a:pt x="27" y="60"/>
                  </a:cubicBezTo>
                  <a:cubicBezTo>
                    <a:pt x="30" y="61"/>
                    <a:pt x="33" y="62"/>
                    <a:pt x="36" y="63"/>
                  </a:cubicBezTo>
                  <a:cubicBezTo>
                    <a:pt x="36" y="63"/>
                    <a:pt x="36" y="63"/>
                    <a:pt x="36" y="63"/>
                  </a:cubicBezTo>
                  <a:cubicBezTo>
                    <a:pt x="36" y="63"/>
                    <a:pt x="36" y="63"/>
                    <a:pt x="36" y="63"/>
                  </a:cubicBezTo>
                  <a:cubicBezTo>
                    <a:pt x="36" y="63"/>
                    <a:pt x="36" y="63"/>
                    <a:pt x="36" y="63"/>
                  </a:cubicBezTo>
                  <a:cubicBezTo>
                    <a:pt x="39" y="63"/>
                    <a:pt x="42" y="62"/>
                    <a:pt x="45" y="61"/>
                  </a:cubicBezTo>
                  <a:cubicBezTo>
                    <a:pt x="49" y="60"/>
                    <a:pt x="52" y="58"/>
                    <a:pt x="55" y="55"/>
                  </a:cubicBezTo>
                  <a:cubicBezTo>
                    <a:pt x="57" y="54"/>
                    <a:pt x="58" y="53"/>
                    <a:pt x="59" y="52"/>
                  </a:cubicBezTo>
                  <a:cubicBezTo>
                    <a:pt x="59" y="52"/>
                    <a:pt x="59" y="52"/>
                    <a:pt x="59" y="52"/>
                  </a:cubicBezTo>
                  <a:cubicBezTo>
                    <a:pt x="60" y="50"/>
                    <a:pt x="61" y="49"/>
                    <a:pt x="62" y="48"/>
                  </a:cubicBezTo>
                  <a:cubicBezTo>
                    <a:pt x="62" y="48"/>
                    <a:pt x="62" y="48"/>
                    <a:pt x="62" y="48"/>
                  </a:cubicBezTo>
                  <a:cubicBezTo>
                    <a:pt x="63" y="47"/>
                    <a:pt x="64" y="45"/>
                    <a:pt x="65" y="44"/>
                  </a:cubicBezTo>
                  <a:cubicBezTo>
                    <a:pt x="65" y="43"/>
                    <a:pt x="66" y="41"/>
                    <a:pt x="66" y="40"/>
                  </a:cubicBezTo>
                  <a:cubicBezTo>
                    <a:pt x="66" y="39"/>
                    <a:pt x="66" y="37"/>
                    <a:pt x="66" y="36"/>
                  </a:cubicBezTo>
                  <a:cubicBezTo>
                    <a:pt x="66" y="36"/>
                    <a:pt x="66" y="36"/>
                    <a:pt x="66" y="36"/>
                  </a:cubicBezTo>
                  <a:cubicBezTo>
                    <a:pt x="66" y="34"/>
                    <a:pt x="66" y="32"/>
                    <a:pt x="65" y="31"/>
                  </a:cubicBezTo>
                  <a:cubicBezTo>
                    <a:pt x="65" y="29"/>
                    <a:pt x="64" y="28"/>
                    <a:pt x="63" y="26"/>
                  </a:cubicBezTo>
                  <a:cubicBezTo>
                    <a:pt x="62" y="24"/>
                    <a:pt x="61" y="22"/>
                    <a:pt x="60" y="21"/>
                  </a:cubicBezTo>
                  <a:cubicBezTo>
                    <a:pt x="57" y="17"/>
                    <a:pt x="57" y="17"/>
                    <a:pt x="57" y="17"/>
                  </a:cubicBezTo>
                  <a:cubicBezTo>
                    <a:pt x="16" y="49"/>
                    <a:pt x="16" y="49"/>
                    <a:pt x="1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1" name="Freeform 29"/>
            <p:cNvSpPr/>
            <p:nvPr/>
          </p:nvSpPr>
          <p:spPr bwMode="auto">
            <a:xfrm>
              <a:off x="5205413" y="4208463"/>
              <a:ext cx="169863" cy="166688"/>
            </a:xfrm>
            <a:custGeom>
              <a:avLst/>
              <a:gdLst>
                <a:gd name="T0" fmla="*/ 91 w 107"/>
                <a:gd name="T1" fmla="*/ 0 h 105"/>
                <a:gd name="T2" fmla="*/ 93 w 107"/>
                <a:gd name="T3" fmla="*/ 4 h 105"/>
                <a:gd name="T4" fmla="*/ 105 w 107"/>
                <a:gd name="T5" fmla="*/ 16 h 105"/>
                <a:gd name="T6" fmla="*/ 107 w 107"/>
                <a:gd name="T7" fmla="*/ 17 h 105"/>
                <a:gd name="T8" fmla="*/ 105 w 107"/>
                <a:gd name="T9" fmla="*/ 19 h 105"/>
                <a:gd name="T10" fmla="*/ 18 w 107"/>
                <a:gd name="T11" fmla="*/ 103 h 105"/>
                <a:gd name="T12" fmla="*/ 16 w 107"/>
                <a:gd name="T13" fmla="*/ 105 h 105"/>
                <a:gd name="T14" fmla="*/ 14 w 107"/>
                <a:gd name="T15" fmla="*/ 103 h 105"/>
                <a:gd name="T16" fmla="*/ 2 w 107"/>
                <a:gd name="T17" fmla="*/ 91 h 105"/>
                <a:gd name="T18" fmla="*/ 0 w 107"/>
                <a:gd name="T19" fmla="*/ 90 h 105"/>
                <a:gd name="T20" fmla="*/ 2 w 107"/>
                <a:gd name="T21" fmla="*/ 88 h 105"/>
                <a:gd name="T22" fmla="*/ 90 w 107"/>
                <a:gd name="T23" fmla="*/ 4 h 105"/>
                <a:gd name="T24" fmla="*/ 91 w 107"/>
                <a:gd name="T25" fmla="*/ 0 h 105"/>
                <a:gd name="T26" fmla="*/ 91 w 107"/>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105">
                  <a:moveTo>
                    <a:pt x="91" y="0"/>
                  </a:moveTo>
                  <a:lnTo>
                    <a:pt x="93" y="4"/>
                  </a:lnTo>
                  <a:lnTo>
                    <a:pt x="105" y="16"/>
                  </a:lnTo>
                  <a:lnTo>
                    <a:pt x="107" y="17"/>
                  </a:lnTo>
                  <a:lnTo>
                    <a:pt x="105" y="19"/>
                  </a:lnTo>
                  <a:lnTo>
                    <a:pt x="18" y="103"/>
                  </a:lnTo>
                  <a:lnTo>
                    <a:pt x="16" y="105"/>
                  </a:lnTo>
                  <a:lnTo>
                    <a:pt x="14" y="103"/>
                  </a:lnTo>
                  <a:lnTo>
                    <a:pt x="2" y="91"/>
                  </a:lnTo>
                  <a:lnTo>
                    <a:pt x="0" y="90"/>
                  </a:lnTo>
                  <a:lnTo>
                    <a:pt x="2" y="88"/>
                  </a:lnTo>
                  <a:lnTo>
                    <a:pt x="90" y="4"/>
                  </a:lnTo>
                  <a:lnTo>
                    <a:pt x="91" y="0"/>
                  </a:lnTo>
                  <a:lnTo>
                    <a:pt x="9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2" name="Freeform 30"/>
            <p:cNvSpPr>
              <a:spLocks noEditPoints="1"/>
            </p:cNvSpPr>
            <p:nvPr/>
          </p:nvSpPr>
          <p:spPr bwMode="auto">
            <a:xfrm>
              <a:off x="5272088" y="4295775"/>
              <a:ext cx="209550" cy="227013"/>
            </a:xfrm>
            <a:custGeom>
              <a:avLst/>
              <a:gdLst>
                <a:gd name="T0" fmla="*/ 132 w 132"/>
                <a:gd name="T1" fmla="*/ 14 h 143"/>
                <a:gd name="T2" fmla="*/ 130 w 132"/>
                <a:gd name="T3" fmla="*/ 16 h 143"/>
                <a:gd name="T4" fmla="*/ 94 w 132"/>
                <a:gd name="T5" fmla="*/ 139 h 143"/>
                <a:gd name="T6" fmla="*/ 92 w 132"/>
                <a:gd name="T7" fmla="*/ 143 h 143"/>
                <a:gd name="T8" fmla="*/ 89 w 132"/>
                <a:gd name="T9" fmla="*/ 141 h 143"/>
                <a:gd name="T10" fmla="*/ 75 w 132"/>
                <a:gd name="T11" fmla="*/ 131 h 143"/>
                <a:gd name="T12" fmla="*/ 73 w 132"/>
                <a:gd name="T13" fmla="*/ 129 h 143"/>
                <a:gd name="T14" fmla="*/ 73 w 132"/>
                <a:gd name="T15" fmla="*/ 127 h 143"/>
                <a:gd name="T16" fmla="*/ 84 w 132"/>
                <a:gd name="T17" fmla="*/ 96 h 143"/>
                <a:gd name="T18" fmla="*/ 46 w 132"/>
                <a:gd name="T19" fmla="*/ 69 h 143"/>
                <a:gd name="T20" fmla="*/ 20 w 132"/>
                <a:gd name="T21" fmla="*/ 88 h 143"/>
                <a:gd name="T22" fmla="*/ 18 w 132"/>
                <a:gd name="T23" fmla="*/ 88 h 143"/>
                <a:gd name="T24" fmla="*/ 17 w 132"/>
                <a:gd name="T25" fmla="*/ 88 h 143"/>
                <a:gd name="T26" fmla="*/ 3 w 132"/>
                <a:gd name="T27" fmla="*/ 78 h 143"/>
                <a:gd name="T28" fmla="*/ 0 w 132"/>
                <a:gd name="T29" fmla="*/ 74 h 143"/>
                <a:gd name="T30" fmla="*/ 3 w 132"/>
                <a:gd name="T31" fmla="*/ 72 h 143"/>
                <a:gd name="T32" fmla="*/ 111 w 132"/>
                <a:gd name="T33" fmla="*/ 2 h 143"/>
                <a:gd name="T34" fmla="*/ 113 w 132"/>
                <a:gd name="T35" fmla="*/ 0 h 143"/>
                <a:gd name="T36" fmla="*/ 114 w 132"/>
                <a:gd name="T37" fmla="*/ 2 h 143"/>
                <a:gd name="T38" fmla="*/ 130 w 132"/>
                <a:gd name="T39" fmla="*/ 12 h 143"/>
                <a:gd name="T40" fmla="*/ 132 w 132"/>
                <a:gd name="T41" fmla="*/ 14 h 143"/>
                <a:gd name="T42" fmla="*/ 132 w 132"/>
                <a:gd name="T43" fmla="*/ 14 h 143"/>
                <a:gd name="T44" fmla="*/ 89 w 132"/>
                <a:gd name="T45" fmla="*/ 78 h 143"/>
                <a:gd name="T46" fmla="*/ 106 w 132"/>
                <a:gd name="T47" fmla="*/ 28 h 143"/>
                <a:gd name="T48" fmla="*/ 63 w 132"/>
                <a:gd name="T49" fmla="*/ 59 h 143"/>
                <a:gd name="T50" fmla="*/ 89 w 132"/>
                <a:gd name="T51" fmla="*/ 78 h 143"/>
                <a:gd name="T52" fmla="*/ 89 w 132"/>
                <a:gd name="T53" fmla="*/ 7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43">
                  <a:moveTo>
                    <a:pt x="132" y="14"/>
                  </a:moveTo>
                  <a:lnTo>
                    <a:pt x="130" y="16"/>
                  </a:lnTo>
                  <a:lnTo>
                    <a:pt x="94" y="139"/>
                  </a:lnTo>
                  <a:lnTo>
                    <a:pt x="92" y="143"/>
                  </a:lnTo>
                  <a:lnTo>
                    <a:pt x="89" y="141"/>
                  </a:lnTo>
                  <a:lnTo>
                    <a:pt x="75" y="131"/>
                  </a:lnTo>
                  <a:lnTo>
                    <a:pt x="73" y="129"/>
                  </a:lnTo>
                  <a:lnTo>
                    <a:pt x="73" y="127"/>
                  </a:lnTo>
                  <a:lnTo>
                    <a:pt x="84" y="96"/>
                  </a:lnTo>
                  <a:lnTo>
                    <a:pt x="46" y="69"/>
                  </a:lnTo>
                  <a:lnTo>
                    <a:pt x="20" y="88"/>
                  </a:lnTo>
                  <a:lnTo>
                    <a:pt x="18" y="88"/>
                  </a:lnTo>
                  <a:lnTo>
                    <a:pt x="17" y="88"/>
                  </a:lnTo>
                  <a:lnTo>
                    <a:pt x="3" y="78"/>
                  </a:lnTo>
                  <a:lnTo>
                    <a:pt x="0" y="74"/>
                  </a:lnTo>
                  <a:lnTo>
                    <a:pt x="3" y="72"/>
                  </a:lnTo>
                  <a:lnTo>
                    <a:pt x="111" y="2"/>
                  </a:lnTo>
                  <a:lnTo>
                    <a:pt x="113" y="0"/>
                  </a:lnTo>
                  <a:lnTo>
                    <a:pt x="114" y="2"/>
                  </a:lnTo>
                  <a:lnTo>
                    <a:pt x="130" y="12"/>
                  </a:lnTo>
                  <a:lnTo>
                    <a:pt x="132" y="14"/>
                  </a:lnTo>
                  <a:lnTo>
                    <a:pt x="132" y="14"/>
                  </a:lnTo>
                  <a:close/>
                  <a:moveTo>
                    <a:pt x="89" y="78"/>
                  </a:moveTo>
                  <a:lnTo>
                    <a:pt x="106" y="28"/>
                  </a:lnTo>
                  <a:lnTo>
                    <a:pt x="63" y="59"/>
                  </a:lnTo>
                  <a:lnTo>
                    <a:pt x="89" y="78"/>
                  </a:lnTo>
                  <a:lnTo>
                    <a:pt x="89"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3" name="Freeform 31"/>
            <p:cNvSpPr/>
            <p:nvPr/>
          </p:nvSpPr>
          <p:spPr bwMode="auto">
            <a:xfrm>
              <a:off x="5467350" y="4370388"/>
              <a:ext cx="223838" cy="247650"/>
            </a:xfrm>
            <a:custGeom>
              <a:avLst/>
              <a:gdLst>
                <a:gd name="T0" fmla="*/ 57 w 141"/>
                <a:gd name="T1" fmla="*/ 0 h 156"/>
                <a:gd name="T2" fmla="*/ 60 w 141"/>
                <a:gd name="T3" fmla="*/ 1 h 156"/>
                <a:gd name="T4" fmla="*/ 79 w 141"/>
                <a:gd name="T5" fmla="*/ 10 h 156"/>
                <a:gd name="T6" fmla="*/ 79 w 141"/>
                <a:gd name="T7" fmla="*/ 12 h 156"/>
                <a:gd name="T8" fmla="*/ 81 w 141"/>
                <a:gd name="T9" fmla="*/ 13 h 156"/>
                <a:gd name="T10" fmla="*/ 81 w 141"/>
                <a:gd name="T11" fmla="*/ 113 h 156"/>
                <a:gd name="T12" fmla="*/ 120 w 141"/>
                <a:gd name="T13" fmla="*/ 34 h 156"/>
                <a:gd name="T14" fmla="*/ 122 w 141"/>
                <a:gd name="T15" fmla="*/ 32 h 156"/>
                <a:gd name="T16" fmla="*/ 123 w 141"/>
                <a:gd name="T17" fmla="*/ 32 h 156"/>
                <a:gd name="T18" fmla="*/ 137 w 141"/>
                <a:gd name="T19" fmla="*/ 39 h 156"/>
                <a:gd name="T20" fmla="*/ 141 w 141"/>
                <a:gd name="T21" fmla="*/ 41 h 156"/>
                <a:gd name="T22" fmla="*/ 139 w 141"/>
                <a:gd name="T23" fmla="*/ 44 h 156"/>
                <a:gd name="T24" fmla="*/ 86 w 141"/>
                <a:gd name="T25" fmla="*/ 152 h 156"/>
                <a:gd name="T26" fmla="*/ 84 w 141"/>
                <a:gd name="T27" fmla="*/ 156 h 156"/>
                <a:gd name="T28" fmla="*/ 82 w 141"/>
                <a:gd name="T29" fmla="*/ 154 h 156"/>
                <a:gd name="T30" fmla="*/ 63 w 141"/>
                <a:gd name="T31" fmla="*/ 144 h 156"/>
                <a:gd name="T32" fmla="*/ 62 w 141"/>
                <a:gd name="T33" fmla="*/ 144 h 156"/>
                <a:gd name="T34" fmla="*/ 62 w 141"/>
                <a:gd name="T35" fmla="*/ 142 h 156"/>
                <a:gd name="T36" fmla="*/ 60 w 141"/>
                <a:gd name="T37" fmla="*/ 43 h 156"/>
                <a:gd name="T38" fmla="*/ 22 w 141"/>
                <a:gd name="T39" fmla="*/ 122 h 156"/>
                <a:gd name="T40" fmla="*/ 21 w 141"/>
                <a:gd name="T41" fmla="*/ 123 h 156"/>
                <a:gd name="T42" fmla="*/ 17 w 141"/>
                <a:gd name="T43" fmla="*/ 122 h 156"/>
                <a:gd name="T44" fmla="*/ 3 w 141"/>
                <a:gd name="T45" fmla="*/ 115 h 156"/>
                <a:gd name="T46" fmla="*/ 0 w 141"/>
                <a:gd name="T47" fmla="*/ 113 h 156"/>
                <a:gd name="T48" fmla="*/ 2 w 141"/>
                <a:gd name="T49" fmla="*/ 111 h 156"/>
                <a:gd name="T50" fmla="*/ 55 w 141"/>
                <a:gd name="T51" fmla="*/ 3 h 156"/>
                <a:gd name="T52" fmla="*/ 57 w 141"/>
                <a:gd name="T53" fmla="*/ 0 h 156"/>
                <a:gd name="T54" fmla="*/ 57 w 141"/>
                <a:gd name="T55"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56">
                  <a:moveTo>
                    <a:pt x="57" y="0"/>
                  </a:moveTo>
                  <a:lnTo>
                    <a:pt x="60" y="1"/>
                  </a:lnTo>
                  <a:lnTo>
                    <a:pt x="79" y="10"/>
                  </a:lnTo>
                  <a:lnTo>
                    <a:pt x="79" y="12"/>
                  </a:lnTo>
                  <a:lnTo>
                    <a:pt x="81" y="13"/>
                  </a:lnTo>
                  <a:lnTo>
                    <a:pt x="81" y="113"/>
                  </a:lnTo>
                  <a:lnTo>
                    <a:pt x="120" y="34"/>
                  </a:lnTo>
                  <a:lnTo>
                    <a:pt x="122" y="32"/>
                  </a:lnTo>
                  <a:lnTo>
                    <a:pt x="123" y="32"/>
                  </a:lnTo>
                  <a:lnTo>
                    <a:pt x="137" y="39"/>
                  </a:lnTo>
                  <a:lnTo>
                    <a:pt x="141" y="41"/>
                  </a:lnTo>
                  <a:lnTo>
                    <a:pt x="139" y="44"/>
                  </a:lnTo>
                  <a:lnTo>
                    <a:pt x="86" y="152"/>
                  </a:lnTo>
                  <a:lnTo>
                    <a:pt x="84" y="156"/>
                  </a:lnTo>
                  <a:lnTo>
                    <a:pt x="82" y="154"/>
                  </a:lnTo>
                  <a:lnTo>
                    <a:pt x="63" y="144"/>
                  </a:lnTo>
                  <a:lnTo>
                    <a:pt x="62" y="144"/>
                  </a:lnTo>
                  <a:lnTo>
                    <a:pt x="62" y="142"/>
                  </a:lnTo>
                  <a:lnTo>
                    <a:pt x="60" y="43"/>
                  </a:lnTo>
                  <a:lnTo>
                    <a:pt x="22" y="122"/>
                  </a:lnTo>
                  <a:lnTo>
                    <a:pt x="21" y="123"/>
                  </a:lnTo>
                  <a:lnTo>
                    <a:pt x="17" y="122"/>
                  </a:lnTo>
                  <a:lnTo>
                    <a:pt x="3" y="115"/>
                  </a:lnTo>
                  <a:lnTo>
                    <a:pt x="0" y="113"/>
                  </a:lnTo>
                  <a:lnTo>
                    <a:pt x="2" y="111"/>
                  </a:lnTo>
                  <a:lnTo>
                    <a:pt x="55" y="3"/>
                  </a:lnTo>
                  <a:lnTo>
                    <a:pt x="57" y="0"/>
                  </a:ln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4" name="Freeform 32"/>
            <p:cNvSpPr/>
            <p:nvPr/>
          </p:nvSpPr>
          <p:spPr bwMode="auto">
            <a:xfrm>
              <a:off x="7032625" y="3802063"/>
              <a:ext cx="225425" cy="174625"/>
            </a:xfrm>
            <a:custGeom>
              <a:avLst/>
              <a:gdLst>
                <a:gd name="T0" fmla="*/ 85 w 142"/>
                <a:gd name="T1" fmla="*/ 90 h 110"/>
                <a:gd name="T2" fmla="*/ 5 w 142"/>
                <a:gd name="T3" fmla="*/ 98 h 110"/>
                <a:gd name="T4" fmla="*/ 0 w 142"/>
                <a:gd name="T5" fmla="*/ 98 h 110"/>
                <a:gd name="T6" fmla="*/ 3 w 142"/>
                <a:gd name="T7" fmla="*/ 95 h 110"/>
                <a:gd name="T8" fmla="*/ 10 w 142"/>
                <a:gd name="T9" fmla="*/ 76 h 110"/>
                <a:gd name="T10" fmla="*/ 10 w 142"/>
                <a:gd name="T11" fmla="*/ 74 h 110"/>
                <a:gd name="T12" fmla="*/ 12 w 142"/>
                <a:gd name="T13" fmla="*/ 74 h 110"/>
                <a:gd name="T14" fmla="*/ 68 w 142"/>
                <a:gd name="T15" fmla="*/ 69 h 110"/>
                <a:gd name="T16" fmla="*/ 34 w 142"/>
                <a:gd name="T17" fmla="*/ 24 h 110"/>
                <a:gd name="T18" fmla="*/ 32 w 142"/>
                <a:gd name="T19" fmla="*/ 24 h 110"/>
                <a:gd name="T20" fmla="*/ 34 w 142"/>
                <a:gd name="T21" fmla="*/ 23 h 110"/>
                <a:gd name="T22" fmla="*/ 41 w 142"/>
                <a:gd name="T23" fmla="*/ 5 h 110"/>
                <a:gd name="T24" fmla="*/ 43 w 142"/>
                <a:gd name="T25" fmla="*/ 0 h 110"/>
                <a:gd name="T26" fmla="*/ 46 w 142"/>
                <a:gd name="T27" fmla="*/ 4 h 110"/>
                <a:gd name="T28" fmla="*/ 94 w 142"/>
                <a:gd name="T29" fmla="*/ 69 h 110"/>
                <a:gd name="T30" fmla="*/ 140 w 142"/>
                <a:gd name="T31" fmla="*/ 90 h 110"/>
                <a:gd name="T32" fmla="*/ 142 w 142"/>
                <a:gd name="T33" fmla="*/ 90 h 110"/>
                <a:gd name="T34" fmla="*/ 142 w 142"/>
                <a:gd name="T35" fmla="*/ 93 h 110"/>
                <a:gd name="T36" fmla="*/ 135 w 142"/>
                <a:gd name="T37" fmla="*/ 109 h 110"/>
                <a:gd name="T38" fmla="*/ 133 w 142"/>
                <a:gd name="T39" fmla="*/ 110 h 110"/>
                <a:gd name="T40" fmla="*/ 130 w 142"/>
                <a:gd name="T41" fmla="*/ 110 h 110"/>
                <a:gd name="T42" fmla="*/ 85 w 142"/>
                <a:gd name="T43" fmla="*/ 90 h 110"/>
                <a:gd name="T44" fmla="*/ 85 w 142"/>
                <a:gd name="T45" fmla="*/ 9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10">
                  <a:moveTo>
                    <a:pt x="85" y="90"/>
                  </a:moveTo>
                  <a:lnTo>
                    <a:pt x="5" y="98"/>
                  </a:lnTo>
                  <a:lnTo>
                    <a:pt x="0" y="98"/>
                  </a:lnTo>
                  <a:lnTo>
                    <a:pt x="3" y="95"/>
                  </a:lnTo>
                  <a:lnTo>
                    <a:pt x="10" y="76"/>
                  </a:lnTo>
                  <a:lnTo>
                    <a:pt x="10" y="74"/>
                  </a:lnTo>
                  <a:lnTo>
                    <a:pt x="12" y="74"/>
                  </a:lnTo>
                  <a:lnTo>
                    <a:pt x="68" y="69"/>
                  </a:lnTo>
                  <a:lnTo>
                    <a:pt x="34" y="24"/>
                  </a:lnTo>
                  <a:lnTo>
                    <a:pt x="32" y="24"/>
                  </a:lnTo>
                  <a:lnTo>
                    <a:pt x="34" y="23"/>
                  </a:lnTo>
                  <a:lnTo>
                    <a:pt x="41" y="5"/>
                  </a:lnTo>
                  <a:lnTo>
                    <a:pt x="43" y="0"/>
                  </a:lnTo>
                  <a:lnTo>
                    <a:pt x="46" y="4"/>
                  </a:lnTo>
                  <a:lnTo>
                    <a:pt x="94" y="69"/>
                  </a:lnTo>
                  <a:lnTo>
                    <a:pt x="140" y="90"/>
                  </a:lnTo>
                  <a:lnTo>
                    <a:pt x="142" y="90"/>
                  </a:lnTo>
                  <a:lnTo>
                    <a:pt x="142" y="93"/>
                  </a:lnTo>
                  <a:lnTo>
                    <a:pt x="135" y="109"/>
                  </a:lnTo>
                  <a:lnTo>
                    <a:pt x="133" y="110"/>
                  </a:lnTo>
                  <a:lnTo>
                    <a:pt x="130" y="110"/>
                  </a:lnTo>
                  <a:lnTo>
                    <a:pt x="85" y="90"/>
                  </a:lnTo>
                  <a:lnTo>
                    <a:pt x="8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5" name="Freeform 33"/>
            <p:cNvSpPr>
              <a:spLocks noEditPoints="1"/>
            </p:cNvSpPr>
            <p:nvPr/>
          </p:nvSpPr>
          <p:spPr bwMode="auto">
            <a:xfrm>
              <a:off x="5878513" y="4075113"/>
              <a:ext cx="431800" cy="125413"/>
            </a:xfrm>
            <a:custGeom>
              <a:avLst/>
              <a:gdLst>
                <a:gd name="T0" fmla="*/ 0 w 159"/>
                <a:gd name="T1" fmla="*/ 40 h 46"/>
                <a:gd name="T2" fmla="*/ 8 w 159"/>
                <a:gd name="T3" fmla="*/ 35 h 46"/>
                <a:gd name="T4" fmla="*/ 6 w 159"/>
                <a:gd name="T5" fmla="*/ 9 h 46"/>
                <a:gd name="T6" fmla="*/ 0 w 159"/>
                <a:gd name="T7" fmla="*/ 3 h 46"/>
                <a:gd name="T8" fmla="*/ 14 w 159"/>
                <a:gd name="T9" fmla="*/ 1 h 46"/>
                <a:gd name="T10" fmla="*/ 18 w 159"/>
                <a:gd name="T11" fmla="*/ 35 h 46"/>
                <a:gd name="T12" fmla="*/ 25 w 159"/>
                <a:gd name="T13" fmla="*/ 40 h 46"/>
                <a:gd name="T14" fmla="*/ 0 w 159"/>
                <a:gd name="T15" fmla="*/ 45 h 46"/>
                <a:gd name="T16" fmla="*/ 59 w 159"/>
                <a:gd name="T17" fmla="*/ 29 h 46"/>
                <a:gd name="T18" fmla="*/ 42 w 159"/>
                <a:gd name="T19" fmla="*/ 26 h 46"/>
                <a:gd name="T20" fmla="*/ 43 w 159"/>
                <a:gd name="T21" fmla="*/ 4 h 46"/>
                <a:gd name="T22" fmla="*/ 69 w 159"/>
                <a:gd name="T23" fmla="*/ 6 h 46"/>
                <a:gd name="T24" fmla="*/ 69 w 159"/>
                <a:gd name="T25" fmla="*/ 40 h 46"/>
                <a:gd name="T26" fmla="*/ 44 w 159"/>
                <a:gd name="T27" fmla="*/ 43 h 46"/>
                <a:gd name="T28" fmla="*/ 41 w 159"/>
                <a:gd name="T29" fmla="*/ 34 h 46"/>
                <a:gd name="T30" fmla="*/ 50 w 159"/>
                <a:gd name="T31" fmla="*/ 37 h 46"/>
                <a:gd name="T32" fmla="*/ 51 w 159"/>
                <a:gd name="T33" fmla="*/ 40 h 46"/>
                <a:gd name="T34" fmla="*/ 61 w 159"/>
                <a:gd name="T35" fmla="*/ 37 h 46"/>
                <a:gd name="T36" fmla="*/ 63 w 159"/>
                <a:gd name="T37" fmla="*/ 15 h 46"/>
                <a:gd name="T38" fmla="*/ 56 w 159"/>
                <a:gd name="T39" fmla="*/ 6 h 46"/>
                <a:gd name="T40" fmla="*/ 49 w 159"/>
                <a:gd name="T41" fmla="*/ 15 h 46"/>
                <a:gd name="T42" fmla="*/ 56 w 159"/>
                <a:gd name="T43" fmla="*/ 24 h 46"/>
                <a:gd name="T44" fmla="*/ 63 w 159"/>
                <a:gd name="T45" fmla="*/ 15 h 46"/>
                <a:gd name="T46" fmla="*/ 116 w 159"/>
                <a:gd name="T47" fmla="*/ 25 h 46"/>
                <a:gd name="T48" fmla="*/ 113 w 159"/>
                <a:gd name="T49" fmla="*/ 42 h 46"/>
                <a:gd name="T50" fmla="*/ 87 w 159"/>
                <a:gd name="T51" fmla="*/ 43 h 46"/>
                <a:gd name="T52" fmla="*/ 84 w 159"/>
                <a:gd name="T53" fmla="*/ 30 h 46"/>
                <a:gd name="T54" fmla="*/ 91 w 159"/>
                <a:gd name="T55" fmla="*/ 30 h 46"/>
                <a:gd name="T56" fmla="*/ 92 w 159"/>
                <a:gd name="T57" fmla="*/ 35 h 46"/>
                <a:gd name="T58" fmla="*/ 94 w 159"/>
                <a:gd name="T59" fmla="*/ 39 h 46"/>
                <a:gd name="T60" fmla="*/ 104 w 159"/>
                <a:gd name="T61" fmla="*/ 38 h 46"/>
                <a:gd name="T62" fmla="*/ 104 w 159"/>
                <a:gd name="T63" fmla="*/ 26 h 46"/>
                <a:gd name="T64" fmla="*/ 96 w 159"/>
                <a:gd name="T65" fmla="*/ 24 h 46"/>
                <a:gd name="T66" fmla="*/ 95 w 159"/>
                <a:gd name="T67" fmla="*/ 18 h 46"/>
                <a:gd name="T68" fmla="*/ 97 w 159"/>
                <a:gd name="T69" fmla="*/ 18 h 46"/>
                <a:gd name="T70" fmla="*/ 105 w 159"/>
                <a:gd name="T71" fmla="*/ 11 h 46"/>
                <a:gd name="T72" fmla="*/ 99 w 159"/>
                <a:gd name="T73" fmla="*/ 6 h 46"/>
                <a:gd name="T74" fmla="*/ 93 w 159"/>
                <a:gd name="T75" fmla="*/ 9 h 46"/>
                <a:gd name="T76" fmla="*/ 94 w 159"/>
                <a:gd name="T77" fmla="*/ 12 h 46"/>
                <a:gd name="T78" fmla="*/ 89 w 159"/>
                <a:gd name="T79" fmla="*/ 17 h 46"/>
                <a:gd name="T80" fmla="*/ 84 w 159"/>
                <a:gd name="T81" fmla="*/ 11 h 46"/>
                <a:gd name="T82" fmla="*/ 100 w 159"/>
                <a:gd name="T83" fmla="*/ 0 h 46"/>
                <a:gd name="T84" fmla="*/ 116 w 159"/>
                <a:gd name="T85" fmla="*/ 12 h 46"/>
                <a:gd name="T86" fmla="*/ 109 w 159"/>
                <a:gd name="T87" fmla="*/ 21 h 46"/>
                <a:gd name="T88" fmla="*/ 133 w 159"/>
                <a:gd name="T89" fmla="*/ 40 h 46"/>
                <a:gd name="T90" fmla="*/ 141 w 159"/>
                <a:gd name="T91" fmla="*/ 35 h 46"/>
                <a:gd name="T92" fmla="*/ 139 w 159"/>
                <a:gd name="T93" fmla="*/ 9 h 46"/>
                <a:gd name="T94" fmla="*/ 133 w 159"/>
                <a:gd name="T95" fmla="*/ 3 h 46"/>
                <a:gd name="T96" fmla="*/ 147 w 159"/>
                <a:gd name="T97" fmla="*/ 1 h 46"/>
                <a:gd name="T98" fmla="*/ 151 w 159"/>
                <a:gd name="T99" fmla="*/ 35 h 46"/>
                <a:gd name="T100" fmla="*/ 159 w 159"/>
                <a:gd name="T101" fmla="*/ 40 h 46"/>
                <a:gd name="T102" fmla="*/ 133 w 159"/>
                <a:gd name="T103"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46">
                  <a:moveTo>
                    <a:pt x="0" y="45"/>
                  </a:moveTo>
                  <a:cubicBezTo>
                    <a:pt x="0" y="40"/>
                    <a:pt x="0" y="40"/>
                    <a:pt x="0" y="40"/>
                  </a:cubicBezTo>
                  <a:cubicBezTo>
                    <a:pt x="3" y="40"/>
                    <a:pt x="5" y="39"/>
                    <a:pt x="6" y="39"/>
                  </a:cubicBezTo>
                  <a:cubicBezTo>
                    <a:pt x="7" y="38"/>
                    <a:pt x="8" y="37"/>
                    <a:pt x="8" y="35"/>
                  </a:cubicBezTo>
                  <a:cubicBezTo>
                    <a:pt x="8" y="13"/>
                    <a:pt x="8" y="13"/>
                    <a:pt x="8" y="13"/>
                  </a:cubicBezTo>
                  <a:cubicBezTo>
                    <a:pt x="8" y="11"/>
                    <a:pt x="7" y="10"/>
                    <a:pt x="6" y="9"/>
                  </a:cubicBezTo>
                  <a:cubicBezTo>
                    <a:pt x="5" y="8"/>
                    <a:pt x="3" y="8"/>
                    <a:pt x="0" y="8"/>
                  </a:cubicBezTo>
                  <a:cubicBezTo>
                    <a:pt x="0" y="3"/>
                    <a:pt x="0" y="3"/>
                    <a:pt x="0" y="3"/>
                  </a:cubicBezTo>
                  <a:cubicBezTo>
                    <a:pt x="3" y="3"/>
                    <a:pt x="6" y="3"/>
                    <a:pt x="8" y="2"/>
                  </a:cubicBezTo>
                  <a:cubicBezTo>
                    <a:pt x="10" y="2"/>
                    <a:pt x="12" y="1"/>
                    <a:pt x="14" y="1"/>
                  </a:cubicBezTo>
                  <a:cubicBezTo>
                    <a:pt x="18" y="1"/>
                    <a:pt x="18" y="1"/>
                    <a:pt x="18" y="1"/>
                  </a:cubicBezTo>
                  <a:cubicBezTo>
                    <a:pt x="18" y="35"/>
                    <a:pt x="18" y="35"/>
                    <a:pt x="18" y="35"/>
                  </a:cubicBezTo>
                  <a:cubicBezTo>
                    <a:pt x="18" y="37"/>
                    <a:pt x="18" y="38"/>
                    <a:pt x="19" y="39"/>
                  </a:cubicBezTo>
                  <a:cubicBezTo>
                    <a:pt x="20" y="39"/>
                    <a:pt x="22" y="40"/>
                    <a:pt x="25" y="40"/>
                  </a:cubicBezTo>
                  <a:cubicBezTo>
                    <a:pt x="25" y="45"/>
                    <a:pt x="25" y="45"/>
                    <a:pt x="25" y="45"/>
                  </a:cubicBezTo>
                  <a:cubicBezTo>
                    <a:pt x="0" y="45"/>
                    <a:pt x="0" y="45"/>
                    <a:pt x="0" y="45"/>
                  </a:cubicBezTo>
                  <a:close/>
                  <a:moveTo>
                    <a:pt x="64" y="26"/>
                  </a:moveTo>
                  <a:cubicBezTo>
                    <a:pt x="62" y="28"/>
                    <a:pt x="60" y="28"/>
                    <a:pt x="59" y="29"/>
                  </a:cubicBezTo>
                  <a:cubicBezTo>
                    <a:pt x="57" y="30"/>
                    <a:pt x="55" y="30"/>
                    <a:pt x="53" y="30"/>
                  </a:cubicBezTo>
                  <a:cubicBezTo>
                    <a:pt x="49" y="30"/>
                    <a:pt x="45" y="29"/>
                    <a:pt x="42" y="26"/>
                  </a:cubicBezTo>
                  <a:cubicBezTo>
                    <a:pt x="39" y="23"/>
                    <a:pt x="38" y="20"/>
                    <a:pt x="38" y="15"/>
                  </a:cubicBezTo>
                  <a:cubicBezTo>
                    <a:pt x="38" y="11"/>
                    <a:pt x="40" y="7"/>
                    <a:pt x="43" y="4"/>
                  </a:cubicBezTo>
                  <a:cubicBezTo>
                    <a:pt x="46" y="1"/>
                    <a:pt x="51" y="0"/>
                    <a:pt x="56" y="0"/>
                  </a:cubicBezTo>
                  <a:cubicBezTo>
                    <a:pt x="62" y="0"/>
                    <a:pt x="66" y="2"/>
                    <a:pt x="69" y="6"/>
                  </a:cubicBezTo>
                  <a:cubicBezTo>
                    <a:pt x="73" y="9"/>
                    <a:pt x="74" y="15"/>
                    <a:pt x="74" y="22"/>
                  </a:cubicBezTo>
                  <a:cubicBezTo>
                    <a:pt x="74" y="29"/>
                    <a:pt x="72" y="35"/>
                    <a:pt x="69" y="40"/>
                  </a:cubicBezTo>
                  <a:cubicBezTo>
                    <a:pt x="65" y="44"/>
                    <a:pt x="60" y="46"/>
                    <a:pt x="54" y="46"/>
                  </a:cubicBezTo>
                  <a:cubicBezTo>
                    <a:pt x="50" y="46"/>
                    <a:pt x="47" y="45"/>
                    <a:pt x="44" y="43"/>
                  </a:cubicBezTo>
                  <a:cubicBezTo>
                    <a:pt x="41" y="42"/>
                    <a:pt x="40" y="40"/>
                    <a:pt x="40" y="37"/>
                  </a:cubicBezTo>
                  <a:cubicBezTo>
                    <a:pt x="40" y="36"/>
                    <a:pt x="40" y="34"/>
                    <a:pt x="41" y="34"/>
                  </a:cubicBezTo>
                  <a:cubicBezTo>
                    <a:pt x="42" y="33"/>
                    <a:pt x="43" y="32"/>
                    <a:pt x="45" y="32"/>
                  </a:cubicBezTo>
                  <a:cubicBezTo>
                    <a:pt x="47" y="32"/>
                    <a:pt x="49" y="34"/>
                    <a:pt x="50" y="37"/>
                  </a:cubicBezTo>
                  <a:cubicBezTo>
                    <a:pt x="50" y="38"/>
                    <a:pt x="50" y="38"/>
                    <a:pt x="50" y="38"/>
                  </a:cubicBezTo>
                  <a:cubicBezTo>
                    <a:pt x="50" y="39"/>
                    <a:pt x="50" y="40"/>
                    <a:pt x="51" y="40"/>
                  </a:cubicBezTo>
                  <a:cubicBezTo>
                    <a:pt x="52" y="40"/>
                    <a:pt x="52" y="40"/>
                    <a:pt x="54" y="40"/>
                  </a:cubicBezTo>
                  <a:cubicBezTo>
                    <a:pt x="57" y="40"/>
                    <a:pt x="59" y="39"/>
                    <a:pt x="61" y="37"/>
                  </a:cubicBezTo>
                  <a:cubicBezTo>
                    <a:pt x="63" y="34"/>
                    <a:pt x="64" y="31"/>
                    <a:pt x="64" y="26"/>
                  </a:cubicBezTo>
                  <a:close/>
                  <a:moveTo>
                    <a:pt x="63" y="15"/>
                  </a:moveTo>
                  <a:cubicBezTo>
                    <a:pt x="63" y="12"/>
                    <a:pt x="63" y="10"/>
                    <a:pt x="61" y="8"/>
                  </a:cubicBezTo>
                  <a:cubicBezTo>
                    <a:pt x="60" y="7"/>
                    <a:pt x="58" y="6"/>
                    <a:pt x="56" y="6"/>
                  </a:cubicBezTo>
                  <a:cubicBezTo>
                    <a:pt x="54" y="6"/>
                    <a:pt x="52" y="7"/>
                    <a:pt x="51" y="8"/>
                  </a:cubicBezTo>
                  <a:cubicBezTo>
                    <a:pt x="50" y="10"/>
                    <a:pt x="49" y="12"/>
                    <a:pt x="49" y="15"/>
                  </a:cubicBezTo>
                  <a:cubicBezTo>
                    <a:pt x="49" y="18"/>
                    <a:pt x="49" y="20"/>
                    <a:pt x="51" y="21"/>
                  </a:cubicBezTo>
                  <a:cubicBezTo>
                    <a:pt x="52" y="23"/>
                    <a:pt x="54" y="24"/>
                    <a:pt x="56" y="24"/>
                  </a:cubicBezTo>
                  <a:cubicBezTo>
                    <a:pt x="58" y="24"/>
                    <a:pt x="60" y="23"/>
                    <a:pt x="61" y="21"/>
                  </a:cubicBezTo>
                  <a:cubicBezTo>
                    <a:pt x="63" y="20"/>
                    <a:pt x="63" y="18"/>
                    <a:pt x="63" y="15"/>
                  </a:cubicBezTo>
                  <a:close/>
                  <a:moveTo>
                    <a:pt x="109" y="21"/>
                  </a:moveTo>
                  <a:cubicBezTo>
                    <a:pt x="112" y="22"/>
                    <a:pt x="115" y="23"/>
                    <a:pt x="116" y="25"/>
                  </a:cubicBezTo>
                  <a:cubicBezTo>
                    <a:pt x="118" y="26"/>
                    <a:pt x="118" y="29"/>
                    <a:pt x="118" y="31"/>
                  </a:cubicBezTo>
                  <a:cubicBezTo>
                    <a:pt x="118" y="36"/>
                    <a:pt x="117" y="39"/>
                    <a:pt x="113" y="42"/>
                  </a:cubicBezTo>
                  <a:cubicBezTo>
                    <a:pt x="109" y="44"/>
                    <a:pt x="105" y="46"/>
                    <a:pt x="99" y="46"/>
                  </a:cubicBezTo>
                  <a:cubicBezTo>
                    <a:pt x="94" y="46"/>
                    <a:pt x="90" y="45"/>
                    <a:pt x="87" y="43"/>
                  </a:cubicBezTo>
                  <a:cubicBezTo>
                    <a:pt x="84" y="40"/>
                    <a:pt x="83" y="38"/>
                    <a:pt x="83" y="34"/>
                  </a:cubicBezTo>
                  <a:cubicBezTo>
                    <a:pt x="83" y="33"/>
                    <a:pt x="83" y="31"/>
                    <a:pt x="84" y="30"/>
                  </a:cubicBezTo>
                  <a:cubicBezTo>
                    <a:pt x="85" y="29"/>
                    <a:pt x="86" y="29"/>
                    <a:pt x="88" y="29"/>
                  </a:cubicBezTo>
                  <a:cubicBezTo>
                    <a:pt x="89" y="29"/>
                    <a:pt x="90" y="29"/>
                    <a:pt x="91" y="30"/>
                  </a:cubicBezTo>
                  <a:cubicBezTo>
                    <a:pt x="92" y="31"/>
                    <a:pt x="93" y="32"/>
                    <a:pt x="93" y="34"/>
                  </a:cubicBezTo>
                  <a:cubicBezTo>
                    <a:pt x="93" y="34"/>
                    <a:pt x="93" y="35"/>
                    <a:pt x="92" y="35"/>
                  </a:cubicBezTo>
                  <a:cubicBezTo>
                    <a:pt x="92" y="36"/>
                    <a:pt x="92" y="36"/>
                    <a:pt x="92" y="36"/>
                  </a:cubicBezTo>
                  <a:cubicBezTo>
                    <a:pt x="92" y="37"/>
                    <a:pt x="93" y="38"/>
                    <a:pt x="94" y="39"/>
                  </a:cubicBezTo>
                  <a:cubicBezTo>
                    <a:pt x="95" y="39"/>
                    <a:pt x="97" y="40"/>
                    <a:pt x="99" y="40"/>
                  </a:cubicBezTo>
                  <a:cubicBezTo>
                    <a:pt x="101" y="40"/>
                    <a:pt x="103" y="39"/>
                    <a:pt x="104" y="38"/>
                  </a:cubicBezTo>
                  <a:cubicBezTo>
                    <a:pt x="106" y="36"/>
                    <a:pt x="106" y="34"/>
                    <a:pt x="106" y="32"/>
                  </a:cubicBezTo>
                  <a:cubicBezTo>
                    <a:pt x="106" y="29"/>
                    <a:pt x="106" y="27"/>
                    <a:pt x="104" y="26"/>
                  </a:cubicBezTo>
                  <a:cubicBezTo>
                    <a:pt x="103" y="24"/>
                    <a:pt x="100" y="24"/>
                    <a:pt x="97" y="24"/>
                  </a:cubicBezTo>
                  <a:cubicBezTo>
                    <a:pt x="96" y="24"/>
                    <a:pt x="96" y="24"/>
                    <a:pt x="96" y="24"/>
                  </a:cubicBezTo>
                  <a:cubicBezTo>
                    <a:pt x="95" y="24"/>
                    <a:pt x="95" y="24"/>
                    <a:pt x="95" y="24"/>
                  </a:cubicBezTo>
                  <a:cubicBezTo>
                    <a:pt x="95" y="18"/>
                    <a:pt x="95" y="18"/>
                    <a:pt x="95" y="18"/>
                  </a:cubicBezTo>
                  <a:cubicBezTo>
                    <a:pt x="95" y="18"/>
                    <a:pt x="96" y="18"/>
                    <a:pt x="96" y="18"/>
                  </a:cubicBezTo>
                  <a:cubicBezTo>
                    <a:pt x="96" y="18"/>
                    <a:pt x="97" y="18"/>
                    <a:pt x="97" y="18"/>
                  </a:cubicBezTo>
                  <a:cubicBezTo>
                    <a:pt x="99" y="18"/>
                    <a:pt x="101" y="17"/>
                    <a:pt x="103" y="16"/>
                  </a:cubicBezTo>
                  <a:cubicBezTo>
                    <a:pt x="104" y="15"/>
                    <a:pt x="105" y="13"/>
                    <a:pt x="105" y="11"/>
                  </a:cubicBezTo>
                  <a:cubicBezTo>
                    <a:pt x="105" y="9"/>
                    <a:pt x="104" y="8"/>
                    <a:pt x="103" y="7"/>
                  </a:cubicBezTo>
                  <a:cubicBezTo>
                    <a:pt x="102" y="6"/>
                    <a:pt x="101" y="6"/>
                    <a:pt x="99" y="6"/>
                  </a:cubicBezTo>
                  <a:cubicBezTo>
                    <a:pt x="97" y="6"/>
                    <a:pt x="96" y="6"/>
                    <a:pt x="95" y="7"/>
                  </a:cubicBezTo>
                  <a:cubicBezTo>
                    <a:pt x="94" y="7"/>
                    <a:pt x="93" y="8"/>
                    <a:pt x="93" y="9"/>
                  </a:cubicBezTo>
                  <a:cubicBezTo>
                    <a:pt x="93" y="9"/>
                    <a:pt x="93" y="10"/>
                    <a:pt x="94" y="10"/>
                  </a:cubicBezTo>
                  <a:cubicBezTo>
                    <a:pt x="94" y="11"/>
                    <a:pt x="94" y="12"/>
                    <a:pt x="94" y="12"/>
                  </a:cubicBezTo>
                  <a:cubicBezTo>
                    <a:pt x="94" y="14"/>
                    <a:pt x="94" y="15"/>
                    <a:pt x="93" y="16"/>
                  </a:cubicBezTo>
                  <a:cubicBezTo>
                    <a:pt x="92" y="16"/>
                    <a:pt x="91" y="17"/>
                    <a:pt x="89" y="17"/>
                  </a:cubicBezTo>
                  <a:cubicBezTo>
                    <a:pt x="88" y="17"/>
                    <a:pt x="86" y="16"/>
                    <a:pt x="85" y="15"/>
                  </a:cubicBezTo>
                  <a:cubicBezTo>
                    <a:pt x="84" y="15"/>
                    <a:pt x="84" y="13"/>
                    <a:pt x="84" y="11"/>
                  </a:cubicBezTo>
                  <a:cubicBezTo>
                    <a:pt x="84" y="8"/>
                    <a:pt x="86" y="5"/>
                    <a:pt x="89" y="3"/>
                  </a:cubicBezTo>
                  <a:cubicBezTo>
                    <a:pt x="92" y="1"/>
                    <a:pt x="95" y="0"/>
                    <a:pt x="100" y="0"/>
                  </a:cubicBezTo>
                  <a:cubicBezTo>
                    <a:pt x="105" y="0"/>
                    <a:pt x="109" y="1"/>
                    <a:pt x="112" y="3"/>
                  </a:cubicBezTo>
                  <a:cubicBezTo>
                    <a:pt x="115" y="5"/>
                    <a:pt x="116" y="8"/>
                    <a:pt x="116" y="12"/>
                  </a:cubicBezTo>
                  <a:cubicBezTo>
                    <a:pt x="116" y="14"/>
                    <a:pt x="116" y="16"/>
                    <a:pt x="114" y="17"/>
                  </a:cubicBezTo>
                  <a:cubicBezTo>
                    <a:pt x="113" y="19"/>
                    <a:pt x="112" y="20"/>
                    <a:pt x="109" y="21"/>
                  </a:cubicBezTo>
                  <a:close/>
                  <a:moveTo>
                    <a:pt x="133" y="45"/>
                  </a:moveTo>
                  <a:cubicBezTo>
                    <a:pt x="133" y="40"/>
                    <a:pt x="133" y="40"/>
                    <a:pt x="133" y="40"/>
                  </a:cubicBezTo>
                  <a:cubicBezTo>
                    <a:pt x="136" y="40"/>
                    <a:pt x="138" y="39"/>
                    <a:pt x="139" y="39"/>
                  </a:cubicBezTo>
                  <a:cubicBezTo>
                    <a:pt x="140" y="38"/>
                    <a:pt x="141" y="37"/>
                    <a:pt x="141" y="35"/>
                  </a:cubicBezTo>
                  <a:cubicBezTo>
                    <a:pt x="141" y="13"/>
                    <a:pt x="141" y="13"/>
                    <a:pt x="141" y="13"/>
                  </a:cubicBezTo>
                  <a:cubicBezTo>
                    <a:pt x="141" y="11"/>
                    <a:pt x="140" y="10"/>
                    <a:pt x="139" y="9"/>
                  </a:cubicBezTo>
                  <a:cubicBezTo>
                    <a:pt x="139" y="8"/>
                    <a:pt x="137" y="8"/>
                    <a:pt x="133" y="8"/>
                  </a:cubicBezTo>
                  <a:cubicBezTo>
                    <a:pt x="133" y="3"/>
                    <a:pt x="133" y="3"/>
                    <a:pt x="133" y="3"/>
                  </a:cubicBezTo>
                  <a:cubicBezTo>
                    <a:pt x="136" y="3"/>
                    <a:pt x="139" y="3"/>
                    <a:pt x="141" y="2"/>
                  </a:cubicBezTo>
                  <a:cubicBezTo>
                    <a:pt x="143" y="2"/>
                    <a:pt x="145" y="1"/>
                    <a:pt x="147" y="1"/>
                  </a:cubicBezTo>
                  <a:cubicBezTo>
                    <a:pt x="151" y="1"/>
                    <a:pt x="151" y="1"/>
                    <a:pt x="151" y="1"/>
                  </a:cubicBezTo>
                  <a:cubicBezTo>
                    <a:pt x="151" y="35"/>
                    <a:pt x="151" y="35"/>
                    <a:pt x="151" y="35"/>
                  </a:cubicBezTo>
                  <a:cubicBezTo>
                    <a:pt x="151" y="37"/>
                    <a:pt x="151" y="38"/>
                    <a:pt x="152" y="39"/>
                  </a:cubicBezTo>
                  <a:cubicBezTo>
                    <a:pt x="154" y="39"/>
                    <a:pt x="156" y="40"/>
                    <a:pt x="159" y="40"/>
                  </a:cubicBezTo>
                  <a:cubicBezTo>
                    <a:pt x="159" y="45"/>
                    <a:pt x="159" y="45"/>
                    <a:pt x="159" y="45"/>
                  </a:cubicBezTo>
                  <a:cubicBezTo>
                    <a:pt x="133" y="45"/>
                    <a:pt x="133" y="45"/>
                    <a:pt x="13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6" name="Freeform 34"/>
            <p:cNvSpPr>
              <a:spLocks noEditPoints="1"/>
            </p:cNvSpPr>
            <p:nvPr/>
          </p:nvSpPr>
          <p:spPr bwMode="auto">
            <a:xfrm>
              <a:off x="5048250" y="3025774"/>
              <a:ext cx="1824037" cy="987424"/>
            </a:xfrm>
            <a:custGeom>
              <a:avLst/>
              <a:gdLst>
                <a:gd name="T0" fmla="*/ 610 w 670"/>
                <a:gd name="T1" fmla="*/ 68 h 362"/>
                <a:gd name="T2" fmla="*/ 557 w 670"/>
                <a:gd name="T3" fmla="*/ 99 h 362"/>
                <a:gd name="T4" fmla="*/ 460 w 670"/>
                <a:gd name="T5" fmla="*/ 80 h 362"/>
                <a:gd name="T6" fmla="*/ 381 w 670"/>
                <a:gd name="T7" fmla="*/ 349 h 362"/>
                <a:gd name="T8" fmla="*/ 362 w 670"/>
                <a:gd name="T9" fmla="*/ 297 h 362"/>
                <a:gd name="T10" fmla="*/ 395 w 670"/>
                <a:gd name="T11" fmla="*/ 310 h 362"/>
                <a:gd name="T12" fmla="*/ 403 w 670"/>
                <a:gd name="T13" fmla="*/ 303 h 362"/>
                <a:gd name="T14" fmla="*/ 430 w 670"/>
                <a:gd name="T15" fmla="*/ 311 h 362"/>
                <a:gd name="T16" fmla="*/ 487 w 670"/>
                <a:gd name="T17" fmla="*/ 192 h 362"/>
                <a:gd name="T18" fmla="*/ 400 w 670"/>
                <a:gd name="T19" fmla="*/ 200 h 362"/>
                <a:gd name="T20" fmla="*/ 442 w 670"/>
                <a:gd name="T21" fmla="*/ 260 h 362"/>
                <a:gd name="T22" fmla="*/ 378 w 670"/>
                <a:gd name="T23" fmla="*/ 362 h 362"/>
                <a:gd name="T24" fmla="*/ 292 w 670"/>
                <a:gd name="T25" fmla="*/ 362 h 362"/>
                <a:gd name="T26" fmla="*/ 228 w 670"/>
                <a:gd name="T27" fmla="*/ 260 h 362"/>
                <a:gd name="T28" fmla="*/ 271 w 670"/>
                <a:gd name="T29" fmla="*/ 200 h 362"/>
                <a:gd name="T30" fmla="*/ 183 w 670"/>
                <a:gd name="T31" fmla="*/ 192 h 362"/>
                <a:gd name="T32" fmla="*/ 240 w 670"/>
                <a:gd name="T33" fmla="*/ 311 h 362"/>
                <a:gd name="T34" fmla="*/ 267 w 670"/>
                <a:gd name="T35" fmla="*/ 303 h 362"/>
                <a:gd name="T36" fmla="*/ 275 w 670"/>
                <a:gd name="T37" fmla="*/ 310 h 362"/>
                <a:gd name="T38" fmla="*/ 308 w 670"/>
                <a:gd name="T39" fmla="*/ 297 h 362"/>
                <a:gd name="T40" fmla="*/ 289 w 670"/>
                <a:gd name="T41" fmla="*/ 349 h 362"/>
                <a:gd name="T42" fmla="*/ 613 w 670"/>
                <a:gd name="T43" fmla="*/ 49 h 362"/>
                <a:gd name="T44" fmla="*/ 496 w 670"/>
                <a:gd name="T45" fmla="*/ 27 h 362"/>
                <a:gd name="T46" fmla="*/ 496 w 670"/>
                <a:gd name="T47" fmla="*/ 16 h 362"/>
                <a:gd name="T48" fmla="*/ 587 w 670"/>
                <a:gd name="T49" fmla="*/ 60 h 362"/>
                <a:gd name="T50" fmla="*/ 429 w 670"/>
                <a:gd name="T51" fmla="*/ 130 h 362"/>
                <a:gd name="T52" fmla="*/ 545 w 670"/>
                <a:gd name="T53" fmla="*/ 142 h 362"/>
                <a:gd name="T54" fmla="*/ 540 w 670"/>
                <a:gd name="T55" fmla="*/ 134 h 362"/>
                <a:gd name="T56" fmla="*/ 434 w 670"/>
                <a:gd name="T57" fmla="*/ 132 h 362"/>
                <a:gd name="T58" fmla="*/ 420 w 670"/>
                <a:gd name="T59" fmla="*/ 151 h 362"/>
                <a:gd name="T60" fmla="*/ 499 w 670"/>
                <a:gd name="T61" fmla="*/ 176 h 362"/>
                <a:gd name="T62" fmla="*/ 521 w 670"/>
                <a:gd name="T63" fmla="*/ 156 h 362"/>
                <a:gd name="T64" fmla="*/ 415 w 670"/>
                <a:gd name="T65" fmla="*/ 164 h 362"/>
                <a:gd name="T66" fmla="*/ 60 w 670"/>
                <a:gd name="T67" fmla="*/ 68 h 362"/>
                <a:gd name="T68" fmla="*/ 113 w 670"/>
                <a:gd name="T69" fmla="*/ 99 h 362"/>
                <a:gd name="T70" fmla="*/ 210 w 670"/>
                <a:gd name="T71" fmla="*/ 80 h 362"/>
                <a:gd name="T72" fmla="*/ 57 w 670"/>
                <a:gd name="T73" fmla="*/ 49 h 362"/>
                <a:gd name="T74" fmla="*/ 175 w 670"/>
                <a:gd name="T75" fmla="*/ 27 h 362"/>
                <a:gd name="T76" fmla="*/ 174 w 670"/>
                <a:gd name="T77" fmla="*/ 16 h 362"/>
                <a:gd name="T78" fmla="*/ 83 w 670"/>
                <a:gd name="T79" fmla="*/ 60 h 362"/>
                <a:gd name="T80" fmla="*/ 241 w 670"/>
                <a:gd name="T81" fmla="*/ 130 h 362"/>
                <a:gd name="T82" fmla="*/ 125 w 670"/>
                <a:gd name="T83" fmla="*/ 142 h 362"/>
                <a:gd name="T84" fmla="*/ 130 w 670"/>
                <a:gd name="T85" fmla="*/ 134 h 362"/>
                <a:gd name="T86" fmla="*/ 236 w 670"/>
                <a:gd name="T87" fmla="*/ 132 h 362"/>
                <a:gd name="T88" fmla="*/ 250 w 670"/>
                <a:gd name="T89" fmla="*/ 151 h 362"/>
                <a:gd name="T90" fmla="*/ 171 w 670"/>
                <a:gd name="T91" fmla="*/ 176 h 362"/>
                <a:gd name="T92" fmla="*/ 149 w 670"/>
                <a:gd name="T93" fmla="*/ 156 h 362"/>
                <a:gd name="T94" fmla="*/ 255 w 670"/>
                <a:gd name="T95" fmla="*/ 164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0" h="362">
                  <a:moveTo>
                    <a:pt x="446" y="90"/>
                  </a:moveTo>
                  <a:cubicBezTo>
                    <a:pt x="454" y="71"/>
                    <a:pt x="454" y="71"/>
                    <a:pt x="454" y="71"/>
                  </a:cubicBezTo>
                  <a:cubicBezTo>
                    <a:pt x="610" y="68"/>
                    <a:pt x="610" y="68"/>
                    <a:pt x="610" y="68"/>
                  </a:cubicBezTo>
                  <a:cubicBezTo>
                    <a:pt x="579" y="104"/>
                    <a:pt x="579" y="104"/>
                    <a:pt x="579" y="104"/>
                  </a:cubicBezTo>
                  <a:cubicBezTo>
                    <a:pt x="557" y="104"/>
                    <a:pt x="557" y="104"/>
                    <a:pt x="557" y="104"/>
                  </a:cubicBezTo>
                  <a:cubicBezTo>
                    <a:pt x="557" y="99"/>
                    <a:pt x="557" y="99"/>
                    <a:pt x="557" y="99"/>
                  </a:cubicBezTo>
                  <a:cubicBezTo>
                    <a:pt x="574" y="95"/>
                    <a:pt x="574" y="95"/>
                    <a:pt x="574" y="95"/>
                  </a:cubicBezTo>
                  <a:cubicBezTo>
                    <a:pt x="590" y="77"/>
                    <a:pt x="590" y="77"/>
                    <a:pt x="590" y="77"/>
                  </a:cubicBezTo>
                  <a:cubicBezTo>
                    <a:pt x="460" y="80"/>
                    <a:pt x="460" y="80"/>
                    <a:pt x="460" y="80"/>
                  </a:cubicBezTo>
                  <a:cubicBezTo>
                    <a:pt x="451" y="92"/>
                    <a:pt x="451" y="92"/>
                    <a:pt x="451" y="92"/>
                  </a:cubicBezTo>
                  <a:cubicBezTo>
                    <a:pt x="446" y="90"/>
                    <a:pt x="446" y="90"/>
                    <a:pt x="446" y="90"/>
                  </a:cubicBezTo>
                  <a:close/>
                  <a:moveTo>
                    <a:pt x="381" y="349"/>
                  </a:moveTo>
                  <a:cubicBezTo>
                    <a:pt x="393" y="349"/>
                    <a:pt x="393" y="349"/>
                    <a:pt x="393" y="349"/>
                  </a:cubicBezTo>
                  <a:cubicBezTo>
                    <a:pt x="354" y="304"/>
                    <a:pt x="354" y="304"/>
                    <a:pt x="354" y="304"/>
                  </a:cubicBezTo>
                  <a:cubicBezTo>
                    <a:pt x="362" y="297"/>
                    <a:pt x="362" y="297"/>
                    <a:pt x="362" y="297"/>
                  </a:cubicBezTo>
                  <a:cubicBezTo>
                    <a:pt x="409" y="349"/>
                    <a:pt x="409" y="349"/>
                    <a:pt x="409" y="349"/>
                  </a:cubicBezTo>
                  <a:cubicBezTo>
                    <a:pt x="431" y="349"/>
                    <a:pt x="431" y="349"/>
                    <a:pt x="431" y="349"/>
                  </a:cubicBezTo>
                  <a:cubicBezTo>
                    <a:pt x="395" y="310"/>
                    <a:pt x="395" y="310"/>
                    <a:pt x="395" y="310"/>
                  </a:cubicBezTo>
                  <a:cubicBezTo>
                    <a:pt x="364" y="277"/>
                    <a:pt x="384" y="237"/>
                    <a:pt x="384" y="237"/>
                  </a:cubicBezTo>
                  <a:cubicBezTo>
                    <a:pt x="394" y="241"/>
                    <a:pt x="394" y="241"/>
                    <a:pt x="394" y="241"/>
                  </a:cubicBezTo>
                  <a:cubicBezTo>
                    <a:pt x="393" y="242"/>
                    <a:pt x="378" y="275"/>
                    <a:pt x="403" y="303"/>
                  </a:cubicBezTo>
                  <a:cubicBezTo>
                    <a:pt x="446" y="349"/>
                    <a:pt x="446" y="349"/>
                    <a:pt x="446" y="349"/>
                  </a:cubicBezTo>
                  <a:cubicBezTo>
                    <a:pt x="461" y="349"/>
                    <a:pt x="461" y="349"/>
                    <a:pt x="461" y="349"/>
                  </a:cubicBezTo>
                  <a:cubicBezTo>
                    <a:pt x="453" y="341"/>
                    <a:pt x="438" y="328"/>
                    <a:pt x="430" y="311"/>
                  </a:cubicBezTo>
                  <a:cubicBezTo>
                    <a:pt x="421" y="295"/>
                    <a:pt x="418" y="275"/>
                    <a:pt x="433" y="254"/>
                  </a:cubicBezTo>
                  <a:cubicBezTo>
                    <a:pt x="433" y="254"/>
                    <a:pt x="433" y="254"/>
                    <a:pt x="433" y="254"/>
                  </a:cubicBezTo>
                  <a:cubicBezTo>
                    <a:pt x="487" y="192"/>
                    <a:pt x="487" y="192"/>
                    <a:pt x="487" y="192"/>
                  </a:cubicBezTo>
                  <a:cubicBezTo>
                    <a:pt x="411" y="193"/>
                    <a:pt x="411" y="193"/>
                    <a:pt x="411" y="193"/>
                  </a:cubicBezTo>
                  <a:cubicBezTo>
                    <a:pt x="404" y="202"/>
                    <a:pt x="404" y="202"/>
                    <a:pt x="404" y="202"/>
                  </a:cubicBezTo>
                  <a:cubicBezTo>
                    <a:pt x="400" y="200"/>
                    <a:pt x="400" y="200"/>
                    <a:pt x="400" y="200"/>
                  </a:cubicBezTo>
                  <a:cubicBezTo>
                    <a:pt x="406" y="186"/>
                    <a:pt x="406" y="186"/>
                    <a:pt x="406" y="186"/>
                  </a:cubicBezTo>
                  <a:cubicBezTo>
                    <a:pt x="509" y="183"/>
                    <a:pt x="509" y="183"/>
                    <a:pt x="509" y="183"/>
                  </a:cubicBezTo>
                  <a:cubicBezTo>
                    <a:pt x="442" y="260"/>
                    <a:pt x="442" y="260"/>
                    <a:pt x="442" y="260"/>
                  </a:cubicBezTo>
                  <a:cubicBezTo>
                    <a:pt x="431" y="276"/>
                    <a:pt x="432" y="291"/>
                    <a:pt x="438" y="304"/>
                  </a:cubicBezTo>
                  <a:cubicBezTo>
                    <a:pt x="449" y="327"/>
                    <a:pt x="475" y="345"/>
                    <a:pt x="494" y="362"/>
                  </a:cubicBezTo>
                  <a:cubicBezTo>
                    <a:pt x="378" y="362"/>
                    <a:pt x="378" y="362"/>
                    <a:pt x="378" y="362"/>
                  </a:cubicBezTo>
                  <a:cubicBezTo>
                    <a:pt x="335" y="319"/>
                    <a:pt x="335" y="319"/>
                    <a:pt x="335" y="319"/>
                  </a:cubicBezTo>
                  <a:cubicBezTo>
                    <a:pt x="335" y="319"/>
                    <a:pt x="335" y="319"/>
                    <a:pt x="335" y="319"/>
                  </a:cubicBezTo>
                  <a:cubicBezTo>
                    <a:pt x="292" y="362"/>
                    <a:pt x="292" y="362"/>
                    <a:pt x="292" y="362"/>
                  </a:cubicBezTo>
                  <a:cubicBezTo>
                    <a:pt x="179" y="362"/>
                    <a:pt x="179" y="362"/>
                    <a:pt x="179" y="362"/>
                  </a:cubicBezTo>
                  <a:cubicBezTo>
                    <a:pt x="196" y="345"/>
                    <a:pt x="222" y="326"/>
                    <a:pt x="232" y="304"/>
                  </a:cubicBezTo>
                  <a:cubicBezTo>
                    <a:pt x="238" y="291"/>
                    <a:pt x="240" y="276"/>
                    <a:pt x="228" y="260"/>
                  </a:cubicBezTo>
                  <a:cubicBezTo>
                    <a:pt x="161" y="183"/>
                    <a:pt x="161" y="183"/>
                    <a:pt x="161" y="183"/>
                  </a:cubicBezTo>
                  <a:cubicBezTo>
                    <a:pt x="264" y="186"/>
                    <a:pt x="264" y="186"/>
                    <a:pt x="264" y="186"/>
                  </a:cubicBezTo>
                  <a:cubicBezTo>
                    <a:pt x="271" y="200"/>
                    <a:pt x="271" y="200"/>
                    <a:pt x="271" y="200"/>
                  </a:cubicBezTo>
                  <a:cubicBezTo>
                    <a:pt x="266" y="202"/>
                    <a:pt x="266" y="202"/>
                    <a:pt x="266" y="202"/>
                  </a:cubicBezTo>
                  <a:cubicBezTo>
                    <a:pt x="259" y="193"/>
                    <a:pt x="259" y="193"/>
                    <a:pt x="259" y="193"/>
                  </a:cubicBezTo>
                  <a:cubicBezTo>
                    <a:pt x="183" y="192"/>
                    <a:pt x="183" y="192"/>
                    <a:pt x="183" y="192"/>
                  </a:cubicBezTo>
                  <a:cubicBezTo>
                    <a:pt x="237" y="254"/>
                    <a:pt x="237" y="254"/>
                    <a:pt x="237" y="254"/>
                  </a:cubicBezTo>
                  <a:cubicBezTo>
                    <a:pt x="237" y="254"/>
                    <a:pt x="237" y="254"/>
                    <a:pt x="237" y="254"/>
                  </a:cubicBezTo>
                  <a:cubicBezTo>
                    <a:pt x="252" y="275"/>
                    <a:pt x="249" y="295"/>
                    <a:pt x="240" y="311"/>
                  </a:cubicBezTo>
                  <a:cubicBezTo>
                    <a:pt x="232" y="328"/>
                    <a:pt x="218" y="341"/>
                    <a:pt x="209" y="349"/>
                  </a:cubicBezTo>
                  <a:cubicBezTo>
                    <a:pt x="224" y="349"/>
                    <a:pt x="224" y="349"/>
                    <a:pt x="224" y="349"/>
                  </a:cubicBezTo>
                  <a:cubicBezTo>
                    <a:pt x="267" y="303"/>
                    <a:pt x="267" y="303"/>
                    <a:pt x="267" y="303"/>
                  </a:cubicBezTo>
                  <a:cubicBezTo>
                    <a:pt x="292" y="275"/>
                    <a:pt x="277" y="242"/>
                    <a:pt x="277" y="241"/>
                  </a:cubicBezTo>
                  <a:cubicBezTo>
                    <a:pt x="286" y="237"/>
                    <a:pt x="286" y="237"/>
                    <a:pt x="286" y="237"/>
                  </a:cubicBezTo>
                  <a:cubicBezTo>
                    <a:pt x="286" y="237"/>
                    <a:pt x="306" y="277"/>
                    <a:pt x="275" y="310"/>
                  </a:cubicBezTo>
                  <a:cubicBezTo>
                    <a:pt x="239" y="349"/>
                    <a:pt x="239" y="349"/>
                    <a:pt x="239" y="349"/>
                  </a:cubicBezTo>
                  <a:cubicBezTo>
                    <a:pt x="261" y="349"/>
                    <a:pt x="261" y="349"/>
                    <a:pt x="261" y="349"/>
                  </a:cubicBezTo>
                  <a:cubicBezTo>
                    <a:pt x="308" y="297"/>
                    <a:pt x="308" y="297"/>
                    <a:pt x="308" y="297"/>
                  </a:cubicBezTo>
                  <a:cubicBezTo>
                    <a:pt x="316" y="304"/>
                    <a:pt x="316" y="304"/>
                    <a:pt x="316" y="304"/>
                  </a:cubicBezTo>
                  <a:cubicBezTo>
                    <a:pt x="277" y="349"/>
                    <a:pt x="277" y="349"/>
                    <a:pt x="277" y="349"/>
                  </a:cubicBezTo>
                  <a:cubicBezTo>
                    <a:pt x="289" y="349"/>
                    <a:pt x="289" y="349"/>
                    <a:pt x="289" y="349"/>
                  </a:cubicBezTo>
                  <a:cubicBezTo>
                    <a:pt x="335" y="305"/>
                    <a:pt x="335" y="305"/>
                    <a:pt x="335" y="305"/>
                  </a:cubicBezTo>
                  <a:cubicBezTo>
                    <a:pt x="381" y="349"/>
                    <a:pt x="381" y="349"/>
                    <a:pt x="381" y="349"/>
                  </a:cubicBezTo>
                  <a:close/>
                  <a:moveTo>
                    <a:pt x="613" y="49"/>
                  </a:moveTo>
                  <a:cubicBezTo>
                    <a:pt x="646" y="12"/>
                    <a:pt x="646" y="12"/>
                    <a:pt x="646" y="12"/>
                  </a:cubicBezTo>
                  <a:cubicBezTo>
                    <a:pt x="623" y="15"/>
                    <a:pt x="623" y="15"/>
                    <a:pt x="623" y="15"/>
                  </a:cubicBezTo>
                  <a:cubicBezTo>
                    <a:pt x="496" y="27"/>
                    <a:pt x="496" y="27"/>
                    <a:pt x="496" y="27"/>
                  </a:cubicBezTo>
                  <a:cubicBezTo>
                    <a:pt x="432" y="39"/>
                    <a:pt x="410" y="122"/>
                    <a:pt x="335" y="121"/>
                  </a:cubicBezTo>
                  <a:cubicBezTo>
                    <a:pt x="335" y="110"/>
                    <a:pt x="335" y="110"/>
                    <a:pt x="335" y="110"/>
                  </a:cubicBezTo>
                  <a:cubicBezTo>
                    <a:pt x="406" y="112"/>
                    <a:pt x="426" y="26"/>
                    <a:pt x="496" y="16"/>
                  </a:cubicBezTo>
                  <a:cubicBezTo>
                    <a:pt x="670" y="0"/>
                    <a:pt x="670" y="0"/>
                    <a:pt x="670" y="0"/>
                  </a:cubicBezTo>
                  <a:cubicBezTo>
                    <a:pt x="617" y="60"/>
                    <a:pt x="617" y="60"/>
                    <a:pt x="617" y="60"/>
                  </a:cubicBezTo>
                  <a:cubicBezTo>
                    <a:pt x="587" y="60"/>
                    <a:pt x="587" y="60"/>
                    <a:pt x="587" y="60"/>
                  </a:cubicBezTo>
                  <a:cubicBezTo>
                    <a:pt x="587" y="56"/>
                    <a:pt x="587" y="56"/>
                    <a:pt x="587" y="56"/>
                  </a:cubicBezTo>
                  <a:cubicBezTo>
                    <a:pt x="613" y="49"/>
                    <a:pt x="613" y="49"/>
                    <a:pt x="613" y="49"/>
                  </a:cubicBezTo>
                  <a:close/>
                  <a:moveTo>
                    <a:pt x="429" y="130"/>
                  </a:moveTo>
                  <a:cubicBezTo>
                    <a:pt x="436" y="114"/>
                    <a:pt x="436" y="114"/>
                    <a:pt x="436" y="114"/>
                  </a:cubicBezTo>
                  <a:cubicBezTo>
                    <a:pt x="572" y="111"/>
                    <a:pt x="572" y="111"/>
                    <a:pt x="572" y="111"/>
                  </a:cubicBezTo>
                  <a:cubicBezTo>
                    <a:pt x="545" y="142"/>
                    <a:pt x="545" y="142"/>
                    <a:pt x="545" y="142"/>
                  </a:cubicBezTo>
                  <a:cubicBezTo>
                    <a:pt x="527" y="142"/>
                    <a:pt x="527" y="142"/>
                    <a:pt x="527" y="142"/>
                  </a:cubicBezTo>
                  <a:cubicBezTo>
                    <a:pt x="527" y="138"/>
                    <a:pt x="527" y="138"/>
                    <a:pt x="527" y="138"/>
                  </a:cubicBezTo>
                  <a:cubicBezTo>
                    <a:pt x="540" y="134"/>
                    <a:pt x="540" y="134"/>
                    <a:pt x="540" y="134"/>
                  </a:cubicBezTo>
                  <a:cubicBezTo>
                    <a:pt x="553" y="119"/>
                    <a:pt x="553" y="119"/>
                    <a:pt x="553" y="119"/>
                  </a:cubicBezTo>
                  <a:cubicBezTo>
                    <a:pt x="441" y="122"/>
                    <a:pt x="441" y="122"/>
                    <a:pt x="441" y="122"/>
                  </a:cubicBezTo>
                  <a:cubicBezTo>
                    <a:pt x="434" y="132"/>
                    <a:pt x="434" y="132"/>
                    <a:pt x="434" y="132"/>
                  </a:cubicBezTo>
                  <a:cubicBezTo>
                    <a:pt x="429" y="130"/>
                    <a:pt x="429" y="130"/>
                    <a:pt x="429" y="130"/>
                  </a:cubicBezTo>
                  <a:close/>
                  <a:moveTo>
                    <a:pt x="415" y="164"/>
                  </a:moveTo>
                  <a:cubicBezTo>
                    <a:pt x="420" y="151"/>
                    <a:pt x="420" y="151"/>
                    <a:pt x="420" y="151"/>
                  </a:cubicBezTo>
                  <a:cubicBezTo>
                    <a:pt x="540" y="149"/>
                    <a:pt x="540" y="149"/>
                    <a:pt x="540" y="149"/>
                  </a:cubicBezTo>
                  <a:cubicBezTo>
                    <a:pt x="515" y="176"/>
                    <a:pt x="515" y="176"/>
                    <a:pt x="515" y="176"/>
                  </a:cubicBezTo>
                  <a:cubicBezTo>
                    <a:pt x="499" y="176"/>
                    <a:pt x="499" y="176"/>
                    <a:pt x="499" y="176"/>
                  </a:cubicBezTo>
                  <a:cubicBezTo>
                    <a:pt x="499" y="172"/>
                    <a:pt x="499" y="172"/>
                    <a:pt x="499" y="172"/>
                  </a:cubicBezTo>
                  <a:cubicBezTo>
                    <a:pt x="510" y="169"/>
                    <a:pt x="510" y="169"/>
                    <a:pt x="510" y="169"/>
                  </a:cubicBezTo>
                  <a:cubicBezTo>
                    <a:pt x="521" y="156"/>
                    <a:pt x="521" y="156"/>
                    <a:pt x="521" y="156"/>
                  </a:cubicBezTo>
                  <a:cubicBezTo>
                    <a:pt x="425" y="159"/>
                    <a:pt x="425" y="159"/>
                    <a:pt x="425" y="159"/>
                  </a:cubicBezTo>
                  <a:cubicBezTo>
                    <a:pt x="419" y="166"/>
                    <a:pt x="419" y="166"/>
                    <a:pt x="419" y="166"/>
                  </a:cubicBezTo>
                  <a:cubicBezTo>
                    <a:pt x="415" y="164"/>
                    <a:pt x="415" y="164"/>
                    <a:pt x="415" y="164"/>
                  </a:cubicBezTo>
                  <a:close/>
                  <a:moveTo>
                    <a:pt x="224" y="90"/>
                  </a:moveTo>
                  <a:cubicBezTo>
                    <a:pt x="216" y="71"/>
                    <a:pt x="216" y="71"/>
                    <a:pt x="216" y="71"/>
                  </a:cubicBezTo>
                  <a:cubicBezTo>
                    <a:pt x="60" y="68"/>
                    <a:pt x="60" y="68"/>
                    <a:pt x="60" y="68"/>
                  </a:cubicBezTo>
                  <a:cubicBezTo>
                    <a:pt x="92" y="104"/>
                    <a:pt x="92" y="104"/>
                    <a:pt x="92" y="104"/>
                  </a:cubicBezTo>
                  <a:cubicBezTo>
                    <a:pt x="113" y="104"/>
                    <a:pt x="113" y="104"/>
                    <a:pt x="113" y="104"/>
                  </a:cubicBezTo>
                  <a:cubicBezTo>
                    <a:pt x="113" y="99"/>
                    <a:pt x="113" y="99"/>
                    <a:pt x="113" y="99"/>
                  </a:cubicBezTo>
                  <a:cubicBezTo>
                    <a:pt x="96" y="95"/>
                    <a:pt x="96" y="95"/>
                    <a:pt x="96" y="95"/>
                  </a:cubicBezTo>
                  <a:cubicBezTo>
                    <a:pt x="81" y="77"/>
                    <a:pt x="81" y="77"/>
                    <a:pt x="81" y="77"/>
                  </a:cubicBezTo>
                  <a:cubicBezTo>
                    <a:pt x="210" y="80"/>
                    <a:pt x="210" y="80"/>
                    <a:pt x="210" y="80"/>
                  </a:cubicBezTo>
                  <a:cubicBezTo>
                    <a:pt x="219" y="92"/>
                    <a:pt x="219" y="92"/>
                    <a:pt x="219" y="92"/>
                  </a:cubicBezTo>
                  <a:cubicBezTo>
                    <a:pt x="224" y="90"/>
                    <a:pt x="224" y="90"/>
                    <a:pt x="224" y="90"/>
                  </a:cubicBezTo>
                  <a:close/>
                  <a:moveTo>
                    <a:pt x="57" y="49"/>
                  </a:moveTo>
                  <a:cubicBezTo>
                    <a:pt x="25" y="12"/>
                    <a:pt x="25" y="12"/>
                    <a:pt x="25" y="12"/>
                  </a:cubicBezTo>
                  <a:cubicBezTo>
                    <a:pt x="47" y="15"/>
                    <a:pt x="47" y="15"/>
                    <a:pt x="47" y="15"/>
                  </a:cubicBezTo>
                  <a:cubicBezTo>
                    <a:pt x="175" y="27"/>
                    <a:pt x="175" y="27"/>
                    <a:pt x="175" y="27"/>
                  </a:cubicBezTo>
                  <a:cubicBezTo>
                    <a:pt x="238" y="39"/>
                    <a:pt x="260" y="122"/>
                    <a:pt x="335" y="121"/>
                  </a:cubicBezTo>
                  <a:cubicBezTo>
                    <a:pt x="335" y="110"/>
                    <a:pt x="335" y="110"/>
                    <a:pt x="335" y="110"/>
                  </a:cubicBezTo>
                  <a:cubicBezTo>
                    <a:pt x="264" y="112"/>
                    <a:pt x="244" y="26"/>
                    <a:pt x="174" y="16"/>
                  </a:cubicBezTo>
                  <a:cubicBezTo>
                    <a:pt x="0" y="0"/>
                    <a:pt x="0" y="0"/>
                    <a:pt x="0" y="0"/>
                  </a:cubicBezTo>
                  <a:cubicBezTo>
                    <a:pt x="53" y="60"/>
                    <a:pt x="53" y="60"/>
                    <a:pt x="53" y="60"/>
                  </a:cubicBezTo>
                  <a:cubicBezTo>
                    <a:pt x="83" y="60"/>
                    <a:pt x="83" y="60"/>
                    <a:pt x="83" y="60"/>
                  </a:cubicBezTo>
                  <a:cubicBezTo>
                    <a:pt x="83" y="56"/>
                    <a:pt x="83" y="56"/>
                    <a:pt x="83" y="56"/>
                  </a:cubicBezTo>
                  <a:cubicBezTo>
                    <a:pt x="57" y="49"/>
                    <a:pt x="57" y="49"/>
                    <a:pt x="57" y="49"/>
                  </a:cubicBezTo>
                  <a:close/>
                  <a:moveTo>
                    <a:pt x="241" y="130"/>
                  </a:moveTo>
                  <a:cubicBezTo>
                    <a:pt x="234" y="114"/>
                    <a:pt x="234" y="114"/>
                    <a:pt x="234" y="114"/>
                  </a:cubicBezTo>
                  <a:cubicBezTo>
                    <a:pt x="98" y="111"/>
                    <a:pt x="98" y="111"/>
                    <a:pt x="98" y="111"/>
                  </a:cubicBezTo>
                  <a:cubicBezTo>
                    <a:pt x="125" y="142"/>
                    <a:pt x="125" y="142"/>
                    <a:pt x="125" y="142"/>
                  </a:cubicBezTo>
                  <a:cubicBezTo>
                    <a:pt x="144" y="142"/>
                    <a:pt x="144" y="142"/>
                    <a:pt x="144" y="142"/>
                  </a:cubicBezTo>
                  <a:cubicBezTo>
                    <a:pt x="144" y="138"/>
                    <a:pt x="144" y="138"/>
                    <a:pt x="144" y="138"/>
                  </a:cubicBezTo>
                  <a:cubicBezTo>
                    <a:pt x="130" y="134"/>
                    <a:pt x="130" y="134"/>
                    <a:pt x="130" y="134"/>
                  </a:cubicBezTo>
                  <a:cubicBezTo>
                    <a:pt x="117" y="119"/>
                    <a:pt x="117" y="119"/>
                    <a:pt x="117" y="119"/>
                  </a:cubicBezTo>
                  <a:cubicBezTo>
                    <a:pt x="229" y="122"/>
                    <a:pt x="229" y="122"/>
                    <a:pt x="229" y="122"/>
                  </a:cubicBezTo>
                  <a:cubicBezTo>
                    <a:pt x="236" y="132"/>
                    <a:pt x="236" y="132"/>
                    <a:pt x="236" y="132"/>
                  </a:cubicBezTo>
                  <a:cubicBezTo>
                    <a:pt x="241" y="130"/>
                    <a:pt x="241" y="130"/>
                    <a:pt x="241" y="130"/>
                  </a:cubicBezTo>
                  <a:close/>
                  <a:moveTo>
                    <a:pt x="255" y="164"/>
                  </a:moveTo>
                  <a:cubicBezTo>
                    <a:pt x="250" y="151"/>
                    <a:pt x="250" y="151"/>
                    <a:pt x="250" y="151"/>
                  </a:cubicBezTo>
                  <a:cubicBezTo>
                    <a:pt x="130" y="149"/>
                    <a:pt x="130" y="149"/>
                    <a:pt x="130" y="149"/>
                  </a:cubicBezTo>
                  <a:cubicBezTo>
                    <a:pt x="155" y="176"/>
                    <a:pt x="155" y="176"/>
                    <a:pt x="155" y="176"/>
                  </a:cubicBezTo>
                  <a:cubicBezTo>
                    <a:pt x="171" y="176"/>
                    <a:pt x="171" y="176"/>
                    <a:pt x="171" y="176"/>
                  </a:cubicBezTo>
                  <a:cubicBezTo>
                    <a:pt x="171" y="172"/>
                    <a:pt x="171" y="172"/>
                    <a:pt x="171" y="172"/>
                  </a:cubicBezTo>
                  <a:cubicBezTo>
                    <a:pt x="160" y="169"/>
                    <a:pt x="160" y="169"/>
                    <a:pt x="160" y="169"/>
                  </a:cubicBezTo>
                  <a:cubicBezTo>
                    <a:pt x="149" y="156"/>
                    <a:pt x="149" y="156"/>
                    <a:pt x="149" y="156"/>
                  </a:cubicBezTo>
                  <a:cubicBezTo>
                    <a:pt x="245" y="159"/>
                    <a:pt x="245" y="159"/>
                    <a:pt x="245" y="159"/>
                  </a:cubicBezTo>
                  <a:cubicBezTo>
                    <a:pt x="251" y="166"/>
                    <a:pt x="251" y="166"/>
                    <a:pt x="251" y="166"/>
                  </a:cubicBezTo>
                  <a:cubicBezTo>
                    <a:pt x="255" y="164"/>
                    <a:pt x="255" y="164"/>
                    <a:pt x="255"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7" name="Freeform 35"/>
            <p:cNvSpPr/>
            <p:nvPr/>
          </p:nvSpPr>
          <p:spPr bwMode="auto">
            <a:xfrm>
              <a:off x="6462713" y="3840163"/>
              <a:ext cx="468313" cy="30163"/>
            </a:xfrm>
            <a:custGeom>
              <a:avLst/>
              <a:gdLst>
                <a:gd name="T0" fmla="*/ 0 w 172"/>
                <a:gd name="T1" fmla="*/ 0 h 11"/>
                <a:gd name="T2" fmla="*/ 165 w 172"/>
                <a:gd name="T3" fmla="*/ 0 h 11"/>
                <a:gd name="T4" fmla="*/ 165 w 172"/>
                <a:gd name="T5" fmla="*/ 10 h 11"/>
                <a:gd name="T6" fmla="*/ 0 w 172"/>
                <a:gd name="T7" fmla="*/ 10 h 11"/>
                <a:gd name="T8" fmla="*/ 0 w 172"/>
                <a:gd name="T9" fmla="*/ 0 h 11"/>
              </a:gdLst>
              <a:ahLst/>
              <a:cxnLst>
                <a:cxn ang="0">
                  <a:pos x="T0" y="T1"/>
                </a:cxn>
                <a:cxn ang="0">
                  <a:pos x="T2" y="T3"/>
                </a:cxn>
                <a:cxn ang="0">
                  <a:pos x="T4" y="T5"/>
                </a:cxn>
                <a:cxn ang="0">
                  <a:pos x="T6" y="T7"/>
                </a:cxn>
                <a:cxn ang="0">
                  <a:pos x="T8" y="T9"/>
                </a:cxn>
              </a:cxnLst>
              <a:rect l="0" t="0" r="r" b="b"/>
              <a:pathLst>
                <a:path w="172" h="11">
                  <a:moveTo>
                    <a:pt x="0" y="0"/>
                  </a:moveTo>
                  <a:cubicBezTo>
                    <a:pt x="165" y="0"/>
                    <a:pt x="165" y="0"/>
                    <a:pt x="165" y="0"/>
                  </a:cubicBezTo>
                  <a:cubicBezTo>
                    <a:pt x="172" y="0"/>
                    <a:pt x="171" y="11"/>
                    <a:pt x="165" y="10"/>
                  </a:cubicBezTo>
                  <a:cubicBezTo>
                    <a:pt x="0" y="10"/>
                    <a:pt x="0" y="10"/>
                    <a:pt x="0" y="10"/>
                  </a:cubicBezTo>
                  <a:cubicBezTo>
                    <a:pt x="1" y="7"/>
                    <a:pt x="1"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sp>
          <p:nvSpPr>
            <p:cNvPr id="38" name="Freeform 36"/>
            <p:cNvSpPr>
              <a:spLocks noEditPoints="1"/>
            </p:cNvSpPr>
            <p:nvPr/>
          </p:nvSpPr>
          <p:spPr bwMode="auto">
            <a:xfrm>
              <a:off x="6310313" y="3695700"/>
              <a:ext cx="703263" cy="317500"/>
            </a:xfrm>
            <a:custGeom>
              <a:avLst/>
              <a:gdLst>
                <a:gd name="T0" fmla="*/ 196 w 258"/>
                <a:gd name="T1" fmla="*/ 0 h 116"/>
                <a:gd name="T2" fmla="*/ 252 w 258"/>
                <a:gd name="T3" fmla="*/ 32 h 116"/>
                <a:gd name="T4" fmla="*/ 258 w 258"/>
                <a:gd name="T5" fmla="*/ 58 h 116"/>
                <a:gd name="T6" fmla="*/ 252 w 258"/>
                <a:gd name="T7" fmla="*/ 85 h 116"/>
                <a:gd name="T8" fmla="*/ 196 w 258"/>
                <a:gd name="T9" fmla="*/ 116 h 116"/>
                <a:gd name="T10" fmla="*/ 4 w 258"/>
                <a:gd name="T11" fmla="*/ 116 h 116"/>
                <a:gd name="T12" fmla="*/ 24 w 258"/>
                <a:gd name="T13" fmla="*/ 58 h 116"/>
                <a:gd name="T14" fmla="*/ 0 w 258"/>
                <a:gd name="T15" fmla="*/ 0 h 116"/>
                <a:gd name="T16" fmla="*/ 196 w 258"/>
                <a:gd name="T17" fmla="*/ 0 h 116"/>
                <a:gd name="T18" fmla="*/ 25 w 258"/>
                <a:gd name="T19" fmla="*/ 105 h 116"/>
                <a:gd name="T20" fmla="*/ 68 w 258"/>
                <a:gd name="T21" fmla="*/ 105 h 116"/>
                <a:gd name="T22" fmla="*/ 68 w 258"/>
                <a:gd name="T23" fmla="*/ 105 h 116"/>
                <a:gd name="T24" fmla="*/ 199 w 258"/>
                <a:gd name="T25" fmla="*/ 105 h 116"/>
                <a:gd name="T26" fmla="*/ 241 w 258"/>
                <a:gd name="T27" fmla="*/ 82 h 116"/>
                <a:gd name="T28" fmla="*/ 246 w 258"/>
                <a:gd name="T29" fmla="*/ 58 h 116"/>
                <a:gd name="T30" fmla="*/ 241 w 258"/>
                <a:gd name="T31" fmla="*/ 35 h 116"/>
                <a:gd name="T32" fmla="*/ 199 w 258"/>
                <a:gd name="T33" fmla="*/ 11 h 116"/>
                <a:gd name="T34" fmla="*/ 25 w 258"/>
                <a:gd name="T35" fmla="*/ 11 h 116"/>
                <a:gd name="T36" fmla="*/ 25 w 258"/>
                <a:gd name="T37" fmla="*/ 10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8" h="116">
                  <a:moveTo>
                    <a:pt x="196" y="0"/>
                  </a:moveTo>
                  <a:cubicBezTo>
                    <a:pt x="224" y="0"/>
                    <a:pt x="243" y="13"/>
                    <a:pt x="252" y="32"/>
                  </a:cubicBezTo>
                  <a:cubicBezTo>
                    <a:pt x="256" y="40"/>
                    <a:pt x="258" y="49"/>
                    <a:pt x="258" y="58"/>
                  </a:cubicBezTo>
                  <a:cubicBezTo>
                    <a:pt x="258" y="67"/>
                    <a:pt x="256" y="76"/>
                    <a:pt x="252" y="85"/>
                  </a:cubicBezTo>
                  <a:cubicBezTo>
                    <a:pt x="243" y="103"/>
                    <a:pt x="225" y="116"/>
                    <a:pt x="196" y="116"/>
                  </a:cubicBezTo>
                  <a:cubicBezTo>
                    <a:pt x="4" y="116"/>
                    <a:pt x="4" y="116"/>
                    <a:pt x="4" y="116"/>
                  </a:cubicBezTo>
                  <a:cubicBezTo>
                    <a:pt x="17" y="101"/>
                    <a:pt x="24" y="79"/>
                    <a:pt x="24" y="58"/>
                  </a:cubicBezTo>
                  <a:cubicBezTo>
                    <a:pt x="24" y="33"/>
                    <a:pt x="17" y="16"/>
                    <a:pt x="0" y="0"/>
                  </a:cubicBezTo>
                  <a:cubicBezTo>
                    <a:pt x="196" y="0"/>
                    <a:pt x="196" y="0"/>
                    <a:pt x="196" y="0"/>
                  </a:cubicBezTo>
                  <a:close/>
                  <a:moveTo>
                    <a:pt x="25" y="105"/>
                  </a:moveTo>
                  <a:cubicBezTo>
                    <a:pt x="68" y="105"/>
                    <a:pt x="68" y="105"/>
                    <a:pt x="68" y="105"/>
                  </a:cubicBezTo>
                  <a:cubicBezTo>
                    <a:pt x="68" y="105"/>
                    <a:pt x="68" y="105"/>
                    <a:pt x="68" y="105"/>
                  </a:cubicBezTo>
                  <a:cubicBezTo>
                    <a:pt x="199" y="105"/>
                    <a:pt x="199" y="105"/>
                    <a:pt x="199" y="105"/>
                  </a:cubicBezTo>
                  <a:cubicBezTo>
                    <a:pt x="221" y="105"/>
                    <a:pt x="234" y="97"/>
                    <a:pt x="241" y="82"/>
                  </a:cubicBezTo>
                  <a:cubicBezTo>
                    <a:pt x="245" y="75"/>
                    <a:pt x="246" y="67"/>
                    <a:pt x="246" y="58"/>
                  </a:cubicBezTo>
                  <a:cubicBezTo>
                    <a:pt x="246" y="50"/>
                    <a:pt x="245" y="42"/>
                    <a:pt x="241" y="35"/>
                  </a:cubicBezTo>
                  <a:cubicBezTo>
                    <a:pt x="234" y="20"/>
                    <a:pt x="221" y="11"/>
                    <a:pt x="199" y="11"/>
                  </a:cubicBezTo>
                  <a:cubicBezTo>
                    <a:pt x="25" y="11"/>
                    <a:pt x="25" y="11"/>
                    <a:pt x="25" y="11"/>
                  </a:cubicBezTo>
                  <a:cubicBezTo>
                    <a:pt x="39" y="33"/>
                    <a:pt x="40" y="83"/>
                    <a:pt x="25"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C0C0C"/>
                </a:solidFill>
                <a:effectLst/>
                <a:uLnTx/>
                <a:uFillTx/>
                <a:latin typeface="Arial"/>
                <a:ea typeface="+mn-ea"/>
                <a:cs typeface="+mn-cs"/>
              </a:endParaRPr>
            </a:p>
          </p:txBody>
        </p:sp>
      </p:grpSp>
      <p:sp>
        <p:nvSpPr>
          <p:cNvPr id="42" name="矩形 41"/>
          <p:cNvSpPr/>
          <p:nvPr/>
        </p:nvSpPr>
        <p:spPr>
          <a:xfrm>
            <a:off x="2886320" y="1841959"/>
            <a:ext cx="5055723" cy="1335943"/>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zh-CN" sz="6000" b="1">
                <a:solidFill>
                  <a:srgbClr val="0C0C0C">
                    <a:lumMod val="75000"/>
                    <a:lumOff val="25000"/>
                  </a:srgbClr>
                </a:solidFill>
                <a:latin typeface="Palatino Linotype" panose="02040502050505030304" pitchFamily="18" charset="0"/>
                <a:ea typeface="楷体" panose="02010609060101010101" charset="-122"/>
              </a:rPr>
              <a:t>T</a:t>
            </a:r>
            <a:r>
              <a:rPr kumimoji="1" lang="en-US" altLang="zh-CN" sz="6000" b="1" i="0" u="none" strike="noStrike" kern="1200" cap="none" spc="0" normalizeH="0" baseline="0" noProof="0">
                <a:ln>
                  <a:noFill/>
                </a:ln>
                <a:solidFill>
                  <a:srgbClr val="0C0C0C">
                    <a:lumMod val="75000"/>
                    <a:lumOff val="25000"/>
                  </a:srgbClr>
                </a:solidFill>
                <a:effectLst/>
                <a:uLnTx/>
                <a:uFillTx/>
                <a:latin typeface="Palatino Linotype" panose="02040502050505030304" pitchFamily="18" charset="0"/>
                <a:ea typeface="楷体" panose="02010609060101010101" charset="-122"/>
                <a:cs typeface="+mn-cs"/>
              </a:rPr>
              <a:t>hanks </a:t>
            </a:r>
          </a:p>
        </p:txBody>
      </p:sp>
      <p:cxnSp>
        <p:nvCxnSpPr>
          <p:cNvPr id="46" name="直接连接符 45"/>
          <p:cNvCxnSpPr/>
          <p:nvPr/>
        </p:nvCxnSpPr>
        <p:spPr>
          <a:xfrm>
            <a:off x="2622258" y="3295617"/>
            <a:ext cx="5791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F41A3F81-D871-4DD3-A743-E53C88B30242}"/>
              </a:ext>
            </a:extLst>
          </p:cNvPr>
          <p:cNvSpPr/>
          <p:nvPr/>
        </p:nvSpPr>
        <p:spPr>
          <a:xfrm>
            <a:off x="2989996" y="4128951"/>
            <a:ext cx="5055723" cy="1004314"/>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zh-CN" sz="4400" b="1" i="0" u="none" strike="noStrike" kern="1200" cap="none" spc="0" normalizeH="0" baseline="0" noProof="0">
                <a:ln>
                  <a:noFill/>
                </a:ln>
                <a:solidFill>
                  <a:srgbClr val="0C0C0C">
                    <a:lumMod val="75000"/>
                    <a:lumOff val="25000"/>
                  </a:srgbClr>
                </a:solidFill>
                <a:effectLst/>
                <a:uLnTx/>
                <a:uFillTx/>
                <a:latin typeface="Palatino Linotype" panose="02040502050505030304" pitchFamily="18" charset="0"/>
                <a:ea typeface="楷体" panose="02010609060101010101" charset="-122"/>
                <a:cs typeface="+mn-cs"/>
              </a:rPr>
              <a:t>Q&amp;A</a:t>
            </a:r>
            <a:r>
              <a:rPr kumimoji="1" lang="zh-CN" altLang="en-US" sz="4400" b="1" i="0" u="none" strike="noStrike" kern="1200" cap="none" spc="0" normalizeH="0" baseline="0" noProof="0">
                <a:ln>
                  <a:noFill/>
                </a:ln>
                <a:solidFill>
                  <a:srgbClr val="0C0C0C">
                    <a:lumMod val="75000"/>
                    <a:lumOff val="25000"/>
                  </a:srgbClr>
                </a:solidFill>
                <a:effectLst/>
                <a:uLnTx/>
                <a:uFillTx/>
                <a:latin typeface="Palatino Linotype" panose="02040502050505030304" pitchFamily="18" charset="0"/>
                <a:ea typeface="楷体" panose="02010609060101010101" charset="-122"/>
                <a:cs typeface="+mn-cs"/>
              </a:rPr>
              <a:t>：</a:t>
            </a:r>
            <a:r>
              <a:rPr kumimoji="1" lang="en-US" altLang="zh-CN" sz="4400" b="1" i="0" u="none" strike="noStrike" kern="1200" cap="none" spc="0" normalizeH="0" baseline="0" noProof="0">
                <a:ln>
                  <a:noFill/>
                </a:ln>
                <a:solidFill>
                  <a:srgbClr val="0C0C0C">
                    <a:lumMod val="75000"/>
                    <a:lumOff val="25000"/>
                  </a:srgbClr>
                </a:solidFill>
                <a:effectLst/>
                <a:uLnTx/>
                <a:uFillTx/>
                <a:latin typeface="Palatino Linotype" panose="02040502050505030304" pitchFamily="18" charset="0"/>
                <a:ea typeface="楷体" panose="02010609060101010101" charset="-122"/>
                <a:cs typeface="+mn-cs"/>
              </a:rPr>
              <a:t> </a:t>
            </a:r>
          </a:p>
        </p:txBody>
      </p:sp>
    </p:spTree>
    <p:extLst>
      <p:ext uri="{BB962C8B-B14F-4D97-AF65-F5344CB8AC3E}">
        <p14:creationId xmlns:p14="http://schemas.microsoft.com/office/powerpoint/2010/main" val="1378579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C57A3-C0DE-42F1-9930-387E1123D9BC}"/>
              </a:ext>
            </a:extLst>
          </p:cNvPr>
          <p:cNvSpPr>
            <a:spLocks noGrp="1"/>
          </p:cNvSpPr>
          <p:nvPr>
            <p:ph type="title"/>
          </p:nvPr>
        </p:nvSpPr>
        <p:spPr/>
        <p:txBody>
          <a:bodyPr/>
          <a:lstStyle/>
          <a:p>
            <a:r>
              <a:rPr lang="en-US" altLang="zh-CN"/>
              <a:t>C</a:t>
            </a:r>
            <a:r>
              <a:rPr lang="en-US" altLang="zh-CN" b="0"/>
              <a:t>omparison</a:t>
            </a:r>
            <a:endParaRPr lang="zh-CN" altLang="en-US" b="0"/>
          </a:p>
        </p:txBody>
      </p:sp>
      <p:graphicFrame>
        <p:nvGraphicFramePr>
          <p:cNvPr id="11" name="表格 10">
            <a:extLst>
              <a:ext uri="{FF2B5EF4-FFF2-40B4-BE49-F238E27FC236}">
                <a16:creationId xmlns:a16="http://schemas.microsoft.com/office/drawing/2014/main" id="{10B04113-FA54-4C22-AFB2-05A758595F66}"/>
              </a:ext>
            </a:extLst>
          </p:cNvPr>
          <p:cNvGraphicFramePr>
            <a:graphicFrameLocks noGrp="1"/>
          </p:cNvGraphicFramePr>
          <p:nvPr>
            <p:extLst>
              <p:ext uri="{D42A27DB-BD31-4B8C-83A1-F6EECF244321}">
                <p14:modId xmlns:p14="http://schemas.microsoft.com/office/powerpoint/2010/main" val="1859236779"/>
              </p:ext>
            </p:extLst>
          </p:nvPr>
        </p:nvGraphicFramePr>
        <p:xfrm>
          <a:off x="1002000" y="1148532"/>
          <a:ext cx="10188000" cy="4947580"/>
        </p:xfrm>
        <a:graphic>
          <a:graphicData uri="http://schemas.openxmlformats.org/drawingml/2006/table">
            <a:tbl>
              <a:tblPr/>
              <a:tblGrid>
                <a:gridCol w="1116000">
                  <a:extLst>
                    <a:ext uri="{9D8B030D-6E8A-4147-A177-3AD203B41FA5}">
                      <a16:colId xmlns:a16="http://schemas.microsoft.com/office/drawing/2014/main" val="1483349263"/>
                    </a:ext>
                  </a:extLst>
                </a:gridCol>
                <a:gridCol w="1980000">
                  <a:extLst>
                    <a:ext uri="{9D8B030D-6E8A-4147-A177-3AD203B41FA5}">
                      <a16:colId xmlns:a16="http://schemas.microsoft.com/office/drawing/2014/main" val="1805297684"/>
                    </a:ext>
                  </a:extLst>
                </a:gridCol>
                <a:gridCol w="1836000">
                  <a:extLst>
                    <a:ext uri="{9D8B030D-6E8A-4147-A177-3AD203B41FA5}">
                      <a16:colId xmlns:a16="http://schemas.microsoft.com/office/drawing/2014/main" val="3390163069"/>
                    </a:ext>
                  </a:extLst>
                </a:gridCol>
                <a:gridCol w="1872000">
                  <a:extLst>
                    <a:ext uri="{9D8B030D-6E8A-4147-A177-3AD203B41FA5}">
                      <a16:colId xmlns:a16="http://schemas.microsoft.com/office/drawing/2014/main" val="2143498523"/>
                    </a:ext>
                  </a:extLst>
                </a:gridCol>
                <a:gridCol w="1800000">
                  <a:extLst>
                    <a:ext uri="{9D8B030D-6E8A-4147-A177-3AD203B41FA5}">
                      <a16:colId xmlns:a16="http://schemas.microsoft.com/office/drawing/2014/main" val="1453797307"/>
                    </a:ext>
                  </a:extLst>
                </a:gridCol>
                <a:gridCol w="1584000">
                  <a:extLst>
                    <a:ext uri="{9D8B030D-6E8A-4147-A177-3AD203B41FA5}">
                      <a16:colId xmlns:a16="http://schemas.microsoft.com/office/drawing/2014/main" val="563713958"/>
                    </a:ext>
                  </a:extLst>
                </a:gridCol>
              </a:tblGrid>
              <a:tr h="468000">
                <a:tc>
                  <a:txBody>
                    <a:bodyPr/>
                    <a:lstStyle/>
                    <a:p>
                      <a:pPr fontAlgn="ctr" latinLnBrk="0"/>
                      <a:r>
                        <a:rPr lang="zh-CN" altLang="en-US" sz="1600" b="1">
                          <a:solidFill>
                            <a:schemeClr val="tx1"/>
                          </a:solidFill>
                          <a:effectLst/>
                        </a:rPr>
                        <a:t>协议</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20000"/>
                        <a:lumOff val="80000"/>
                      </a:schemeClr>
                    </a:solidFill>
                  </a:tcPr>
                </a:tc>
                <a:tc>
                  <a:txBody>
                    <a:bodyPr/>
                    <a:lstStyle/>
                    <a:p>
                      <a:pPr fontAlgn="ctr" latinLnBrk="0"/>
                      <a:r>
                        <a:rPr lang="en-US" sz="1600" b="1">
                          <a:solidFill>
                            <a:schemeClr val="tx1"/>
                          </a:solidFill>
                          <a:effectLst/>
                        </a:rPr>
                        <a:t>APB</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20000"/>
                        <a:lumOff val="80000"/>
                      </a:schemeClr>
                    </a:solidFill>
                  </a:tcPr>
                </a:tc>
                <a:tc>
                  <a:txBody>
                    <a:bodyPr/>
                    <a:lstStyle/>
                    <a:p>
                      <a:pPr fontAlgn="ctr" latinLnBrk="0"/>
                      <a:r>
                        <a:rPr lang="en-US" sz="1600" b="1">
                          <a:solidFill>
                            <a:schemeClr val="tx1"/>
                          </a:solidFill>
                          <a:effectLst/>
                        </a:rPr>
                        <a:t>AHB</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20000"/>
                        <a:lumOff val="80000"/>
                      </a:schemeClr>
                    </a:solidFill>
                  </a:tcPr>
                </a:tc>
                <a:tc>
                  <a:txBody>
                    <a:bodyPr/>
                    <a:lstStyle/>
                    <a:p>
                      <a:pPr fontAlgn="ctr" latinLnBrk="0"/>
                      <a:r>
                        <a:rPr lang="en-US" sz="1600" b="1">
                          <a:solidFill>
                            <a:schemeClr val="tx1"/>
                          </a:solidFill>
                          <a:effectLst/>
                        </a:rPr>
                        <a:t>AXI</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20000"/>
                        <a:lumOff val="80000"/>
                      </a:schemeClr>
                    </a:solidFill>
                  </a:tcPr>
                </a:tc>
                <a:tc>
                  <a:txBody>
                    <a:bodyPr/>
                    <a:lstStyle/>
                    <a:p>
                      <a:pPr fontAlgn="ctr" latinLnBrk="0"/>
                      <a:r>
                        <a:rPr lang="en-US" altLang="zh-CN" sz="1600" b="1">
                          <a:solidFill>
                            <a:schemeClr val="tx1"/>
                          </a:solidFill>
                          <a:effectLst/>
                        </a:rPr>
                        <a:t>AXI-lite</a:t>
                      </a:r>
                      <a:endParaRPr lang="en-US" sz="1600" b="1">
                        <a:solidFill>
                          <a:schemeClr val="tx1"/>
                        </a:solidFill>
                        <a:effectLst/>
                      </a:endParaRP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20000"/>
                        <a:lumOff val="80000"/>
                      </a:schemeClr>
                    </a:solidFill>
                  </a:tcPr>
                </a:tc>
                <a:tc>
                  <a:txBody>
                    <a:bodyPr/>
                    <a:lstStyle/>
                    <a:p>
                      <a:pPr fontAlgn="ctr" latinLnBrk="0"/>
                      <a:r>
                        <a:rPr lang="en-US" altLang="zh-CN" sz="1600" b="1">
                          <a:solidFill>
                            <a:schemeClr val="tx1"/>
                          </a:solidFill>
                          <a:effectLst/>
                        </a:rPr>
                        <a:t>AXI-stream</a:t>
                      </a:r>
                      <a:endParaRPr lang="en-US" sz="1600" b="1">
                        <a:solidFill>
                          <a:schemeClr val="tx1"/>
                        </a:solidFill>
                        <a:effectLst/>
                      </a:endParaRP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098898581"/>
                  </a:ext>
                </a:extLst>
              </a:tr>
              <a:tr h="528461">
                <a:tc>
                  <a:txBody>
                    <a:bodyPr/>
                    <a:lstStyle/>
                    <a:p>
                      <a:pPr fontAlgn="ctr" latinLnBrk="0"/>
                      <a:r>
                        <a:rPr lang="zh-CN" altLang="en-US" sz="1600" b="0" baseline="0">
                          <a:solidFill>
                            <a:schemeClr val="tx1"/>
                          </a:solidFill>
                          <a:effectLst/>
                          <a:ea typeface="楷体" panose="02010609060101010101" pitchFamily="49" charset="-122"/>
                        </a:rPr>
                        <a:t>数据位宽</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baseline="0">
                          <a:solidFill>
                            <a:schemeClr val="tx1"/>
                          </a:solidFill>
                          <a:effectLst/>
                          <a:ea typeface="楷体" panose="02010609060101010101" pitchFamily="49" charset="-122"/>
                        </a:rPr>
                        <a:t>8, 16, 32</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baseline="0">
                          <a:solidFill>
                            <a:schemeClr val="tx1"/>
                          </a:solidFill>
                          <a:effectLst/>
                          <a:ea typeface="楷体" panose="02010609060101010101" pitchFamily="49" charset="-122"/>
                        </a:rPr>
                        <a:t>32, 64, 128</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baseline="0">
                          <a:solidFill>
                            <a:schemeClr val="tx1"/>
                          </a:solidFill>
                          <a:effectLst/>
                          <a:ea typeface="楷体" panose="02010609060101010101" pitchFamily="49" charset="-122"/>
                        </a:rPr>
                        <a:t>8, 16, 32, 64, 128,</a:t>
                      </a:r>
                    </a:p>
                    <a:p>
                      <a:pPr fontAlgn="ctr" latinLnBrk="0"/>
                      <a:r>
                        <a:rPr lang="en-US" altLang="zh-CN" sz="1600" b="0" baseline="0">
                          <a:solidFill>
                            <a:schemeClr val="tx1"/>
                          </a:solidFill>
                          <a:effectLst/>
                          <a:ea typeface="楷体" panose="02010609060101010101" pitchFamily="49" charset="-122"/>
                        </a:rPr>
                        <a:t> 256, 512, 1024</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baseline="0">
                          <a:solidFill>
                            <a:schemeClr val="tx1"/>
                          </a:solidFill>
                          <a:effectLst/>
                          <a:ea typeface="楷体" panose="02010609060101010101" pitchFamily="49" charset="-122"/>
                        </a:rPr>
                        <a:t>32/64</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altLang="zh-CN" sz="1600" b="0" baseline="0">
                          <a:solidFill>
                            <a:schemeClr val="tx1"/>
                          </a:solidFill>
                          <a:effectLst/>
                          <a:ea typeface="楷体" panose="02010609060101010101" pitchFamily="49" charset="-122"/>
                        </a:rPr>
                        <a:t>8, 16, 32, 64, 128,</a:t>
                      </a:r>
                    </a:p>
                    <a:p>
                      <a:pPr fontAlgn="ctr" latinLnBrk="0"/>
                      <a:r>
                        <a:rPr lang="en-US" altLang="zh-CN" sz="1600" b="0" baseline="0">
                          <a:solidFill>
                            <a:schemeClr val="tx1"/>
                          </a:solidFill>
                          <a:effectLst/>
                          <a:ea typeface="楷体" panose="02010609060101010101" pitchFamily="49" charset="-122"/>
                        </a:rPr>
                        <a:t> 256, 512, 1024</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6165202"/>
                  </a:ext>
                </a:extLst>
              </a:tr>
              <a:tr h="321672">
                <a:tc>
                  <a:txBody>
                    <a:bodyPr/>
                    <a:lstStyle/>
                    <a:p>
                      <a:pPr fontAlgn="ctr" latinLnBrk="0"/>
                      <a:r>
                        <a:rPr lang="zh-CN" altLang="en-US" sz="1600" b="0" baseline="0">
                          <a:solidFill>
                            <a:schemeClr val="tx1"/>
                          </a:solidFill>
                          <a:effectLst/>
                          <a:ea typeface="楷体" panose="02010609060101010101" pitchFamily="49" charset="-122"/>
                        </a:rPr>
                        <a:t>地址位宽</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baseline="0">
                          <a:solidFill>
                            <a:schemeClr val="tx1"/>
                          </a:solidFill>
                          <a:effectLst/>
                          <a:ea typeface="楷体" panose="02010609060101010101" pitchFamily="49" charset="-122"/>
                        </a:rPr>
                        <a:t>32</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baseline="0">
                          <a:solidFill>
                            <a:schemeClr val="tx1"/>
                          </a:solidFill>
                          <a:effectLst/>
                          <a:ea typeface="楷体" panose="02010609060101010101" pitchFamily="49" charset="-122"/>
                        </a:rPr>
                        <a:t>32</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baseline="0">
                          <a:solidFill>
                            <a:schemeClr val="tx1"/>
                          </a:solidFill>
                          <a:effectLst/>
                          <a:ea typeface="楷体" panose="02010609060101010101" pitchFamily="49" charset="-122"/>
                        </a:rPr>
                        <a:t>32/64</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baseline="0">
                          <a:solidFill>
                            <a:schemeClr val="tx1"/>
                          </a:solidFill>
                          <a:effectLst/>
                          <a:ea typeface="楷体" panose="02010609060101010101" pitchFamily="49" charset="-122"/>
                        </a:rPr>
                        <a:t>32/64</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altLang="zh-CN" sz="1600" b="0" baseline="0">
                          <a:solidFill>
                            <a:schemeClr val="tx1"/>
                          </a:solidFill>
                          <a:effectLst/>
                          <a:ea typeface="楷体" panose="02010609060101010101" pitchFamily="49" charset="-122"/>
                        </a:rPr>
                        <a:t>-</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692095892"/>
                  </a:ext>
                </a:extLst>
              </a:tr>
              <a:tr h="735250">
                <a:tc>
                  <a:txBody>
                    <a:bodyPr/>
                    <a:lstStyle/>
                    <a:p>
                      <a:pPr fontAlgn="ctr" latinLnBrk="0"/>
                      <a:r>
                        <a:rPr lang="zh-CN" altLang="en-US" sz="1600" b="0" baseline="0">
                          <a:solidFill>
                            <a:schemeClr val="tx1"/>
                          </a:solidFill>
                          <a:effectLst/>
                          <a:ea typeface="楷体" panose="02010609060101010101" pitchFamily="49" charset="-122"/>
                        </a:rPr>
                        <a:t>通道特性</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baseline="0">
                          <a:solidFill>
                            <a:schemeClr val="tx1"/>
                          </a:solidFill>
                          <a:effectLst/>
                          <a:ea typeface="楷体" panose="02010609060101010101" pitchFamily="49" charset="-122"/>
                        </a:rPr>
                        <a:t>读写地址通道共用</a:t>
                      </a:r>
                      <a:endParaRPr lang="en-US" altLang="zh-CN" sz="1600" b="0" baseline="0">
                        <a:solidFill>
                          <a:schemeClr val="tx1"/>
                        </a:solidFill>
                        <a:effectLst/>
                        <a:ea typeface="楷体" panose="02010609060101010101" pitchFamily="49" charset="-122"/>
                      </a:endParaRPr>
                    </a:p>
                    <a:p>
                      <a:pPr fontAlgn="ctr" latinLnBrk="0"/>
                      <a:r>
                        <a:rPr lang="zh-CN" altLang="en-US" sz="1600" b="0" baseline="0">
                          <a:solidFill>
                            <a:schemeClr val="tx1"/>
                          </a:solidFill>
                          <a:effectLst/>
                          <a:ea typeface="楷体" panose="02010609060101010101" pitchFamily="49" charset="-122"/>
                        </a:rPr>
                        <a:t>读写数据通道共用</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baseline="0">
                          <a:solidFill>
                            <a:schemeClr val="tx1"/>
                          </a:solidFill>
                          <a:effectLst/>
                          <a:ea typeface="楷体" panose="02010609060101010101" pitchFamily="49" charset="-122"/>
                        </a:rPr>
                        <a:t>读写地址通道共用</a:t>
                      </a:r>
                      <a:endParaRPr lang="en-US" altLang="zh-CN" sz="1600" b="0" baseline="0">
                        <a:solidFill>
                          <a:schemeClr val="tx1"/>
                        </a:solidFill>
                        <a:effectLst/>
                        <a:ea typeface="楷体" panose="02010609060101010101" pitchFamily="49" charset="-122"/>
                      </a:endParaRPr>
                    </a:p>
                    <a:p>
                      <a:pPr fontAlgn="ctr" latinLnBrk="0"/>
                      <a:r>
                        <a:rPr lang="zh-CN" altLang="en-US" sz="1600" b="0" baseline="0">
                          <a:solidFill>
                            <a:schemeClr val="tx1"/>
                          </a:solidFill>
                          <a:effectLst/>
                          <a:ea typeface="楷体" panose="02010609060101010101" pitchFamily="49" charset="-122"/>
                        </a:rPr>
                        <a:t>读写数据通道共用</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baseline="0">
                          <a:solidFill>
                            <a:schemeClr val="tx1"/>
                          </a:solidFill>
                          <a:effectLst/>
                          <a:ea typeface="楷体" panose="02010609060101010101" pitchFamily="49" charset="-122"/>
                        </a:rPr>
                        <a:t>读写地址通道独立</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读写数据通道独立</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读写地址通道独立</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读写数据通道独立</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单通道</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a:t>
                      </a:r>
                      <a:r>
                        <a:rPr lang="en-US" altLang="zh-CN" sz="1600" b="0" baseline="0">
                          <a:solidFill>
                            <a:schemeClr val="tx1"/>
                          </a:solidFill>
                          <a:effectLst/>
                          <a:ea typeface="楷体" panose="02010609060101010101" pitchFamily="49" charset="-122"/>
                        </a:rPr>
                        <a:t>Tx -&gt; Rx</a:t>
                      </a:r>
                      <a:r>
                        <a:rPr lang="zh-CN" altLang="en-US" sz="1600" b="0" baseline="0">
                          <a:solidFill>
                            <a:schemeClr val="tx1"/>
                          </a:solidFill>
                          <a:effectLst/>
                          <a:ea typeface="楷体" panose="02010609060101010101" pitchFamily="49" charset="-122"/>
                        </a:rPr>
                        <a:t>）</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17155555"/>
                  </a:ext>
                </a:extLst>
              </a:tr>
              <a:tr h="528461">
                <a:tc>
                  <a:txBody>
                    <a:bodyPr/>
                    <a:lstStyle/>
                    <a:p>
                      <a:pPr fontAlgn="ctr" latinLnBrk="0"/>
                      <a:r>
                        <a:rPr lang="zh-CN" altLang="en-US" sz="1600" b="0" baseline="0">
                          <a:solidFill>
                            <a:schemeClr val="tx1"/>
                          </a:solidFill>
                          <a:effectLst/>
                          <a:ea typeface="楷体" panose="02010609060101010101" pitchFamily="49" charset="-122"/>
                        </a:rPr>
                        <a:t>互连结构</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baseline="0">
                          <a:solidFill>
                            <a:schemeClr val="tx1"/>
                          </a:solidFill>
                          <a:effectLst/>
                          <a:ea typeface="楷体" panose="02010609060101010101" pitchFamily="49" charset="-122"/>
                        </a:rPr>
                        <a:t>单主多从</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无仲裁</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baseline="0">
                          <a:solidFill>
                            <a:schemeClr val="tx1"/>
                          </a:solidFill>
                          <a:effectLst/>
                          <a:ea typeface="楷体" panose="02010609060101010101" pitchFamily="49" charset="-122"/>
                        </a:rPr>
                        <a:t>多主多从</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有仲裁</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baseline="0">
                          <a:solidFill>
                            <a:schemeClr val="tx1"/>
                          </a:solidFill>
                          <a:effectLst/>
                          <a:ea typeface="楷体" panose="02010609060101010101" pitchFamily="49" charset="-122"/>
                        </a:rPr>
                        <a:t>多主多从</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有仲裁</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多主多从</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有仲裁</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多主多从</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无仲裁</a:t>
                      </a:r>
                      <a:endParaRPr lang="en-US" altLang="zh-CN" sz="1600" b="0" baseline="0">
                        <a:solidFill>
                          <a:schemeClr val="tx1"/>
                        </a:solidFill>
                        <a:effectLst/>
                        <a:ea typeface="楷体" panose="02010609060101010101" pitchFamily="49" charset="-122"/>
                      </a:endParaRP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746607896"/>
                  </a:ext>
                </a:extLst>
              </a:tr>
              <a:tr h="1355618">
                <a:tc>
                  <a:txBody>
                    <a:bodyPr/>
                    <a:lstStyle/>
                    <a:p>
                      <a:pPr fontAlgn="ctr" latinLnBrk="0"/>
                      <a:r>
                        <a:rPr lang="zh-CN" altLang="en-US" sz="1600" b="0" baseline="0">
                          <a:solidFill>
                            <a:schemeClr val="tx1"/>
                          </a:solidFill>
                          <a:effectLst/>
                          <a:ea typeface="楷体" panose="02010609060101010101" pitchFamily="49" charset="-122"/>
                        </a:rPr>
                        <a:t>数据协议</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baseline="0">
                          <a:solidFill>
                            <a:schemeClr val="tx1"/>
                          </a:solidFill>
                          <a:effectLst/>
                          <a:ea typeface="楷体" panose="02010609060101010101" pitchFamily="49" charset="-122"/>
                        </a:rPr>
                        <a:t>每个传输占</a:t>
                      </a:r>
                      <a:r>
                        <a:rPr lang="en-US" altLang="zh-CN" sz="1600" b="0" baseline="0">
                          <a:solidFill>
                            <a:schemeClr val="tx1"/>
                          </a:solidFill>
                          <a:effectLst/>
                          <a:ea typeface="楷体" panose="02010609060101010101" pitchFamily="49" charset="-122"/>
                        </a:rPr>
                        <a:t>2</a:t>
                      </a:r>
                      <a:r>
                        <a:rPr lang="zh-CN" altLang="en-US" sz="1600" b="0" baseline="0">
                          <a:solidFill>
                            <a:schemeClr val="tx1"/>
                          </a:solidFill>
                          <a:effectLst/>
                          <a:ea typeface="楷体" panose="02010609060101010101" pitchFamily="49" charset="-122"/>
                        </a:rPr>
                        <a:t>个周期</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不支持突发</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baseline="0">
                          <a:solidFill>
                            <a:schemeClr val="tx1"/>
                          </a:solidFill>
                          <a:effectLst/>
                          <a:ea typeface="楷体" panose="02010609060101010101" pitchFamily="49" charset="-122"/>
                        </a:rPr>
                        <a:t>支持流水传输</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支持突发传输</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支持乱序访问</a:t>
                      </a:r>
                      <a:endParaRPr lang="en-US" altLang="zh-CN" sz="1600" b="0" baseline="0">
                        <a:solidFill>
                          <a:schemeClr val="tx1"/>
                        </a:solidFill>
                        <a:effectLst/>
                        <a:ea typeface="楷体" panose="02010609060101010101" pitchFamily="49" charset="-122"/>
                      </a:endParaRP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zh-CN" altLang="en-US" sz="1600" b="0" baseline="0">
                          <a:solidFill>
                            <a:schemeClr val="tx1"/>
                          </a:solidFill>
                          <a:effectLst/>
                          <a:ea typeface="楷体" panose="02010609060101010101" pitchFamily="49" charset="-122"/>
                        </a:rPr>
                        <a:t>支持流水传输</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支持突发传输</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支持乱序和交织</a:t>
                      </a:r>
                      <a:endParaRPr lang="en-US" altLang="zh-CN" sz="1600" b="0" baseline="0">
                        <a:solidFill>
                          <a:schemeClr val="tx1"/>
                        </a:solidFill>
                        <a:effectLst/>
                        <a:ea typeface="楷体" panose="02010609060101010101" pitchFamily="49" charset="-122"/>
                      </a:endParaRPr>
                    </a:p>
                    <a:p>
                      <a:pPr fontAlgn="ctr" latinLnBrk="0"/>
                      <a:r>
                        <a:rPr lang="zh-CN" altLang="en-US" sz="1600" b="0" baseline="0">
                          <a:solidFill>
                            <a:schemeClr val="tx1"/>
                          </a:solidFill>
                          <a:effectLst/>
                          <a:ea typeface="楷体" panose="02010609060101010101" pitchFamily="49" charset="-122"/>
                        </a:rPr>
                        <a:t>支持窄传输</a:t>
                      </a:r>
                      <a:endParaRPr lang="en-US" altLang="zh-CN" sz="1600" b="0" baseline="0">
                        <a:solidFill>
                          <a:schemeClr val="tx1"/>
                        </a:solidFill>
                        <a:effectLst/>
                        <a:ea typeface="楷体" panose="02010609060101010101" pitchFamily="49" charset="-122"/>
                      </a:endParaRPr>
                    </a:p>
                    <a:p>
                      <a:pPr fontAlgn="ctr" latinLnBrk="0"/>
                      <a:r>
                        <a:rPr lang="zh-CN" altLang="en-US" sz="1600" b="0" baseline="0">
                          <a:solidFill>
                            <a:schemeClr val="tx1"/>
                          </a:solidFill>
                          <a:effectLst/>
                          <a:ea typeface="楷体" panose="02010609060101010101" pitchFamily="49" charset="-122"/>
                        </a:rPr>
                        <a:t>支持写字节掩码</a:t>
                      </a:r>
                      <a:br>
                        <a:rPr lang="zh-CN" altLang="en-US" sz="1600" b="0" baseline="0">
                          <a:solidFill>
                            <a:schemeClr val="tx1"/>
                          </a:solidFill>
                          <a:effectLst/>
                          <a:ea typeface="楷体" panose="02010609060101010101" pitchFamily="49" charset="-122"/>
                        </a:rPr>
                      </a:br>
                      <a:r>
                        <a:rPr lang="zh-CN" altLang="en-US" sz="1600" b="0" baseline="0">
                          <a:solidFill>
                            <a:schemeClr val="tx1"/>
                          </a:solidFill>
                          <a:effectLst/>
                          <a:ea typeface="楷体" panose="02010609060101010101" pitchFamily="49" charset="-122"/>
                        </a:rPr>
                        <a:t>支持非对齐操作</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支持流水传输</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不支持突发传输</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不支持乱序和交织</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不支持窄传输</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支持写字节掩码</a:t>
                      </a:r>
                      <a:endParaRPr lang="en-US" altLang="zh-CN" sz="1600" b="0" baseline="0">
                        <a:solidFill>
                          <a:schemeClr val="tx1"/>
                        </a:solidFill>
                        <a:effectLst/>
                        <a:ea typeface="楷体" panose="02010609060101010101" pitchFamily="49" charset="-122"/>
                      </a:endParaRP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任意突发长度</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不支持流内乱序</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支持流间的交织</a:t>
                      </a:r>
                      <a:endParaRPr lang="en-US" altLang="zh-CN" sz="1600" b="0" baseline="0">
                        <a:solidFill>
                          <a:schemeClr val="tx1"/>
                        </a:solidFill>
                        <a:effectLst/>
                        <a:ea typeface="楷体" panose="02010609060101010101" pitchFamily="49" charset="-122"/>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支持写字节掩码</a:t>
                      </a:r>
                      <a:endParaRPr lang="en-US" altLang="zh-CN" sz="1600" b="0" baseline="0">
                        <a:solidFill>
                          <a:schemeClr val="tx1"/>
                        </a:solidFill>
                        <a:effectLst/>
                        <a:ea typeface="楷体" panose="02010609060101010101" pitchFamily="49" charset="-122"/>
                      </a:endParaRP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970009128"/>
                  </a:ext>
                </a:extLst>
              </a:tr>
              <a:tr h="321672">
                <a:tc>
                  <a:txBody>
                    <a:bodyPr/>
                    <a:lstStyle/>
                    <a:p>
                      <a:pPr fontAlgn="ctr" latinLnBrk="0"/>
                      <a:r>
                        <a:rPr lang="zh-CN" altLang="en-US" sz="1600" b="0" baseline="0">
                          <a:solidFill>
                            <a:schemeClr val="tx1"/>
                          </a:solidFill>
                          <a:effectLst/>
                          <a:ea typeface="楷体" panose="02010609060101010101" pitchFamily="49" charset="-122"/>
                        </a:rPr>
                        <a:t>链路模式</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baseline="0">
                          <a:solidFill>
                            <a:schemeClr val="tx1"/>
                          </a:solidFill>
                          <a:effectLst/>
                          <a:ea typeface="楷体" panose="02010609060101010101" pitchFamily="49" charset="-122"/>
                        </a:rPr>
                        <a:t>半双工</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baseline="0">
                          <a:solidFill>
                            <a:schemeClr val="tx1"/>
                          </a:solidFill>
                          <a:effectLst/>
                          <a:ea typeface="楷体" panose="02010609060101010101" pitchFamily="49" charset="-122"/>
                        </a:rPr>
                        <a:t>半双工</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zh-CN" altLang="en-US" sz="1600" b="0" baseline="0">
                          <a:solidFill>
                            <a:schemeClr val="tx1"/>
                          </a:solidFill>
                          <a:effectLst/>
                          <a:ea typeface="楷体" panose="02010609060101010101" pitchFamily="49" charset="-122"/>
                        </a:rPr>
                        <a:t>全双工</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全双工</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600" b="0" baseline="0">
                          <a:solidFill>
                            <a:schemeClr val="tx1"/>
                          </a:solidFill>
                          <a:effectLst/>
                          <a:ea typeface="楷体" panose="02010609060101010101" pitchFamily="49" charset="-122"/>
                        </a:rPr>
                        <a:t>单工</a:t>
                      </a:r>
                    </a:p>
                  </a:txBody>
                  <a:tcPr marL="57441" marR="57441" marT="57441" marB="57441"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07368235"/>
                  </a:ext>
                </a:extLst>
              </a:tr>
            </a:tbl>
          </a:graphicData>
        </a:graphic>
      </p:graphicFrame>
    </p:spTree>
    <p:extLst>
      <p:ext uri="{BB962C8B-B14F-4D97-AF65-F5344CB8AC3E}">
        <p14:creationId xmlns:p14="http://schemas.microsoft.com/office/powerpoint/2010/main" val="13367084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1452C-44DB-45A3-A39C-A5E05D1787CC}"/>
              </a:ext>
            </a:extLst>
          </p:cNvPr>
          <p:cNvSpPr>
            <a:spLocks noGrp="1"/>
          </p:cNvSpPr>
          <p:nvPr>
            <p:ph type="title"/>
          </p:nvPr>
        </p:nvSpPr>
        <p:spPr/>
        <p:txBody>
          <a:bodyPr/>
          <a:lstStyle/>
          <a:p>
            <a:r>
              <a:rPr lang="en-US" altLang="zh-CN"/>
              <a:t>an ABMA based SoC</a:t>
            </a:r>
            <a:r>
              <a:rPr lang="zh-CN" altLang="en-US"/>
              <a:t> </a:t>
            </a:r>
            <a:r>
              <a:rPr lang="en-US" altLang="zh-CN"/>
              <a:t>example</a:t>
            </a:r>
            <a:endParaRPr lang="zh-CN" altLang="en-US"/>
          </a:p>
        </p:txBody>
      </p:sp>
      <p:pic>
        <p:nvPicPr>
          <p:cNvPr id="5" name="图片 4">
            <a:extLst>
              <a:ext uri="{FF2B5EF4-FFF2-40B4-BE49-F238E27FC236}">
                <a16:creationId xmlns:a16="http://schemas.microsoft.com/office/drawing/2014/main" id="{D18E700C-8CF3-489B-834B-9362FA475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620" y="1789259"/>
            <a:ext cx="6360424" cy="3744700"/>
          </a:xfrm>
          <a:prstGeom prst="rect">
            <a:avLst/>
          </a:prstGeom>
        </p:spPr>
      </p:pic>
    </p:spTree>
    <p:extLst>
      <p:ext uri="{BB962C8B-B14F-4D97-AF65-F5344CB8AC3E}">
        <p14:creationId xmlns:p14="http://schemas.microsoft.com/office/powerpoint/2010/main" val="109952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25051C98-1CF7-4E17-991D-33B40B487DBF}"/>
              </a:ext>
            </a:extLst>
          </p:cNvPr>
          <p:cNvSpPr>
            <a:spLocks noGrp="1"/>
          </p:cNvSpPr>
          <p:nvPr>
            <p:ph type="title"/>
          </p:nvPr>
        </p:nvSpPr>
        <p:spPr/>
        <p:txBody>
          <a:bodyPr/>
          <a:lstStyle/>
          <a:p>
            <a:r>
              <a:rPr lang="en-US" altLang="zh-CN" b="0"/>
              <a:t>Vivado AXI IP</a:t>
            </a:r>
            <a:endParaRPr lang="zh-CN" altLang="en-US" b="0"/>
          </a:p>
        </p:txBody>
      </p:sp>
      <p:pic>
        <p:nvPicPr>
          <p:cNvPr id="6" name="图片 5">
            <a:extLst>
              <a:ext uri="{FF2B5EF4-FFF2-40B4-BE49-F238E27FC236}">
                <a16:creationId xmlns:a16="http://schemas.microsoft.com/office/drawing/2014/main" id="{61467EA8-BCEA-4AEC-AEE6-F7906E449723}"/>
              </a:ext>
            </a:extLst>
          </p:cNvPr>
          <p:cNvPicPr>
            <a:picLocks noChangeAspect="1"/>
          </p:cNvPicPr>
          <p:nvPr/>
        </p:nvPicPr>
        <p:blipFill>
          <a:blip r:embed="rId2"/>
          <a:stretch>
            <a:fillRect/>
          </a:stretch>
        </p:blipFill>
        <p:spPr>
          <a:xfrm>
            <a:off x="1150633" y="986590"/>
            <a:ext cx="4709133" cy="5614736"/>
          </a:xfrm>
          <a:prstGeom prst="rect">
            <a:avLst/>
          </a:prstGeom>
        </p:spPr>
      </p:pic>
      <p:pic>
        <p:nvPicPr>
          <p:cNvPr id="8" name="图片 7">
            <a:extLst>
              <a:ext uri="{FF2B5EF4-FFF2-40B4-BE49-F238E27FC236}">
                <a16:creationId xmlns:a16="http://schemas.microsoft.com/office/drawing/2014/main" id="{F4603F9B-26CA-4BF2-A182-9FCE4DE7E414}"/>
              </a:ext>
            </a:extLst>
          </p:cNvPr>
          <p:cNvPicPr>
            <a:picLocks noChangeAspect="1"/>
          </p:cNvPicPr>
          <p:nvPr/>
        </p:nvPicPr>
        <p:blipFill>
          <a:blip r:embed="rId3"/>
          <a:stretch>
            <a:fillRect/>
          </a:stretch>
        </p:blipFill>
        <p:spPr>
          <a:xfrm>
            <a:off x="6332236" y="986590"/>
            <a:ext cx="4672286" cy="3460952"/>
          </a:xfrm>
          <a:prstGeom prst="rect">
            <a:avLst/>
          </a:prstGeom>
        </p:spPr>
      </p:pic>
    </p:spTree>
    <p:extLst>
      <p:ext uri="{BB962C8B-B14F-4D97-AF65-F5344CB8AC3E}">
        <p14:creationId xmlns:p14="http://schemas.microsoft.com/office/powerpoint/2010/main" val="120295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C57A3-C0DE-42F1-9930-387E1123D9BC}"/>
              </a:ext>
            </a:extLst>
          </p:cNvPr>
          <p:cNvSpPr>
            <a:spLocks noGrp="1"/>
          </p:cNvSpPr>
          <p:nvPr>
            <p:ph type="title"/>
          </p:nvPr>
        </p:nvSpPr>
        <p:spPr/>
        <p:txBody>
          <a:bodyPr/>
          <a:lstStyle/>
          <a:p>
            <a:r>
              <a:rPr lang="en-US" altLang="zh-CN"/>
              <a:t>M</a:t>
            </a:r>
            <a:r>
              <a:rPr lang="en-US" altLang="zh-CN" b="0"/>
              <a:t>ulti-master &amp; Multi-slave</a:t>
            </a:r>
            <a:endParaRPr lang="zh-CN" altLang="en-US" b="0"/>
          </a:p>
        </p:txBody>
      </p:sp>
      <p:pic>
        <p:nvPicPr>
          <p:cNvPr id="7" name="图片 6">
            <a:extLst>
              <a:ext uri="{FF2B5EF4-FFF2-40B4-BE49-F238E27FC236}">
                <a16:creationId xmlns:a16="http://schemas.microsoft.com/office/drawing/2014/main" id="{65C15343-8B92-48AD-9B6D-57F6D678AB91}"/>
              </a:ext>
            </a:extLst>
          </p:cNvPr>
          <p:cNvPicPr>
            <a:picLocks noChangeAspect="1"/>
          </p:cNvPicPr>
          <p:nvPr/>
        </p:nvPicPr>
        <p:blipFill>
          <a:blip r:embed="rId2"/>
          <a:stretch>
            <a:fillRect/>
          </a:stretch>
        </p:blipFill>
        <p:spPr>
          <a:xfrm>
            <a:off x="1295479" y="833016"/>
            <a:ext cx="6690864" cy="3315094"/>
          </a:xfrm>
          <a:prstGeom prst="rect">
            <a:avLst/>
          </a:prstGeom>
        </p:spPr>
      </p:pic>
      <p:sp>
        <p:nvSpPr>
          <p:cNvPr id="8" name="文本占位符 10">
            <a:extLst>
              <a:ext uri="{FF2B5EF4-FFF2-40B4-BE49-F238E27FC236}">
                <a16:creationId xmlns:a16="http://schemas.microsoft.com/office/drawing/2014/main" id="{2ECEF540-B9B4-4601-A340-EA7485997299}"/>
              </a:ext>
            </a:extLst>
          </p:cNvPr>
          <p:cNvSpPr>
            <a:spLocks noGrp="1"/>
          </p:cNvSpPr>
          <p:nvPr>
            <p:ph type="body" sz="quarter" idx="11"/>
          </p:nvPr>
        </p:nvSpPr>
        <p:spPr>
          <a:xfrm>
            <a:off x="1382945" y="4341949"/>
            <a:ext cx="6690864" cy="2400163"/>
          </a:xfrm>
        </p:spPr>
        <p:txBody>
          <a:bodyPr/>
          <a:lstStyle/>
          <a:p>
            <a:pPr marL="0" indent="457200">
              <a:spcBef>
                <a:spcPts val="400"/>
              </a:spcBef>
              <a:spcAft>
                <a:spcPts val="400"/>
              </a:spcAft>
              <a:buNone/>
            </a:pPr>
            <a:r>
              <a:rPr lang="zh-CN" altLang="en-US" sz="1600" b="0">
                <a:latin typeface="Lato-Light"/>
              </a:rPr>
              <a:t>一个简单的片上系统组成（多主多从），图中的</a:t>
            </a:r>
            <a:r>
              <a:rPr lang="en-US" altLang="zh-CN" sz="1600" b="0">
                <a:latin typeface="Lato-Light"/>
              </a:rPr>
              <a:t>Master</a:t>
            </a:r>
            <a:r>
              <a:rPr lang="zh-CN" altLang="en-US" sz="1600" b="0">
                <a:latin typeface="Lato-Light"/>
              </a:rPr>
              <a:t>可以是</a:t>
            </a:r>
            <a:r>
              <a:rPr lang="en-US" altLang="zh-CN" sz="1600" b="0">
                <a:latin typeface="Lato-Light"/>
              </a:rPr>
              <a:t>ARM Core</a:t>
            </a:r>
            <a:r>
              <a:rPr lang="zh-CN" altLang="en-US" sz="1600" b="0">
                <a:latin typeface="Lato-Light"/>
              </a:rPr>
              <a:t>，</a:t>
            </a:r>
            <a:r>
              <a:rPr lang="en-US" altLang="zh-CN" sz="1600" b="0">
                <a:latin typeface="Lato-Light"/>
              </a:rPr>
              <a:t>Slave</a:t>
            </a:r>
            <a:r>
              <a:rPr lang="zh-CN" altLang="en-US" sz="1600" b="0">
                <a:latin typeface="Lato-Light"/>
              </a:rPr>
              <a:t>可以是</a:t>
            </a:r>
            <a:r>
              <a:rPr lang="en-US" altLang="zh-CN" sz="1600" b="0">
                <a:latin typeface="Lato-Light"/>
              </a:rPr>
              <a:t>DDR controller</a:t>
            </a:r>
            <a:r>
              <a:rPr lang="zh-CN" altLang="en-US" sz="1600" b="0">
                <a:latin typeface="Lato-Light"/>
              </a:rPr>
              <a:t>；</a:t>
            </a:r>
            <a:endParaRPr lang="en-US" altLang="zh-CN" sz="1600" b="0">
              <a:latin typeface="Lato-Light"/>
            </a:endParaRPr>
          </a:p>
          <a:p>
            <a:pPr marL="0" indent="457200">
              <a:spcBef>
                <a:spcPts val="400"/>
              </a:spcBef>
              <a:spcAft>
                <a:spcPts val="400"/>
              </a:spcAft>
              <a:buNone/>
            </a:pPr>
            <a:r>
              <a:rPr lang="en-US" altLang="zh-CN" sz="1600" b="0">
                <a:latin typeface="Lato-Light"/>
              </a:rPr>
              <a:t>AXI</a:t>
            </a:r>
            <a:r>
              <a:rPr lang="zh-CN" altLang="en-US" sz="1600" b="0">
                <a:latin typeface="Lato-Light"/>
              </a:rPr>
              <a:t>协议只定义主机和从机的</a:t>
            </a:r>
            <a:r>
              <a:rPr lang="zh-CN" altLang="en-US" sz="1600">
                <a:latin typeface="Lato-Light"/>
              </a:rPr>
              <a:t>点对点</a:t>
            </a:r>
            <a:r>
              <a:rPr lang="zh-CN" altLang="en-US" sz="1600" b="0">
                <a:latin typeface="Lato-Light"/>
              </a:rPr>
              <a:t>通信的信号和时序，更具体的说是定义了</a:t>
            </a:r>
            <a:r>
              <a:rPr lang="zh-CN" altLang="en-US" sz="1600">
                <a:latin typeface="Lato-Light"/>
              </a:rPr>
              <a:t>主接口</a:t>
            </a:r>
            <a:r>
              <a:rPr lang="zh-CN" altLang="en-US" sz="1600" b="0">
                <a:latin typeface="Lato-Light"/>
              </a:rPr>
              <a:t>和</a:t>
            </a:r>
            <a:r>
              <a:rPr lang="zh-CN" altLang="en-US" sz="1600">
                <a:latin typeface="Lato-Light"/>
              </a:rPr>
              <a:t>从接口</a:t>
            </a:r>
            <a:r>
              <a:rPr lang="zh-CN" altLang="en-US" sz="1600" b="0">
                <a:latin typeface="Lato-Light"/>
              </a:rPr>
              <a:t>间通信的信号和时序；</a:t>
            </a:r>
            <a:r>
              <a:rPr lang="en-US" altLang="zh-CN" sz="1600" b="0">
                <a:latin typeface="Lato-Light"/>
              </a:rPr>
              <a:t>AXI</a:t>
            </a:r>
            <a:r>
              <a:rPr lang="zh-CN" altLang="en-US" sz="1600" b="0">
                <a:latin typeface="Lato-Light"/>
              </a:rPr>
              <a:t>协议是</a:t>
            </a:r>
            <a:endParaRPr lang="en-US" altLang="zh-CN" sz="1600" b="0">
              <a:latin typeface="Lato-Light"/>
            </a:endParaRPr>
          </a:p>
          <a:p>
            <a:pPr marL="0" indent="457200">
              <a:spcBef>
                <a:spcPts val="400"/>
              </a:spcBef>
              <a:spcAft>
                <a:spcPts val="400"/>
              </a:spcAft>
              <a:buNone/>
            </a:pPr>
            <a:r>
              <a:rPr lang="zh-CN" altLang="en-US" sz="1600" b="0">
                <a:latin typeface="Lato-Light"/>
              </a:rPr>
              <a:t>当系统中有多个主机和多个从机时，需要一个互连节点</a:t>
            </a:r>
            <a:r>
              <a:rPr lang="en-US" altLang="zh-CN" sz="1600" b="0">
                <a:latin typeface="Lato-Light"/>
              </a:rPr>
              <a:t>interconnect</a:t>
            </a:r>
            <a:r>
              <a:rPr lang="zh-CN" altLang="en-US" sz="1600" b="0">
                <a:latin typeface="Lato-Light"/>
              </a:rPr>
              <a:t>；</a:t>
            </a:r>
            <a:r>
              <a:rPr lang="en-US" altLang="zh-CN" sz="1600" b="0">
                <a:latin typeface="Lato-Light"/>
              </a:rPr>
              <a:t>interconnect</a:t>
            </a:r>
            <a:r>
              <a:rPr lang="zh-CN" altLang="en-US" sz="1600" b="0">
                <a:latin typeface="Lato-Light"/>
              </a:rPr>
              <a:t>具有多个主接口和从接口；</a:t>
            </a:r>
            <a:endParaRPr lang="en-US" altLang="zh-CN" sz="1600" b="0">
              <a:latin typeface="Lato-Light"/>
            </a:endParaRPr>
          </a:p>
          <a:p>
            <a:pPr marL="0" indent="457200">
              <a:spcBef>
                <a:spcPts val="400"/>
              </a:spcBef>
              <a:spcAft>
                <a:spcPts val="400"/>
              </a:spcAft>
              <a:buNone/>
            </a:pPr>
            <a:r>
              <a:rPr lang="zh-CN" altLang="en-US" sz="1600" b="0">
                <a:latin typeface="Lato-Light"/>
              </a:rPr>
              <a:t>当每条点对点路径上的通信都满足</a:t>
            </a:r>
            <a:r>
              <a:rPr lang="en-US" altLang="zh-CN" sz="1600" b="0">
                <a:latin typeface="Lato-Light"/>
              </a:rPr>
              <a:t>AXI</a:t>
            </a:r>
            <a:r>
              <a:rPr lang="zh-CN" altLang="en-US" sz="1600" b="0">
                <a:latin typeface="Lato-Light"/>
              </a:rPr>
              <a:t>协议的规定时，整个系统就是基于</a:t>
            </a:r>
            <a:r>
              <a:rPr lang="en-US" altLang="zh-CN" sz="1600" b="0">
                <a:latin typeface="Lato-Light"/>
              </a:rPr>
              <a:t>AXI</a:t>
            </a:r>
            <a:r>
              <a:rPr lang="zh-CN" altLang="en-US" sz="1600" b="0">
                <a:latin typeface="Lato-Light"/>
              </a:rPr>
              <a:t>的</a:t>
            </a:r>
            <a:r>
              <a:rPr lang="en-US" altLang="zh-CN" sz="1600" b="0">
                <a:latin typeface="Lato-Light"/>
              </a:rPr>
              <a:t>(AXI based)</a:t>
            </a:r>
            <a:r>
              <a:rPr lang="zh-CN" altLang="en-US" sz="1600" b="0">
                <a:latin typeface="Lato-Light"/>
              </a:rPr>
              <a:t>。</a:t>
            </a:r>
            <a:endParaRPr lang="en-US" altLang="zh-CN" sz="1600" b="0">
              <a:latin typeface="Lato-Light"/>
            </a:endParaRPr>
          </a:p>
        </p:txBody>
      </p:sp>
    </p:spTree>
    <p:extLst>
      <p:ext uri="{BB962C8B-B14F-4D97-AF65-F5344CB8AC3E}">
        <p14:creationId xmlns:p14="http://schemas.microsoft.com/office/powerpoint/2010/main" val="375571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C57A3-C0DE-42F1-9930-387E1123D9BC}"/>
              </a:ext>
            </a:extLst>
          </p:cNvPr>
          <p:cNvSpPr>
            <a:spLocks noGrp="1"/>
          </p:cNvSpPr>
          <p:nvPr>
            <p:ph type="title"/>
          </p:nvPr>
        </p:nvSpPr>
        <p:spPr/>
        <p:txBody>
          <a:bodyPr/>
          <a:lstStyle/>
          <a:p>
            <a:r>
              <a:rPr lang="en-US" altLang="zh-CN" b="0">
                <a:latin typeface="Lato-Light"/>
              </a:rPr>
              <a:t>I</a:t>
            </a:r>
            <a:r>
              <a:rPr lang="en-US" altLang="zh-CN" sz="3200" b="0">
                <a:latin typeface="Lato-Light"/>
              </a:rPr>
              <a:t>nterconnect</a:t>
            </a:r>
            <a:endParaRPr lang="zh-CN" altLang="en-US"/>
          </a:p>
        </p:txBody>
      </p:sp>
      <p:sp>
        <p:nvSpPr>
          <p:cNvPr id="11" name="文本占位符 10">
            <a:extLst>
              <a:ext uri="{FF2B5EF4-FFF2-40B4-BE49-F238E27FC236}">
                <a16:creationId xmlns:a16="http://schemas.microsoft.com/office/drawing/2014/main" id="{29882852-BA3F-4860-A57A-B153182DF213}"/>
              </a:ext>
            </a:extLst>
          </p:cNvPr>
          <p:cNvSpPr>
            <a:spLocks noGrp="1"/>
          </p:cNvSpPr>
          <p:nvPr>
            <p:ph type="body" sz="quarter" idx="11"/>
          </p:nvPr>
        </p:nvSpPr>
        <p:spPr>
          <a:xfrm>
            <a:off x="947738" y="4436372"/>
            <a:ext cx="5534025" cy="2218870"/>
          </a:xfrm>
        </p:spPr>
        <p:txBody>
          <a:bodyPr/>
          <a:lstStyle/>
          <a:p>
            <a:pPr marL="0" indent="0">
              <a:spcBef>
                <a:spcPts val="400"/>
              </a:spcBef>
              <a:spcAft>
                <a:spcPts val="400"/>
              </a:spcAft>
              <a:buNone/>
            </a:pPr>
            <a:r>
              <a:rPr lang="zh-CN" altLang="en-US" sz="1400" b="0">
                <a:latin typeface="Lato-Light"/>
              </a:rPr>
              <a:t>一个</a:t>
            </a:r>
            <a:r>
              <a:rPr lang="en-US" altLang="zh-CN" sz="1400" b="0">
                <a:latin typeface="Lato-Light"/>
              </a:rPr>
              <a:t>Interconnect</a:t>
            </a:r>
            <a:r>
              <a:rPr lang="zh-CN" altLang="en-US" sz="1400" b="0">
                <a:latin typeface="Lato-Light"/>
              </a:rPr>
              <a:t>的可能包含的功能有：</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多从机路由：根据地址确定应收到请求的从机</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读数据重排： 按保序要求对来自不同从机的数据重排序</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多主机仲裁：决定能实际发出请求的主机</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协议转换：</a:t>
            </a:r>
            <a:r>
              <a:rPr lang="en-US" altLang="zh-CN" sz="1400" b="0">
                <a:latin typeface="Lato-Light"/>
              </a:rPr>
              <a:t>AXI4&lt;-&gt;AXI3</a:t>
            </a:r>
            <a:r>
              <a:rPr lang="zh-CN" altLang="en-US" sz="1400" b="0">
                <a:latin typeface="Lato-Light"/>
              </a:rPr>
              <a:t>、</a:t>
            </a:r>
            <a:r>
              <a:rPr lang="en-US" altLang="zh-CN" sz="1400" b="0">
                <a:latin typeface="Lato-Light"/>
              </a:rPr>
              <a:t>AXI&lt;-&gt;AHB</a:t>
            </a:r>
            <a:r>
              <a:rPr lang="zh-CN" altLang="en-US" sz="1400" b="0">
                <a:latin typeface="Lato-Light"/>
              </a:rPr>
              <a:t>、</a:t>
            </a:r>
            <a:r>
              <a:rPr lang="en-US" altLang="zh-CN" sz="1400" b="0">
                <a:latin typeface="Lato-Light"/>
              </a:rPr>
              <a:t>AXI&lt;-&gt;AXI-lite</a:t>
            </a:r>
          </a:p>
          <a:p>
            <a:pPr marL="285750" indent="-285750">
              <a:spcBef>
                <a:spcPts val="400"/>
              </a:spcBef>
              <a:spcAft>
                <a:spcPts val="400"/>
              </a:spcAft>
              <a:buFont typeface="Wingdings" panose="05000000000000000000" pitchFamily="2" charset="2"/>
              <a:buChar char="l"/>
            </a:pPr>
            <a:r>
              <a:rPr lang="zh-CN" altLang="en-US" sz="1400" b="0">
                <a:latin typeface="Lato-Light"/>
              </a:rPr>
              <a:t>位宽转换：主从间位宽不一致，需要</a:t>
            </a:r>
            <a:r>
              <a:rPr lang="en-US" altLang="zh-CN" sz="1400" b="0">
                <a:latin typeface="Lato-Light"/>
              </a:rPr>
              <a:t>Upsize</a:t>
            </a:r>
            <a:r>
              <a:rPr lang="zh-CN" altLang="en-US" sz="1400" b="0">
                <a:latin typeface="Lato-Light"/>
              </a:rPr>
              <a:t>、</a:t>
            </a:r>
            <a:r>
              <a:rPr lang="en-US" altLang="zh-CN" sz="1400" b="0">
                <a:latin typeface="Lato-Light"/>
              </a:rPr>
              <a:t>Downsize</a:t>
            </a:r>
          </a:p>
          <a:p>
            <a:pPr marL="285750" indent="-285750">
              <a:spcBef>
                <a:spcPts val="400"/>
              </a:spcBef>
              <a:spcAft>
                <a:spcPts val="400"/>
              </a:spcAft>
              <a:buFont typeface="Wingdings" panose="05000000000000000000" pitchFamily="2" charset="2"/>
              <a:buChar char="l"/>
            </a:pPr>
            <a:r>
              <a:rPr lang="zh-CN" altLang="en-US" sz="1400" b="0">
                <a:latin typeface="Lato-Light"/>
              </a:rPr>
              <a:t>时钟域转换：主从间时钟域不一致，需要异步</a:t>
            </a:r>
            <a:r>
              <a:rPr lang="en-US" altLang="zh-CN" sz="1400" b="0">
                <a:latin typeface="Lato-Light"/>
              </a:rPr>
              <a:t>FIFO</a:t>
            </a:r>
            <a:r>
              <a:rPr lang="zh-CN" altLang="en-US" sz="1400" b="0">
                <a:latin typeface="Lato-Light"/>
              </a:rPr>
              <a:t>暂存事务数据</a:t>
            </a:r>
            <a:endParaRPr lang="en-US" altLang="zh-CN" sz="1400" b="0">
              <a:latin typeface="Lato-Light"/>
            </a:endParaRPr>
          </a:p>
        </p:txBody>
      </p:sp>
      <p:pic>
        <p:nvPicPr>
          <p:cNvPr id="13" name="图片 12">
            <a:extLst>
              <a:ext uri="{FF2B5EF4-FFF2-40B4-BE49-F238E27FC236}">
                <a16:creationId xmlns:a16="http://schemas.microsoft.com/office/drawing/2014/main" id="{3E415BC5-A985-4416-BBB5-AE2B4CC259B4}"/>
              </a:ext>
            </a:extLst>
          </p:cNvPr>
          <p:cNvPicPr>
            <a:picLocks noChangeAspect="1"/>
          </p:cNvPicPr>
          <p:nvPr/>
        </p:nvPicPr>
        <p:blipFill>
          <a:blip r:embed="rId2"/>
          <a:stretch>
            <a:fillRect/>
          </a:stretch>
        </p:blipFill>
        <p:spPr>
          <a:xfrm>
            <a:off x="6408821" y="794085"/>
            <a:ext cx="5233974" cy="4251096"/>
          </a:xfrm>
          <a:prstGeom prst="rect">
            <a:avLst/>
          </a:prstGeom>
        </p:spPr>
      </p:pic>
      <p:pic>
        <p:nvPicPr>
          <p:cNvPr id="15" name="图片 14">
            <a:extLst>
              <a:ext uri="{FF2B5EF4-FFF2-40B4-BE49-F238E27FC236}">
                <a16:creationId xmlns:a16="http://schemas.microsoft.com/office/drawing/2014/main" id="{632A99FE-898B-4FE3-AB69-38DB5E4236E4}"/>
              </a:ext>
            </a:extLst>
          </p:cNvPr>
          <p:cNvPicPr>
            <a:picLocks noChangeAspect="1"/>
          </p:cNvPicPr>
          <p:nvPr/>
        </p:nvPicPr>
        <p:blipFill>
          <a:blip r:embed="rId3"/>
          <a:stretch>
            <a:fillRect/>
          </a:stretch>
        </p:blipFill>
        <p:spPr>
          <a:xfrm>
            <a:off x="661502" y="794085"/>
            <a:ext cx="5434498" cy="3236451"/>
          </a:xfrm>
          <a:prstGeom prst="rect">
            <a:avLst/>
          </a:prstGeom>
        </p:spPr>
      </p:pic>
    </p:spTree>
    <p:extLst>
      <p:ext uri="{BB962C8B-B14F-4D97-AF65-F5344CB8AC3E}">
        <p14:creationId xmlns:p14="http://schemas.microsoft.com/office/powerpoint/2010/main" val="65826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B5E34C-F8D1-4080-92F8-9FCAF85BB7BD}"/>
              </a:ext>
            </a:extLst>
          </p:cNvPr>
          <p:cNvSpPr>
            <a:spLocks noGrp="1"/>
          </p:cNvSpPr>
          <p:nvPr>
            <p:ph type="title"/>
          </p:nvPr>
        </p:nvSpPr>
        <p:spPr/>
        <p:txBody>
          <a:bodyPr/>
          <a:lstStyle/>
          <a:p>
            <a:r>
              <a:rPr lang="en-US" altLang="zh-CN"/>
              <a:t>AXI features</a:t>
            </a:r>
            <a:endParaRPr lang="zh-CN" altLang="en-US"/>
          </a:p>
        </p:txBody>
      </p:sp>
      <p:pic>
        <p:nvPicPr>
          <p:cNvPr id="5" name="图片 4">
            <a:extLst>
              <a:ext uri="{FF2B5EF4-FFF2-40B4-BE49-F238E27FC236}">
                <a16:creationId xmlns:a16="http://schemas.microsoft.com/office/drawing/2014/main" id="{A22284C7-614F-4188-BD07-C06876FF6324}"/>
              </a:ext>
            </a:extLst>
          </p:cNvPr>
          <p:cNvPicPr>
            <a:picLocks noChangeAspect="1"/>
          </p:cNvPicPr>
          <p:nvPr/>
        </p:nvPicPr>
        <p:blipFill>
          <a:blip r:embed="rId2"/>
          <a:stretch>
            <a:fillRect/>
          </a:stretch>
        </p:blipFill>
        <p:spPr>
          <a:xfrm>
            <a:off x="947738" y="687196"/>
            <a:ext cx="10862536" cy="6054917"/>
          </a:xfrm>
          <a:prstGeom prst="rect">
            <a:avLst/>
          </a:prstGeom>
        </p:spPr>
      </p:pic>
    </p:spTree>
    <p:extLst>
      <p:ext uri="{BB962C8B-B14F-4D97-AF65-F5344CB8AC3E}">
        <p14:creationId xmlns:p14="http://schemas.microsoft.com/office/powerpoint/2010/main" val="526110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11AD4E-E5EA-4763-8BF4-2C3FE7D53FCB}"/>
              </a:ext>
            </a:extLst>
          </p:cNvPr>
          <p:cNvSpPr>
            <a:spLocks noGrp="1"/>
          </p:cNvSpPr>
          <p:nvPr>
            <p:ph type="title"/>
          </p:nvPr>
        </p:nvSpPr>
        <p:spPr/>
        <p:txBody>
          <a:bodyPr/>
          <a:lstStyle/>
          <a:p>
            <a:r>
              <a:rPr lang="en-US" altLang="zh-CN"/>
              <a:t>Main AXI features</a:t>
            </a:r>
            <a:endParaRPr lang="zh-CN" altLang="en-US"/>
          </a:p>
        </p:txBody>
      </p:sp>
      <p:sp>
        <p:nvSpPr>
          <p:cNvPr id="4" name="文本占位符 10">
            <a:extLst>
              <a:ext uri="{FF2B5EF4-FFF2-40B4-BE49-F238E27FC236}">
                <a16:creationId xmlns:a16="http://schemas.microsoft.com/office/drawing/2014/main" id="{75C1CE2B-36DB-4DBF-8A6C-BE7F4E5B832F}"/>
              </a:ext>
            </a:extLst>
          </p:cNvPr>
          <p:cNvSpPr txBox="1">
            <a:spLocks/>
          </p:cNvSpPr>
          <p:nvPr/>
        </p:nvSpPr>
        <p:spPr>
          <a:xfrm>
            <a:off x="1127125" y="914524"/>
            <a:ext cx="4467726" cy="2265823"/>
          </a:xfrm>
          <a:prstGeom prst="rect">
            <a:avLst/>
          </a:prstGeom>
        </p:spPr>
        <p:txBody>
          <a:bodyPr vert="horz" lIns="91440" tIns="45720" rIns="91440" bIns="45720" rtlCol="0">
            <a:noAutofit/>
          </a:bodyPr>
          <a:lstStyle>
            <a:lvl1pPr marL="228600" indent="-288000" algn="l" defTabSz="914400" rtl="0" eaLnBrk="1" latinLnBrk="0" hangingPunct="1">
              <a:lnSpc>
                <a:spcPct val="100000"/>
              </a:lnSpc>
              <a:spcBef>
                <a:spcPts val="1200"/>
              </a:spcBef>
              <a:spcAft>
                <a:spcPts val="1200"/>
              </a:spcAft>
              <a:buClr>
                <a:schemeClr val="tx1"/>
              </a:buClr>
              <a:buFont typeface="Wingdings" panose="05000000000000000000" pitchFamily="2" charset="2"/>
              <a:buChar char="n"/>
              <a:defRPr sz="2400" b="1" kern="1200">
                <a:solidFill>
                  <a:schemeClr val="tx1"/>
                </a:solidFill>
                <a:latin typeface="楷体" panose="02010609060101010101" pitchFamily="49" charset="-122"/>
                <a:ea typeface="楷体" panose="02010609060101010101" pitchFamily="49" charset="-122"/>
                <a:cs typeface="Arial" panose="020B0604020202020204" pitchFamily="34" charset="0"/>
              </a:defRPr>
            </a:lvl1pPr>
            <a:lvl2pPr marL="742950" indent="-288000" algn="l" defTabSz="914400" rtl="0" eaLnBrk="1" latinLnBrk="0" hangingPunct="1">
              <a:lnSpc>
                <a:spcPct val="90000"/>
              </a:lnSpc>
              <a:spcBef>
                <a:spcPts val="500"/>
              </a:spcBef>
              <a:spcAft>
                <a:spcPts val="600"/>
              </a:spcAft>
              <a:buFont typeface="Wingdings" panose="05000000000000000000" pitchFamily="2" charset="2"/>
              <a:buChar char="l"/>
              <a:defRPr sz="2000" kern="1200">
                <a:solidFill>
                  <a:schemeClr val="tx1"/>
                </a:solidFill>
                <a:latin typeface="楷体" panose="02010609060101010101" pitchFamily="49" charset="-122"/>
                <a:ea typeface="楷体" panose="02010609060101010101" pitchFamily="49" charset="-122"/>
                <a:cs typeface="Arial" panose="020B0604020202020204" pitchFamily="34" charset="0"/>
              </a:defRPr>
            </a:lvl2pPr>
            <a:lvl3pPr marL="1143000" indent="-2880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spcAft>
                <a:spcPts val="400"/>
              </a:spcAft>
              <a:buFont typeface="Wingdings" panose="05000000000000000000" pitchFamily="2" charset="2"/>
              <a:buNone/>
            </a:pPr>
            <a:endParaRPr lang="en-US" altLang="zh-CN" sz="1400" b="0">
              <a:latin typeface="Lato-Light"/>
            </a:endParaRPr>
          </a:p>
        </p:txBody>
      </p:sp>
      <p:sp>
        <p:nvSpPr>
          <p:cNvPr id="6" name="文本框 5">
            <a:extLst>
              <a:ext uri="{FF2B5EF4-FFF2-40B4-BE49-F238E27FC236}">
                <a16:creationId xmlns:a16="http://schemas.microsoft.com/office/drawing/2014/main" id="{4562299F-5FD4-4192-9926-AC95AE9EB4B5}"/>
              </a:ext>
            </a:extLst>
          </p:cNvPr>
          <p:cNvSpPr txBox="1"/>
          <p:nvPr/>
        </p:nvSpPr>
        <p:spPr>
          <a:xfrm>
            <a:off x="947738" y="679340"/>
            <a:ext cx="9754718" cy="6170920"/>
          </a:xfrm>
          <a:prstGeom prst="rect">
            <a:avLst/>
          </a:prstGeom>
          <a:noFill/>
        </p:spPr>
        <p:txBody>
          <a:bodyPr wrap="square">
            <a:spAutoFit/>
          </a:bodyPr>
          <a:lstStyle/>
          <a:p>
            <a:pPr marL="285750" indent="-285750">
              <a:spcBef>
                <a:spcPts val="1200"/>
              </a:spcBef>
              <a:buFont typeface="Wingdings" panose="05000000000000000000" pitchFamily="2" charset="2"/>
              <a:buChar char="l"/>
            </a:pPr>
            <a:r>
              <a:rPr lang="en-US" altLang="zh-CN" sz="1600" b="1" i="0">
                <a:solidFill>
                  <a:srgbClr val="323E47"/>
                </a:solidFill>
                <a:effectLst/>
                <a:latin typeface="Lato-Light"/>
              </a:rPr>
              <a:t>Independent read and write channels</a:t>
            </a:r>
            <a:endParaRPr lang="en-US" altLang="zh-CN" sz="1600">
              <a:solidFill>
                <a:srgbClr val="323E47"/>
              </a:solidFill>
              <a:latin typeface="Lato-Light"/>
            </a:endParaRPr>
          </a:p>
          <a:p>
            <a:pPr>
              <a:spcAft>
                <a:spcPts val="1200"/>
              </a:spcAft>
            </a:pPr>
            <a:r>
              <a:rPr lang="en-US" altLang="zh-CN" sz="1400" b="0" i="0">
                <a:solidFill>
                  <a:schemeClr val="bg2">
                    <a:lumMod val="50000"/>
                  </a:schemeClr>
                </a:solidFill>
                <a:effectLst/>
                <a:latin typeface="Lato-Light"/>
              </a:rPr>
              <a:t>AXI supports two different sets of channels, one for write operations, and one for read operations. Having two independent sets of channel helps to </a:t>
            </a:r>
            <a:r>
              <a:rPr lang="en-US" altLang="zh-CN" sz="1400" i="0">
                <a:solidFill>
                  <a:schemeClr val="bg2">
                    <a:lumMod val="50000"/>
                  </a:schemeClr>
                </a:solidFill>
                <a:effectLst/>
                <a:latin typeface="Lato-Light"/>
              </a:rPr>
              <a:t>improve the bandwidth</a:t>
            </a:r>
            <a:r>
              <a:rPr lang="en-US" altLang="zh-CN" sz="1400" b="0" i="0">
                <a:solidFill>
                  <a:schemeClr val="bg2">
                    <a:lumMod val="50000"/>
                  </a:schemeClr>
                </a:solidFill>
                <a:effectLst/>
                <a:latin typeface="Lato-Light"/>
              </a:rPr>
              <a:t> performances of the interfaces. This is because read and write operations can happen at the same time.</a:t>
            </a:r>
            <a:r>
              <a:rPr lang="en-US" altLang="zh-CN" sz="1400">
                <a:solidFill>
                  <a:schemeClr val="bg2">
                    <a:lumMod val="50000"/>
                  </a:schemeClr>
                </a:solidFill>
              </a:rPr>
              <a:t> </a:t>
            </a:r>
          </a:p>
          <a:p>
            <a:pPr marL="285750" indent="-285750">
              <a:spcAft>
                <a:spcPts val="600"/>
              </a:spcAft>
              <a:buFont typeface="Wingdings" panose="05000000000000000000" pitchFamily="2" charset="2"/>
              <a:buChar char="l"/>
            </a:pPr>
            <a:r>
              <a:rPr lang="en-US" altLang="zh-CN" sz="1600" b="1" i="0">
                <a:solidFill>
                  <a:srgbClr val="323E47"/>
                </a:solidFill>
                <a:effectLst/>
                <a:latin typeface="Lato-Light"/>
              </a:rPr>
              <a:t>Multiple outstanding addresses</a:t>
            </a:r>
            <a:endParaRPr lang="en-US" altLang="zh-CN" sz="1400">
              <a:solidFill>
                <a:srgbClr val="323E47"/>
              </a:solidFill>
              <a:latin typeface="Lato-Light"/>
            </a:endParaRPr>
          </a:p>
          <a:p>
            <a:pPr>
              <a:spcAft>
                <a:spcPts val="1200"/>
              </a:spcAft>
            </a:pPr>
            <a:r>
              <a:rPr lang="en-US" altLang="zh-CN" sz="1400" b="0" i="0">
                <a:solidFill>
                  <a:schemeClr val="bg2">
                    <a:lumMod val="50000"/>
                  </a:schemeClr>
                </a:solidFill>
                <a:effectLst/>
                <a:latin typeface="Lato-Light"/>
              </a:rPr>
              <a:t>AXI allows for multiple outstanding addresses. This means that a master can issue transactions without waiting for earlier transactions to complete. This can improve system performance because it enables parallel processing of transactions.</a:t>
            </a:r>
            <a:r>
              <a:rPr lang="en-US" altLang="zh-CN" sz="1400">
                <a:solidFill>
                  <a:schemeClr val="bg2">
                    <a:lumMod val="50000"/>
                  </a:schemeClr>
                </a:solidFill>
              </a:rPr>
              <a:t> </a:t>
            </a:r>
          </a:p>
          <a:p>
            <a:pPr marL="285750" indent="-285750">
              <a:spcAft>
                <a:spcPts val="600"/>
              </a:spcAft>
              <a:buFont typeface="Wingdings" panose="05000000000000000000" pitchFamily="2" charset="2"/>
              <a:buChar char="l"/>
            </a:pPr>
            <a:r>
              <a:rPr lang="en-US" altLang="zh-CN" sz="1600" b="1" i="0">
                <a:solidFill>
                  <a:srgbClr val="323E47"/>
                </a:solidFill>
                <a:effectLst/>
                <a:latin typeface="Lato-Light"/>
              </a:rPr>
              <a:t>No strict timing relationship between address and data operations</a:t>
            </a:r>
            <a:endParaRPr lang="en-US" altLang="zh-CN" sz="1600">
              <a:solidFill>
                <a:srgbClr val="323E47"/>
              </a:solidFill>
              <a:latin typeface="Lato-Light"/>
            </a:endParaRPr>
          </a:p>
          <a:p>
            <a:pPr>
              <a:spcAft>
                <a:spcPts val="1200"/>
              </a:spcAft>
            </a:pPr>
            <a:r>
              <a:rPr lang="en-US" altLang="zh-CN" sz="1400" b="0" i="0">
                <a:solidFill>
                  <a:schemeClr val="bg2">
                    <a:lumMod val="50000"/>
                  </a:schemeClr>
                </a:solidFill>
                <a:effectLst/>
                <a:latin typeface="Lato-Light"/>
              </a:rPr>
              <a:t>With AXI, there is no strict timing relationship between the address and data operations. This means that, for example, a master could issue a write address on the Write Address channel, but there is no time requirement for when the master has to provide the corresponding data to write on the Write Data channel</a:t>
            </a:r>
          </a:p>
          <a:p>
            <a:pPr marL="285750" indent="-285750">
              <a:spcAft>
                <a:spcPts val="600"/>
              </a:spcAft>
              <a:buFont typeface="Wingdings" panose="05000000000000000000" pitchFamily="2" charset="2"/>
              <a:buChar char="l"/>
            </a:pPr>
            <a:r>
              <a:rPr lang="en-US" altLang="zh-CN" sz="1600" b="1" i="0">
                <a:solidFill>
                  <a:srgbClr val="323E47"/>
                </a:solidFill>
                <a:effectLst/>
                <a:latin typeface="Lato-Light"/>
              </a:rPr>
              <a:t>Support for unaligned data transfers</a:t>
            </a:r>
            <a:endParaRPr lang="en-US" altLang="zh-CN" sz="1400">
              <a:solidFill>
                <a:srgbClr val="323E47"/>
              </a:solidFill>
              <a:latin typeface="Lato-Light"/>
            </a:endParaRPr>
          </a:p>
          <a:p>
            <a:pPr>
              <a:spcAft>
                <a:spcPts val="1200"/>
              </a:spcAft>
            </a:pPr>
            <a:r>
              <a:rPr lang="en-US" altLang="zh-CN" sz="1400" b="0" i="0">
                <a:solidFill>
                  <a:schemeClr val="bg2">
                    <a:lumMod val="50000"/>
                  </a:schemeClr>
                </a:solidFill>
                <a:effectLst/>
                <a:latin typeface="Lato-Light"/>
              </a:rPr>
              <a:t>For any burst that is made up of data transfers wider than one byte, the first bytes accessed can be unaligned with the natural address boundary. For example, a 32-bit data packet that starts at a byte address of </a:t>
            </a:r>
            <a:r>
              <a:rPr lang="en-US" altLang="zh-CN" sz="1400" b="0" i="0">
                <a:solidFill>
                  <a:schemeClr val="bg2">
                    <a:lumMod val="50000"/>
                  </a:schemeClr>
                </a:solidFill>
                <a:effectLst/>
                <a:latin typeface="CourierNewPSMT"/>
              </a:rPr>
              <a:t>0x1002 </a:t>
            </a:r>
            <a:r>
              <a:rPr lang="en-US" altLang="zh-CN" sz="1400" b="0" i="0">
                <a:solidFill>
                  <a:schemeClr val="bg2">
                    <a:lumMod val="50000"/>
                  </a:schemeClr>
                </a:solidFill>
                <a:effectLst/>
                <a:latin typeface="Lato-Light"/>
              </a:rPr>
              <a:t>is not aligned to the natural 32-bit address boundary.</a:t>
            </a:r>
            <a:r>
              <a:rPr lang="en-US" altLang="zh-CN" sz="1400">
                <a:solidFill>
                  <a:schemeClr val="bg2">
                    <a:lumMod val="50000"/>
                  </a:schemeClr>
                </a:solidFill>
              </a:rPr>
              <a:t> </a:t>
            </a:r>
          </a:p>
          <a:p>
            <a:pPr marL="285750" indent="-285750">
              <a:spcAft>
                <a:spcPts val="600"/>
              </a:spcAft>
              <a:buFont typeface="Wingdings" panose="05000000000000000000" pitchFamily="2" charset="2"/>
              <a:buChar char="l"/>
            </a:pPr>
            <a:r>
              <a:rPr lang="en-US" altLang="zh-CN" sz="1600" b="1" i="0">
                <a:solidFill>
                  <a:srgbClr val="323E47"/>
                </a:solidFill>
                <a:effectLst/>
                <a:latin typeface="Lato-Light"/>
              </a:rPr>
              <a:t>Out-of-order transaction completion</a:t>
            </a:r>
            <a:endParaRPr lang="en-US" altLang="zh-CN" sz="1400">
              <a:solidFill>
                <a:srgbClr val="323E47"/>
              </a:solidFill>
              <a:latin typeface="Lato-Light"/>
            </a:endParaRPr>
          </a:p>
          <a:p>
            <a:pPr>
              <a:spcAft>
                <a:spcPts val="1200"/>
              </a:spcAft>
            </a:pPr>
            <a:r>
              <a:rPr lang="en-US" altLang="zh-CN" sz="1400" b="0" i="0">
                <a:solidFill>
                  <a:schemeClr val="bg2">
                    <a:lumMod val="50000"/>
                  </a:schemeClr>
                </a:solidFill>
                <a:effectLst/>
                <a:latin typeface="Lato-Light"/>
              </a:rPr>
              <a:t>Out-of-order transaction completion is possible with AXI. The AXI protocol includes transaction identifiers, and there is no restriction on the completion of transactions with different ID values.</a:t>
            </a:r>
            <a:r>
              <a:rPr lang="en-US" altLang="zh-CN" sz="1400">
                <a:solidFill>
                  <a:schemeClr val="bg2">
                    <a:lumMod val="50000"/>
                  </a:schemeClr>
                </a:solidFill>
              </a:rPr>
              <a:t>  </a:t>
            </a:r>
            <a:r>
              <a:rPr lang="en-US" altLang="zh-CN" sz="1400" b="0" i="0">
                <a:solidFill>
                  <a:schemeClr val="bg2">
                    <a:lumMod val="50000"/>
                  </a:schemeClr>
                </a:solidFill>
                <a:effectLst/>
                <a:latin typeface="Lato-Light"/>
              </a:rPr>
              <a:t>This means that a single physical port can support out-of-order transactions by acting as several logical ports, each of which handles its transactions in order.</a:t>
            </a:r>
            <a:r>
              <a:rPr lang="en-US" altLang="zh-CN" sz="1400">
                <a:solidFill>
                  <a:schemeClr val="bg2">
                    <a:lumMod val="50000"/>
                  </a:schemeClr>
                </a:solidFill>
              </a:rPr>
              <a:t> </a:t>
            </a:r>
          </a:p>
          <a:p>
            <a:pPr marL="285750" indent="-285750">
              <a:spcAft>
                <a:spcPts val="600"/>
              </a:spcAft>
              <a:buFont typeface="Wingdings" panose="05000000000000000000" pitchFamily="2" charset="2"/>
              <a:buChar char="l"/>
            </a:pPr>
            <a:r>
              <a:rPr lang="en-US" altLang="zh-CN" sz="1600" b="1" i="0">
                <a:solidFill>
                  <a:srgbClr val="323E47"/>
                </a:solidFill>
                <a:effectLst/>
                <a:latin typeface="Lato-Light"/>
              </a:rPr>
              <a:t>Burst transactions based on start address</a:t>
            </a:r>
            <a:endParaRPr lang="en-US" altLang="zh-CN" sz="1400">
              <a:solidFill>
                <a:srgbClr val="323E47"/>
              </a:solidFill>
              <a:latin typeface="Lato-Light"/>
            </a:endParaRPr>
          </a:p>
          <a:p>
            <a:pPr>
              <a:spcAft>
                <a:spcPts val="600"/>
              </a:spcAft>
            </a:pPr>
            <a:r>
              <a:rPr lang="en-US" altLang="zh-CN" sz="1400" b="0" i="0">
                <a:solidFill>
                  <a:schemeClr val="bg2">
                    <a:lumMod val="50000"/>
                  </a:schemeClr>
                </a:solidFill>
                <a:effectLst/>
                <a:latin typeface="Lato-Light"/>
              </a:rPr>
              <a:t>AXI masters only issue the starting address for the first transfer. For any following transfers, the slave will calculate the next transfer address based on the burst type.</a:t>
            </a:r>
            <a:r>
              <a:rPr lang="en-US" altLang="zh-CN" sz="1400">
                <a:solidFill>
                  <a:schemeClr val="bg2">
                    <a:lumMod val="50000"/>
                  </a:schemeClr>
                </a:solidFill>
              </a:rPr>
              <a:t> </a:t>
            </a:r>
            <a:endParaRPr lang="zh-CN" altLang="en-US" sz="1600">
              <a:solidFill>
                <a:schemeClr val="bg2">
                  <a:lumMod val="50000"/>
                </a:schemeClr>
              </a:solidFill>
            </a:endParaRPr>
          </a:p>
        </p:txBody>
      </p:sp>
    </p:spTree>
    <p:extLst>
      <p:ext uri="{BB962C8B-B14F-4D97-AF65-F5344CB8AC3E}">
        <p14:creationId xmlns:p14="http://schemas.microsoft.com/office/powerpoint/2010/main" val="407234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C57A3-C0DE-42F1-9930-387E1123D9BC}"/>
              </a:ext>
            </a:extLst>
          </p:cNvPr>
          <p:cNvSpPr>
            <a:spLocks noGrp="1"/>
          </p:cNvSpPr>
          <p:nvPr>
            <p:ph type="title"/>
          </p:nvPr>
        </p:nvSpPr>
        <p:spPr/>
        <p:txBody>
          <a:bodyPr/>
          <a:lstStyle/>
          <a:p>
            <a:r>
              <a:rPr lang="en-US" altLang="zh-CN" b="0"/>
              <a:t>AXI channels</a:t>
            </a:r>
            <a:endParaRPr lang="zh-CN" altLang="en-US" b="0"/>
          </a:p>
        </p:txBody>
      </p:sp>
      <p:sp>
        <p:nvSpPr>
          <p:cNvPr id="11" name="文本占位符 10">
            <a:extLst>
              <a:ext uri="{FF2B5EF4-FFF2-40B4-BE49-F238E27FC236}">
                <a16:creationId xmlns:a16="http://schemas.microsoft.com/office/drawing/2014/main" id="{29882852-BA3F-4860-A57A-B153182DF213}"/>
              </a:ext>
            </a:extLst>
          </p:cNvPr>
          <p:cNvSpPr>
            <a:spLocks noGrp="1"/>
          </p:cNvSpPr>
          <p:nvPr>
            <p:ph type="body" sz="quarter" idx="11"/>
          </p:nvPr>
        </p:nvSpPr>
        <p:spPr>
          <a:xfrm>
            <a:off x="1127125" y="3589545"/>
            <a:ext cx="5554412" cy="2265823"/>
          </a:xfrm>
        </p:spPr>
        <p:txBody>
          <a:bodyPr/>
          <a:lstStyle/>
          <a:p>
            <a:pPr marL="0" indent="0">
              <a:spcBef>
                <a:spcPts val="400"/>
              </a:spcBef>
              <a:spcAft>
                <a:spcPts val="400"/>
              </a:spcAft>
              <a:buNone/>
            </a:pPr>
            <a:r>
              <a:rPr lang="zh-CN" altLang="en-US" sz="1400" b="0">
                <a:latin typeface="Lato-Light"/>
              </a:rPr>
              <a:t>写操作涉及 </a:t>
            </a:r>
            <a:r>
              <a:rPr lang="en-US" altLang="zh-CN" sz="1400" b="0">
                <a:latin typeface="Lato-Light"/>
              </a:rPr>
              <a:t>AW</a:t>
            </a:r>
            <a:r>
              <a:rPr lang="zh-CN" altLang="en-US" sz="1400" b="0">
                <a:latin typeface="Lato-Light"/>
              </a:rPr>
              <a:t>、</a:t>
            </a:r>
            <a:r>
              <a:rPr lang="en-US" altLang="zh-CN" sz="1400" b="0">
                <a:latin typeface="Lato-Light"/>
              </a:rPr>
              <a:t>W</a:t>
            </a:r>
            <a:r>
              <a:rPr lang="zh-CN" altLang="en-US" sz="1400" b="0">
                <a:latin typeface="Lato-Light"/>
              </a:rPr>
              <a:t>、</a:t>
            </a:r>
            <a:r>
              <a:rPr lang="en-US" altLang="zh-CN" sz="1400" b="0">
                <a:latin typeface="Lato-Light"/>
              </a:rPr>
              <a:t>B</a:t>
            </a:r>
            <a:r>
              <a:rPr lang="zh-CN" altLang="en-US" sz="1400" b="0">
                <a:latin typeface="Lato-Light"/>
              </a:rPr>
              <a:t>三个通道：</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主机在</a:t>
            </a:r>
            <a:r>
              <a:rPr lang="en-US" altLang="zh-CN" sz="1400" b="0">
                <a:latin typeface="Lato-Light"/>
              </a:rPr>
              <a:t>AW</a:t>
            </a:r>
            <a:r>
              <a:rPr lang="zh-CN" altLang="en-US" sz="1400" b="0">
                <a:latin typeface="Lato-Light"/>
              </a:rPr>
              <a:t>通道上发送</a:t>
            </a:r>
            <a:r>
              <a:rPr lang="zh-CN" altLang="en-US" sz="1400">
                <a:latin typeface="Lato-Light"/>
              </a:rPr>
              <a:t>写地址</a:t>
            </a:r>
            <a:r>
              <a:rPr lang="zh-CN" altLang="en-US" sz="1400" b="0">
                <a:latin typeface="Lato-Light"/>
              </a:rPr>
              <a:t>，在</a:t>
            </a:r>
            <a:r>
              <a:rPr lang="en-US" altLang="zh-CN" sz="1400" b="0">
                <a:latin typeface="Lato-Light"/>
              </a:rPr>
              <a:t>W</a:t>
            </a:r>
            <a:r>
              <a:rPr lang="zh-CN" altLang="en-US" sz="1400" b="0">
                <a:latin typeface="Lato-Light"/>
              </a:rPr>
              <a:t>通道上发送</a:t>
            </a:r>
            <a:r>
              <a:rPr lang="zh-CN" altLang="en-US" sz="1400">
                <a:latin typeface="Lato-Light"/>
              </a:rPr>
              <a:t>写数据</a:t>
            </a:r>
            <a:endParaRPr lang="en-US" altLang="zh-CN" sz="140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从机将接收到的数据写入特定地址，完成后在</a:t>
            </a:r>
            <a:r>
              <a:rPr lang="en-US" altLang="zh-CN" sz="1400" b="0">
                <a:latin typeface="Lato-Light"/>
              </a:rPr>
              <a:t>B</a:t>
            </a:r>
            <a:r>
              <a:rPr lang="zh-CN" altLang="en-US" sz="1400" b="0">
                <a:latin typeface="Lato-Light"/>
              </a:rPr>
              <a:t>通道上给出</a:t>
            </a:r>
            <a:r>
              <a:rPr lang="zh-CN" altLang="en-US" sz="1400">
                <a:latin typeface="Lato-Light"/>
              </a:rPr>
              <a:t>写响应</a:t>
            </a:r>
            <a:endParaRPr lang="en-US" altLang="zh-CN" sz="1400">
              <a:latin typeface="Lato-Light"/>
            </a:endParaRPr>
          </a:p>
          <a:p>
            <a:pPr marL="0" indent="0">
              <a:spcBef>
                <a:spcPts val="400"/>
              </a:spcBef>
              <a:spcAft>
                <a:spcPts val="400"/>
              </a:spcAft>
              <a:buNone/>
            </a:pPr>
            <a:endParaRPr lang="en-US" altLang="zh-CN" sz="1400">
              <a:latin typeface="Lato-Light"/>
            </a:endParaRPr>
          </a:p>
          <a:p>
            <a:pPr marL="0" indent="0">
              <a:spcBef>
                <a:spcPts val="400"/>
              </a:spcBef>
              <a:spcAft>
                <a:spcPts val="400"/>
              </a:spcAft>
              <a:buNone/>
            </a:pPr>
            <a:r>
              <a:rPr lang="zh-CN" altLang="en-US" sz="1400" b="0">
                <a:latin typeface="Lato-Light"/>
              </a:rPr>
              <a:t>读操作涉及</a:t>
            </a:r>
            <a:r>
              <a:rPr lang="en-US" altLang="zh-CN" sz="1400" b="0">
                <a:latin typeface="Lato-Light"/>
              </a:rPr>
              <a:t>AR</a:t>
            </a:r>
            <a:r>
              <a:rPr lang="zh-CN" altLang="en-US" sz="1400" b="0">
                <a:latin typeface="Lato-Light"/>
              </a:rPr>
              <a:t>、</a:t>
            </a:r>
            <a:r>
              <a:rPr lang="en-US" altLang="zh-CN" sz="1400" b="0">
                <a:latin typeface="Lato-Light"/>
              </a:rPr>
              <a:t>R</a:t>
            </a:r>
            <a:r>
              <a:rPr lang="zh-CN" altLang="en-US" sz="1400" b="0">
                <a:latin typeface="Lato-Light"/>
              </a:rPr>
              <a:t>两个通道：</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主机在</a:t>
            </a:r>
            <a:r>
              <a:rPr lang="en-US" altLang="zh-CN" sz="1400" b="0">
                <a:latin typeface="Lato-Light"/>
              </a:rPr>
              <a:t>AR</a:t>
            </a:r>
            <a:r>
              <a:rPr lang="zh-CN" altLang="en-US" sz="1400" b="0">
                <a:latin typeface="Lato-Light"/>
              </a:rPr>
              <a:t>通道上发送读地址</a:t>
            </a:r>
            <a:endParaRPr lang="en-US" altLang="zh-CN" sz="1400" b="0">
              <a:latin typeface="Lato-Light"/>
            </a:endParaRPr>
          </a:p>
          <a:p>
            <a:pPr marL="285750" indent="-285750">
              <a:spcBef>
                <a:spcPts val="400"/>
              </a:spcBef>
              <a:spcAft>
                <a:spcPts val="400"/>
              </a:spcAft>
              <a:buFont typeface="Wingdings" panose="05000000000000000000" pitchFamily="2" charset="2"/>
              <a:buChar char="l"/>
            </a:pPr>
            <a:r>
              <a:rPr lang="zh-CN" altLang="en-US" sz="1400" b="0">
                <a:latin typeface="Lato-Light"/>
              </a:rPr>
              <a:t>从机在</a:t>
            </a:r>
            <a:r>
              <a:rPr lang="en-US" altLang="zh-CN" sz="1400" b="0">
                <a:latin typeface="Lato-Light"/>
              </a:rPr>
              <a:t>R</a:t>
            </a:r>
            <a:r>
              <a:rPr lang="zh-CN" altLang="en-US" sz="1400" b="0">
                <a:latin typeface="Lato-Light"/>
              </a:rPr>
              <a:t>通道发送</a:t>
            </a:r>
            <a:r>
              <a:rPr lang="zh-CN" altLang="en-US" sz="1400">
                <a:latin typeface="Lato-Light"/>
              </a:rPr>
              <a:t>读数据</a:t>
            </a:r>
            <a:r>
              <a:rPr lang="en-US" altLang="zh-CN" sz="1400" b="0">
                <a:latin typeface="Lato-Light"/>
              </a:rPr>
              <a:t>(</a:t>
            </a:r>
            <a:r>
              <a:rPr lang="zh-CN" altLang="en-US" sz="1400" b="0">
                <a:latin typeface="Lato-Light"/>
              </a:rPr>
              <a:t>主机所请求地址的数据</a:t>
            </a:r>
            <a:r>
              <a:rPr lang="en-US" altLang="zh-CN" sz="1400" b="0">
                <a:latin typeface="Lato-Light"/>
              </a:rPr>
              <a:t>)</a:t>
            </a:r>
          </a:p>
        </p:txBody>
      </p:sp>
      <p:sp>
        <p:nvSpPr>
          <p:cNvPr id="8" name="文本占位符 10">
            <a:extLst>
              <a:ext uri="{FF2B5EF4-FFF2-40B4-BE49-F238E27FC236}">
                <a16:creationId xmlns:a16="http://schemas.microsoft.com/office/drawing/2014/main" id="{A1A8EED9-B79A-48EA-B7A3-851270D335EA}"/>
              </a:ext>
            </a:extLst>
          </p:cNvPr>
          <p:cNvSpPr txBox="1">
            <a:spLocks/>
          </p:cNvSpPr>
          <p:nvPr/>
        </p:nvSpPr>
        <p:spPr>
          <a:xfrm>
            <a:off x="7154779" y="3593556"/>
            <a:ext cx="4724470" cy="2265823"/>
          </a:xfrm>
          <a:prstGeom prst="rect">
            <a:avLst/>
          </a:prstGeom>
        </p:spPr>
        <p:txBody>
          <a:bodyPr vert="horz" lIns="91440" tIns="45720" rIns="91440" bIns="45720" rtlCol="0">
            <a:noAutofit/>
          </a:bodyPr>
          <a:lstStyle>
            <a:lvl1pPr marL="228600" indent="-288000" algn="l" defTabSz="914400" rtl="0" eaLnBrk="1" latinLnBrk="0" hangingPunct="1">
              <a:lnSpc>
                <a:spcPct val="100000"/>
              </a:lnSpc>
              <a:spcBef>
                <a:spcPts val="1200"/>
              </a:spcBef>
              <a:spcAft>
                <a:spcPts val="1200"/>
              </a:spcAft>
              <a:buClr>
                <a:schemeClr val="tx1"/>
              </a:buClr>
              <a:buFont typeface="Wingdings" panose="05000000000000000000" pitchFamily="2" charset="2"/>
              <a:buChar char="n"/>
              <a:defRPr sz="2400" b="1" kern="1200">
                <a:solidFill>
                  <a:schemeClr val="tx1"/>
                </a:solidFill>
                <a:latin typeface="楷体" panose="02010609060101010101" pitchFamily="49" charset="-122"/>
                <a:ea typeface="楷体" panose="02010609060101010101" pitchFamily="49" charset="-122"/>
                <a:cs typeface="Arial" panose="020B0604020202020204" pitchFamily="34" charset="0"/>
              </a:defRPr>
            </a:lvl1pPr>
            <a:lvl2pPr marL="742950" indent="-288000" algn="l" defTabSz="914400" rtl="0" eaLnBrk="1" latinLnBrk="0" hangingPunct="1">
              <a:lnSpc>
                <a:spcPct val="90000"/>
              </a:lnSpc>
              <a:spcBef>
                <a:spcPts val="500"/>
              </a:spcBef>
              <a:spcAft>
                <a:spcPts val="600"/>
              </a:spcAft>
              <a:buFont typeface="Wingdings" panose="05000000000000000000" pitchFamily="2" charset="2"/>
              <a:buChar char="l"/>
              <a:defRPr sz="2000" kern="1200">
                <a:solidFill>
                  <a:schemeClr val="tx1"/>
                </a:solidFill>
                <a:latin typeface="楷体" panose="02010609060101010101" pitchFamily="49" charset="-122"/>
                <a:ea typeface="楷体" panose="02010609060101010101" pitchFamily="49" charset="-122"/>
                <a:cs typeface="Arial" panose="020B0604020202020204" pitchFamily="34" charset="0"/>
              </a:defRPr>
            </a:lvl2pPr>
            <a:lvl3pPr marL="1143000" indent="-2880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solidFill>
                <a:latin typeface="楷体" panose="02010609060101010101" pitchFamily="49" charset="-122"/>
                <a:ea typeface="楷体" panose="02010609060101010101" pitchFamily="49" charset="-122"/>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400"/>
              </a:spcBef>
              <a:spcAft>
                <a:spcPts val="400"/>
              </a:spcAft>
              <a:buFont typeface="Wingdings" panose="05000000000000000000" pitchFamily="2" charset="2"/>
              <a:buNone/>
            </a:pPr>
            <a:r>
              <a:rPr lang="zh-CN" altLang="en-US" sz="1400" b="0">
                <a:latin typeface="Lato-Light"/>
              </a:rPr>
              <a:t>注意：</a:t>
            </a:r>
            <a:endParaRPr lang="en-US" altLang="zh-CN" sz="1400" b="0">
              <a:latin typeface="Lato-Light"/>
            </a:endParaRPr>
          </a:p>
          <a:p>
            <a:pPr marL="0" indent="0">
              <a:spcBef>
                <a:spcPts val="400"/>
              </a:spcBef>
              <a:spcAft>
                <a:spcPts val="400"/>
              </a:spcAft>
              <a:buNone/>
            </a:pPr>
            <a:r>
              <a:rPr lang="en-US" altLang="zh-CN" sz="1400" b="0">
                <a:latin typeface="Lato-Light"/>
              </a:rPr>
              <a:t>B</a:t>
            </a:r>
            <a:r>
              <a:rPr lang="zh-CN" altLang="en-US" sz="1400" b="0">
                <a:latin typeface="Lato-Light"/>
              </a:rPr>
              <a:t>代表“</a:t>
            </a:r>
            <a:r>
              <a:rPr lang="en-US" altLang="zh-CN" sz="1400" b="0">
                <a:latin typeface="Lato-Light"/>
              </a:rPr>
              <a:t>buffered</a:t>
            </a:r>
            <a:r>
              <a:rPr lang="zh-CN" altLang="en-US" sz="1400" b="0">
                <a:latin typeface="Lato-Light"/>
              </a:rPr>
              <a:t>”，因为写响应总是等所有数据都接收完毕才发出。</a:t>
            </a:r>
            <a:endParaRPr lang="en-US" altLang="zh-CN" sz="1400" b="0">
              <a:latin typeface="Lato-Light"/>
            </a:endParaRPr>
          </a:p>
          <a:p>
            <a:pPr marL="0" indent="0">
              <a:spcBef>
                <a:spcPts val="400"/>
              </a:spcBef>
              <a:spcAft>
                <a:spcPts val="400"/>
              </a:spcAft>
              <a:buFont typeface="Wingdings" panose="05000000000000000000" pitchFamily="2" charset="2"/>
              <a:buNone/>
            </a:pPr>
            <a:r>
              <a:rPr lang="zh-CN" altLang="en-US" sz="1400" b="0">
                <a:latin typeface="Lato-Light"/>
              </a:rPr>
              <a:t>每个通道的传输方向都是单向的，因此需要一个单独的</a:t>
            </a:r>
            <a:r>
              <a:rPr lang="en-US" altLang="zh-CN" sz="1400" b="0">
                <a:latin typeface="Lato-Light"/>
              </a:rPr>
              <a:t>B</a:t>
            </a:r>
            <a:r>
              <a:rPr lang="zh-CN" altLang="en-US" sz="1400" b="0">
                <a:latin typeface="Lato-Light"/>
              </a:rPr>
              <a:t>通道到传输写响应；但没有的读响应通道，读响应合并在</a:t>
            </a:r>
            <a:r>
              <a:rPr lang="en-US" altLang="zh-CN" sz="1400" b="0">
                <a:latin typeface="Lato-Light"/>
              </a:rPr>
              <a:t>R</a:t>
            </a:r>
            <a:r>
              <a:rPr lang="zh-CN" altLang="en-US" sz="1400" b="0">
                <a:latin typeface="Lato-Light"/>
              </a:rPr>
              <a:t>通道传输</a:t>
            </a:r>
            <a:endParaRPr lang="en-US" altLang="zh-CN" sz="1400" b="0">
              <a:latin typeface="Lato-Light"/>
            </a:endParaRPr>
          </a:p>
          <a:p>
            <a:pPr marL="0" indent="0">
              <a:spcBef>
                <a:spcPts val="400"/>
              </a:spcBef>
              <a:spcAft>
                <a:spcPts val="400"/>
              </a:spcAft>
              <a:buFont typeface="Wingdings" panose="05000000000000000000" pitchFamily="2" charset="2"/>
              <a:buNone/>
            </a:pPr>
            <a:r>
              <a:rPr lang="zh-CN" altLang="en-US" sz="1400" b="0">
                <a:latin typeface="Lato-Light"/>
              </a:rPr>
              <a:t>通过读写独立、地址与数据独立的方式，能够进行全双工通信，且允许多个在途事务，能实现传输带宽的最大化</a:t>
            </a:r>
            <a:endParaRPr lang="en-US" altLang="zh-CN" sz="1400" b="0">
              <a:latin typeface="Lato-Light"/>
            </a:endParaRPr>
          </a:p>
        </p:txBody>
      </p:sp>
      <p:pic>
        <p:nvPicPr>
          <p:cNvPr id="7" name="图片 6">
            <a:extLst>
              <a:ext uri="{FF2B5EF4-FFF2-40B4-BE49-F238E27FC236}">
                <a16:creationId xmlns:a16="http://schemas.microsoft.com/office/drawing/2014/main" id="{E65245FD-10E4-4D27-A896-A5B4EBFC4180}"/>
              </a:ext>
            </a:extLst>
          </p:cNvPr>
          <p:cNvPicPr>
            <a:picLocks noChangeAspect="1"/>
          </p:cNvPicPr>
          <p:nvPr/>
        </p:nvPicPr>
        <p:blipFill>
          <a:blip r:embed="rId2"/>
          <a:stretch>
            <a:fillRect/>
          </a:stretch>
        </p:blipFill>
        <p:spPr>
          <a:xfrm>
            <a:off x="7261476" y="1361382"/>
            <a:ext cx="3890243" cy="1510237"/>
          </a:xfrm>
          <a:prstGeom prst="rect">
            <a:avLst/>
          </a:prstGeom>
        </p:spPr>
      </p:pic>
      <p:pic>
        <p:nvPicPr>
          <p:cNvPr id="16" name="图片 15">
            <a:extLst>
              <a:ext uri="{FF2B5EF4-FFF2-40B4-BE49-F238E27FC236}">
                <a16:creationId xmlns:a16="http://schemas.microsoft.com/office/drawing/2014/main" id="{E529ED7C-54CD-47DF-AB8D-958A8484FEE2}"/>
              </a:ext>
            </a:extLst>
          </p:cNvPr>
          <p:cNvPicPr>
            <a:picLocks noChangeAspect="1"/>
          </p:cNvPicPr>
          <p:nvPr/>
        </p:nvPicPr>
        <p:blipFill>
          <a:blip r:embed="rId3"/>
          <a:stretch>
            <a:fillRect/>
          </a:stretch>
        </p:blipFill>
        <p:spPr>
          <a:xfrm>
            <a:off x="947738" y="844691"/>
            <a:ext cx="6150621" cy="2524151"/>
          </a:xfrm>
          <a:prstGeom prst="rect">
            <a:avLst/>
          </a:prstGeom>
        </p:spPr>
      </p:pic>
    </p:spTree>
    <p:extLst>
      <p:ext uri="{BB962C8B-B14F-4D97-AF65-F5344CB8AC3E}">
        <p14:creationId xmlns:p14="http://schemas.microsoft.com/office/powerpoint/2010/main" val="167536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学习报告模板.pptx" id="{AEFE1C36-F753-4A73-BDE2-4AEA3B1EEC31}" vid="{D4D20254-E556-466F-8283-7BFB569893A6}"/>
    </a:ext>
  </a:extLst>
</a:theme>
</file>

<file path=ppt/theme/theme2.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Xilinx Template-2018_Final" id="{92692CF4-2033-4E23-BD7C-B41DA4DC6428}" vid="{C06EA92D-E9FC-4FBD-83A0-F2DC9342A32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DE4EDA1662A54EBBC1551524C1EEFE" ma:contentTypeVersion="0" ma:contentTypeDescription="Create a new document." ma:contentTypeScope="" ma:versionID="4f26dedca2dadd2026fff31b2e176c0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CCF7C7-AF4A-4858-B8FA-4DAE9F2C45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8E7F8E7-122C-4894-9F24-B20F3DFD154B}">
  <ds:schemaRefs>
    <ds:schemaRef ds:uri="http://schemas.microsoft.com/sharepoint/v3/contenttype/forms"/>
  </ds:schemaRefs>
</ds:datastoreItem>
</file>

<file path=customXml/itemProps3.xml><?xml version="1.0" encoding="utf-8"?>
<ds:datastoreItem xmlns:ds="http://schemas.openxmlformats.org/officeDocument/2006/customXml" ds:itemID="{983A9812-71D9-4FF1-B671-B0E6DFC7C23E}">
  <ds:schemaRefs>
    <ds:schemaRef ds:uri="http://purl.org/dc/terms/"/>
    <ds:schemaRef ds:uri="http://schemas.microsoft.com/office/2006/documentManagement/types"/>
    <ds:schemaRef ds:uri="http://purl.org/dc/elements/1.1/"/>
    <ds:schemaRef ds:uri="http://purl.org/dc/dcmitype/"/>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学习报告模板</Template>
  <TotalTime>16424</TotalTime>
  <Words>3722</Words>
  <Application>Microsoft Office PowerPoint</Application>
  <PresentationFormat>宽屏</PresentationFormat>
  <Paragraphs>301</Paragraphs>
  <Slides>41</Slides>
  <Notes>0</Notes>
  <HiddenSlides>2</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41</vt:i4>
      </vt:variant>
    </vt:vector>
  </HeadingPairs>
  <TitlesOfParts>
    <vt:vector size="51" baseType="lpstr">
      <vt:lpstr>CourierNewPSMT</vt:lpstr>
      <vt:lpstr>Lato-Bold</vt:lpstr>
      <vt:lpstr>Lato-Light</vt:lpstr>
      <vt:lpstr>楷体</vt:lpstr>
      <vt:lpstr>Arial</vt:lpstr>
      <vt:lpstr>Calibri</vt:lpstr>
      <vt:lpstr>Palatino Linotype</vt:lpstr>
      <vt:lpstr>Wingdings</vt:lpstr>
      <vt:lpstr>Xilinx-5</vt:lpstr>
      <vt:lpstr>1_Xilinx-5</vt:lpstr>
      <vt:lpstr>PowerPoint 演示文稿</vt:lpstr>
      <vt:lpstr>Introduction</vt:lpstr>
      <vt:lpstr>AMBA evolution</vt:lpstr>
      <vt:lpstr>Comparison</vt:lpstr>
      <vt:lpstr>Multi-master &amp; Multi-slave</vt:lpstr>
      <vt:lpstr>Interconnect</vt:lpstr>
      <vt:lpstr>AXI features</vt:lpstr>
      <vt:lpstr>Main AXI features</vt:lpstr>
      <vt:lpstr>AXI channels</vt:lpstr>
      <vt:lpstr>Channel handshake</vt:lpstr>
      <vt:lpstr>transfer vs. transaction</vt:lpstr>
      <vt:lpstr>Channel transfer examples</vt:lpstr>
      <vt:lpstr>Write transaction: single data item</vt:lpstr>
      <vt:lpstr>Write transaction: multiple data items</vt:lpstr>
      <vt:lpstr>Read transaction: single data item</vt:lpstr>
      <vt:lpstr>Read transaction: multiple data items</vt:lpstr>
      <vt:lpstr>Outstanding transactions</vt:lpstr>
      <vt:lpstr>Channel signals</vt:lpstr>
      <vt:lpstr>Channel signals</vt:lpstr>
      <vt:lpstr>Data size, length, and burst type</vt:lpstr>
      <vt:lpstr>Response signaling</vt:lpstr>
      <vt:lpstr>Write data strobes</vt:lpstr>
      <vt:lpstr>AXI channel dependencies</vt:lpstr>
      <vt:lpstr>AXI channel dependencies</vt:lpstr>
      <vt:lpstr>Transaction IDs</vt:lpstr>
      <vt:lpstr>Transactions Example ：outstanding = 1</vt:lpstr>
      <vt:lpstr>Transactions Example ：outstanding = 2</vt:lpstr>
      <vt:lpstr>Write transaction ordering rules</vt:lpstr>
      <vt:lpstr>Read transaction ordering rules</vt:lpstr>
      <vt:lpstr>Read and write channel ordering</vt:lpstr>
      <vt:lpstr>AXI4-Lite</vt:lpstr>
      <vt:lpstr>AXI4-Stream</vt:lpstr>
      <vt:lpstr>Read and write interface attributes</vt:lpstr>
      <vt:lpstr>Glossary：参见IHI0022E的附录</vt:lpstr>
      <vt:lpstr>Glossary</vt:lpstr>
      <vt:lpstr>Harder Topics</vt:lpstr>
      <vt:lpstr>参考材料</vt:lpstr>
      <vt:lpstr>进阶学习 AMBA 5 CHI</vt:lpstr>
      <vt:lpstr>PowerPoint 演示文稿</vt:lpstr>
      <vt:lpstr>an ABMA based SoC example</vt:lpstr>
      <vt:lpstr>Vivado AXI IP</vt:lpstr>
    </vt:vector>
  </TitlesOfParts>
  <Company>Xilinx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昇</dc:creator>
  <cp:keywords>Public, , , , , , , , ,</cp:keywords>
  <cp:lastModifiedBy>王 昇</cp:lastModifiedBy>
  <cp:revision>432</cp:revision>
  <dcterms:created xsi:type="dcterms:W3CDTF">2023-01-07T02:47:24Z</dcterms:created>
  <dcterms:modified xsi:type="dcterms:W3CDTF">2023-05-09T11:43:04Z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0x010100E6DE4EDA1662A54EBBC1551524C1EEFE</vt:lpwstr>
  </property>
  <property fmtid="{D5CDD505-2E9C-101B-9397-08002B2CF9AE}" pid="3" name="TitusGUID">
    <vt:lpwstr>b687fb97-8121-456e-a34c-bb2e783ac45c</vt:lpwstr>
  </property>
  <property fmtid="{D5CDD505-2E9C-101B-9397-08002B2CF9AE}" pid="4" name="XilinxAdditional Classifications">
    <vt:lpwstr/>
  </property>
  <property fmtid="{D5CDD505-2E9C-101B-9397-08002B2CF9AE}" pid="5" name="XilinxDevelopment Projects">
    <vt:lpwstr/>
  </property>
  <property fmtid="{D5CDD505-2E9C-101B-9397-08002B2CF9AE}" pid="6" name="XilinxThird Party">
    <vt:lpwstr/>
  </property>
  <property fmtid="{D5CDD505-2E9C-101B-9397-08002B2CF9AE}" pid="7" name="XilinxExport Control">
    <vt:lpwstr/>
  </property>
  <property fmtid="{D5CDD505-2E9C-101B-9397-08002B2CF9AE}" pid="8" name="XilinxNote (Line 2)">
    <vt:lpwstr/>
  </property>
  <property fmtid="{D5CDD505-2E9C-101B-9397-08002B2CF9AE}" pid="9" name="PublicationYear">
    <vt:lpwstr>2019</vt:lpwstr>
  </property>
  <property fmtid="{D5CDD505-2E9C-101B-9397-08002B2CF9AE}" pid="10" name="VisualMarkings">
    <vt:lpwstr>Yes</vt:lpwstr>
  </property>
  <property fmtid="{D5CDD505-2E9C-101B-9397-08002B2CF9AE}" pid="11" name="TITUSCustom1">
    <vt:lpwstr>1</vt:lpwstr>
  </property>
  <property fmtid="{D5CDD505-2E9C-101B-9397-08002B2CF9AE}" pid="12" name="XilinxClassification">
    <vt:lpwstr>Public</vt:lpwstr>
  </property>
  <property fmtid="{D5CDD505-2E9C-101B-9397-08002B2CF9AE}" pid="13" name="XilinxVisual Markings">
    <vt:lpwstr>Yes</vt:lpwstr>
  </property>
  <property fmtid="{D5CDD505-2E9C-101B-9397-08002B2CF9AE}" pid="14" name="XilinxPublication Year">
    <vt:lpwstr>2019</vt:lpwstr>
  </property>
  <property fmtid="{D5CDD505-2E9C-101B-9397-08002B2CF9AE}" pid="15" name="XilinxRemoveLegacyFooters">
    <vt:lpwstr>Yes</vt:lpwstr>
  </property>
</Properties>
</file>